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68" r:id="rId8"/>
    <p:sldId id="261" r:id="rId9"/>
    <p:sldId id="262" r:id="rId10"/>
    <p:sldId id="263" r:id="rId11"/>
    <p:sldId id="270" r:id="rId12"/>
    <p:sldId id="265" r:id="rId13"/>
    <p:sldId id="266" r:id="rId14"/>
    <p:sldId id="269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5F781C-4A6B-4085-8269-D90BDF53BC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84BE4A-0870-40A7-91A6-E64CE3ED1D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3816424"/>
          </a:xfrm>
        </p:spPr>
        <p:txBody>
          <a:bodyPr>
            <a:noAutofit/>
          </a:bodyPr>
          <a:lstStyle/>
          <a:p>
            <a:r>
              <a:rPr lang="ru-RU" sz="6600" dirty="0" err="1"/>
              <a:t>Властивості</a:t>
            </a:r>
            <a:r>
              <a:rPr lang="ru-RU" sz="6600" dirty="0"/>
              <a:t> </a:t>
            </a:r>
            <a:r>
              <a:rPr lang="ru-RU" sz="6600" dirty="0" err="1"/>
              <a:t>електромагнітних</a:t>
            </a:r>
            <a:r>
              <a:rPr lang="ru-RU" sz="6600" dirty="0"/>
              <a:t> </a:t>
            </a:r>
            <a:r>
              <a:rPr lang="ru-RU" sz="6600" dirty="0" err="1"/>
              <a:t>хвиль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206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В момент, </a:t>
            </a:r>
            <a:r>
              <a:rPr lang="ru-RU" sz="1600" dirty="0"/>
              <a:t>коли </a:t>
            </a:r>
            <a:r>
              <a:rPr lang="ru-RU" sz="1600" dirty="0" err="1"/>
              <a:t>хвиля</a:t>
            </a:r>
            <a:r>
              <a:rPr lang="ru-RU" sz="1600" dirty="0"/>
              <a:t> </a:t>
            </a:r>
            <a:r>
              <a:rPr lang="ru-RU" sz="1600" dirty="0" err="1"/>
              <a:t>досягне</a:t>
            </a:r>
            <a:r>
              <a:rPr lang="ru-RU" sz="1600" dirty="0"/>
              <a:t> точки </a:t>
            </a:r>
            <a:r>
              <a:rPr lang="en-US" sz="1600" dirty="0"/>
              <a:t>B </a:t>
            </a:r>
            <a:r>
              <a:rPr lang="ru-RU" sz="1600" dirty="0"/>
              <a:t>і в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точці</a:t>
            </a:r>
            <a:r>
              <a:rPr lang="ru-RU" sz="1600" dirty="0"/>
              <a:t> </a:t>
            </a:r>
            <a:r>
              <a:rPr lang="ru-RU" sz="1600" dirty="0" err="1"/>
              <a:t>почнеться</a:t>
            </a:r>
            <a:r>
              <a:rPr lang="ru-RU" sz="1600" dirty="0"/>
              <a:t> </a:t>
            </a:r>
            <a:r>
              <a:rPr lang="ru-RU" sz="1600" dirty="0" err="1"/>
              <a:t>збудження</a:t>
            </a:r>
            <a:r>
              <a:rPr lang="ru-RU" sz="1600" dirty="0"/>
              <a:t> </a:t>
            </a:r>
            <a:r>
              <a:rPr lang="ru-RU" sz="1600" dirty="0" err="1"/>
              <a:t>коливань</a:t>
            </a:r>
            <a:r>
              <a:rPr lang="ru-RU" sz="1600" dirty="0"/>
              <a:t> , </a:t>
            </a:r>
            <a:r>
              <a:rPr lang="ru-RU" sz="1600" dirty="0" err="1"/>
              <a:t>вторинна</a:t>
            </a:r>
            <a:r>
              <a:rPr lang="ru-RU" sz="1600" dirty="0"/>
              <a:t> </a:t>
            </a:r>
            <a:r>
              <a:rPr lang="ru-RU" sz="1600" dirty="0" err="1"/>
              <a:t>хвиля</a:t>
            </a:r>
            <a:r>
              <a:rPr lang="ru-RU" sz="1600" dirty="0"/>
              <a:t> з центром в </a:t>
            </a:r>
            <a:r>
              <a:rPr lang="ru-RU" sz="1600" dirty="0" err="1"/>
              <a:t>точці</a:t>
            </a:r>
            <a:r>
              <a:rPr lang="ru-RU" sz="1600" dirty="0"/>
              <a:t> А </a:t>
            </a:r>
            <a:r>
              <a:rPr lang="ru-RU" sz="1600" dirty="0" err="1"/>
              <a:t>вже</a:t>
            </a:r>
            <a:r>
              <a:rPr lang="ru-RU" sz="1600" dirty="0"/>
              <a:t> буде </a:t>
            </a:r>
            <a:r>
              <a:rPr lang="ru-RU" sz="1600" dirty="0" err="1"/>
              <a:t>являти</a:t>
            </a:r>
            <a:r>
              <a:rPr lang="ru-RU" sz="1600" dirty="0"/>
              <a:t> собою </a:t>
            </a:r>
            <a:r>
              <a:rPr lang="ru-RU" sz="1600" dirty="0" err="1"/>
              <a:t>півсферу</a:t>
            </a:r>
            <a:r>
              <a:rPr lang="ru-RU" sz="1600" dirty="0"/>
              <a:t> </a:t>
            </a:r>
            <a:r>
              <a:rPr lang="ru-RU" sz="1600" dirty="0" err="1"/>
              <a:t>радіусом</a:t>
            </a:r>
            <a:r>
              <a:rPr lang="ru-RU" sz="1600" dirty="0"/>
              <a:t> </a:t>
            </a:r>
            <a:r>
              <a:rPr lang="en-US" sz="1600" dirty="0"/>
              <a:t>r = </a:t>
            </a:r>
            <a:r>
              <a:rPr lang="ru-RU" sz="1600" dirty="0"/>
              <a:t>А</a:t>
            </a:r>
            <a:r>
              <a:rPr lang="en-US" sz="1600" dirty="0"/>
              <a:t>D = </a:t>
            </a:r>
            <a:r>
              <a:rPr lang="en-US" sz="1600" dirty="0" smtClean="0"/>
              <a:t>υ</a:t>
            </a:r>
            <a:r>
              <a:rPr lang="el-GR" sz="1600" dirty="0" smtClean="0"/>
              <a:t>Δ</a:t>
            </a:r>
            <a:r>
              <a:rPr lang="en-US" sz="1600" dirty="0" smtClean="0"/>
              <a:t>t = </a:t>
            </a:r>
            <a:r>
              <a:rPr lang="ru-RU" sz="1600" dirty="0" smtClean="0"/>
              <a:t>СВ. </a:t>
            </a:r>
          </a:p>
          <a:p>
            <a:pPr marL="0" indent="0">
              <a:buNone/>
            </a:pPr>
            <a:r>
              <a:rPr lang="ru-RU" sz="1600" dirty="0" err="1" smtClean="0"/>
              <a:t>Радіуси</a:t>
            </a:r>
            <a:r>
              <a:rPr lang="ru-RU" sz="1600" dirty="0" smtClean="0"/>
              <a:t> </a:t>
            </a:r>
            <a:r>
              <a:rPr lang="ru-RU" sz="1600" dirty="0" err="1" smtClean="0"/>
              <a:t>вторинних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, </a:t>
            </a:r>
            <a:r>
              <a:rPr lang="ru-RU" sz="1600" dirty="0" err="1" smtClean="0"/>
              <a:t>розташованих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точками А і В , </a:t>
            </a:r>
            <a:r>
              <a:rPr lang="ru-RU" sz="1600" dirty="0" err="1" smtClean="0"/>
              <a:t>змінюються</a:t>
            </a:r>
            <a:r>
              <a:rPr lang="ru-RU" sz="1600" dirty="0" smtClean="0"/>
              <a:t> так , як показано на рис. </a:t>
            </a:r>
          </a:p>
          <a:p>
            <a:pPr marL="0" indent="0">
              <a:buNone/>
            </a:pPr>
            <a:r>
              <a:rPr lang="ru-RU" sz="1600" dirty="0" err="1" smtClean="0"/>
              <a:t>Обвідною</a:t>
            </a:r>
            <a:r>
              <a:rPr lang="ru-RU" sz="1600" dirty="0" smtClean="0"/>
              <a:t> </a:t>
            </a:r>
            <a:r>
              <a:rPr lang="ru-RU" sz="1600" dirty="0" err="1"/>
              <a:t>вторинних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 є </a:t>
            </a:r>
            <a:r>
              <a:rPr lang="ru-RU" sz="1600" dirty="0" err="1" smtClean="0"/>
              <a:t>площина</a:t>
            </a:r>
            <a:r>
              <a:rPr lang="ru-RU" sz="1600" dirty="0" smtClean="0"/>
              <a:t> </a:t>
            </a:r>
            <a:r>
              <a:rPr lang="en-US" sz="1600" dirty="0" smtClean="0"/>
              <a:t>D</a:t>
            </a:r>
            <a:r>
              <a:rPr lang="ru-RU" sz="1600" dirty="0" smtClean="0"/>
              <a:t>В, </a:t>
            </a:r>
            <a:r>
              <a:rPr lang="ru-RU" sz="1600" dirty="0" err="1"/>
              <a:t>дотична</a:t>
            </a:r>
            <a:r>
              <a:rPr lang="ru-RU" sz="1600" dirty="0"/>
              <a:t> до </a:t>
            </a:r>
            <a:r>
              <a:rPr lang="ru-RU" sz="1600" dirty="0" err="1"/>
              <a:t>сферичних</a:t>
            </a:r>
            <a:r>
              <a:rPr lang="ru-RU" sz="1600" dirty="0"/>
              <a:t> </a:t>
            </a:r>
            <a:r>
              <a:rPr lang="ru-RU" sz="1600" dirty="0" err="1" smtClean="0"/>
              <a:t>поверхонь</a:t>
            </a:r>
            <a:r>
              <a:rPr lang="ru-RU" sz="1600" dirty="0" smtClean="0"/>
              <a:t>. Вона </a:t>
            </a:r>
            <a:r>
              <a:rPr lang="ru-RU" sz="1600" dirty="0" err="1"/>
              <a:t>являє</a:t>
            </a:r>
            <a:r>
              <a:rPr lang="ru-RU" sz="1600" dirty="0"/>
              <a:t> </a:t>
            </a:r>
            <a:r>
              <a:rPr lang="ru-RU" sz="1600" dirty="0" smtClean="0"/>
              <a:t>собою </a:t>
            </a:r>
            <a:r>
              <a:rPr lang="ru-RU" sz="1600" dirty="0" err="1" smtClean="0"/>
              <a:t>хвильову</a:t>
            </a:r>
            <a:r>
              <a:rPr lang="ru-RU" sz="1600" dirty="0" smtClean="0"/>
              <a:t>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 smtClean="0"/>
              <a:t>відбитої</a:t>
            </a:r>
            <a:r>
              <a:rPr lang="ru-RU" sz="1600" dirty="0" smtClean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. 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Відбиті</a:t>
            </a:r>
            <a:r>
              <a:rPr lang="ru-RU" sz="1600" dirty="0" smtClean="0"/>
              <a:t> </a:t>
            </a:r>
            <a:r>
              <a:rPr lang="ru-RU" sz="1600" dirty="0" err="1"/>
              <a:t>промені</a:t>
            </a:r>
            <a:r>
              <a:rPr lang="ru-RU" sz="1600" dirty="0"/>
              <a:t> АА2 і </a:t>
            </a:r>
            <a:r>
              <a:rPr lang="en-US" sz="1600" dirty="0" smtClean="0"/>
              <a:t>BB2 </a:t>
            </a:r>
            <a:r>
              <a:rPr lang="ru-RU" sz="1600" dirty="0" err="1"/>
              <a:t>перпендикулярні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хвильової</a:t>
            </a:r>
            <a:r>
              <a:rPr lang="ru-RU" sz="1600" dirty="0" smtClean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en-US" sz="1600" dirty="0"/>
              <a:t>DB. </a:t>
            </a:r>
            <a:endParaRPr lang="uk-UA" sz="1600" dirty="0" smtClean="0"/>
          </a:p>
          <a:p>
            <a:pPr marL="0" indent="0">
              <a:buNone/>
            </a:pPr>
            <a:r>
              <a:rPr lang="ru-RU" sz="1600" dirty="0" smtClean="0"/>
              <a:t>Кут </a:t>
            </a:r>
            <a:r>
              <a:rPr lang="ru-RU" sz="1600" dirty="0"/>
              <a:t>y</a:t>
            </a:r>
            <a:r>
              <a:rPr lang="ru-RU" sz="1600" dirty="0" smtClean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smtClean="0"/>
              <a:t>перпендикуляром </a:t>
            </a:r>
            <a:r>
              <a:rPr lang="ru-RU" sz="1600" dirty="0"/>
              <a:t>до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поверхні</a:t>
            </a:r>
            <a:r>
              <a:rPr lang="ru-RU" sz="1600" dirty="0"/>
              <a:t>, </a:t>
            </a:r>
            <a:r>
              <a:rPr lang="ru-RU" sz="1600" dirty="0" err="1" smtClean="0"/>
              <a:t>що</a:t>
            </a:r>
            <a:r>
              <a:rPr lang="ru-RU" sz="1600" dirty="0"/>
              <a:t> </a:t>
            </a:r>
            <a:r>
              <a:rPr lang="ru-RU" sz="1600" dirty="0" err="1" smtClean="0"/>
              <a:t>відбиває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відбитим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променем</a:t>
            </a:r>
            <a:r>
              <a:rPr lang="ru-RU" sz="1600" dirty="0" smtClean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кутом </a:t>
            </a:r>
            <a:r>
              <a:rPr lang="ru-RU" sz="1600" dirty="0" err="1"/>
              <a:t>відбиття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А</a:t>
            </a:r>
            <a:r>
              <a:rPr lang="en-US" sz="1600" dirty="0"/>
              <a:t>D = </a:t>
            </a:r>
            <a:r>
              <a:rPr lang="ru-RU" sz="1600" dirty="0"/>
              <a:t>СВ і </a:t>
            </a:r>
            <a:r>
              <a:rPr lang="ru-RU" sz="1600" dirty="0" err="1"/>
              <a:t>трикутники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ADB </a:t>
            </a:r>
            <a:r>
              <a:rPr lang="ru-RU" sz="1600" dirty="0"/>
              <a:t>і АСВ </a:t>
            </a:r>
            <a:r>
              <a:rPr lang="ru-RU" sz="1600" dirty="0" err="1"/>
              <a:t>прямокутні</a:t>
            </a:r>
            <a:r>
              <a:rPr lang="ru-RU" sz="1600" dirty="0"/>
              <a:t> , то 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ru-RU" sz="1600" dirty="0" smtClean="0"/>
              <a:t> </a:t>
            </a:r>
            <a:r>
              <a:rPr lang="en-US" sz="1600" dirty="0"/>
              <a:t>DBA = </a:t>
            </a:r>
            <a:r>
              <a:rPr lang="en-US" sz="1600" dirty="0" smtClean="0"/>
              <a:t>&lt; CAB </a:t>
            </a:r>
            <a:r>
              <a:rPr lang="en-US" sz="1600" dirty="0"/>
              <a:t>. </a:t>
            </a:r>
            <a:r>
              <a:rPr lang="ru-RU" sz="1600" dirty="0"/>
              <a:t>Але </a:t>
            </a:r>
            <a:r>
              <a:rPr lang="en-US" sz="1600" dirty="0" smtClean="0"/>
              <a:t>a</a:t>
            </a:r>
            <a:r>
              <a:rPr lang="ru-RU" sz="1600" dirty="0" smtClean="0"/>
              <a:t> </a:t>
            </a:r>
            <a:r>
              <a:rPr lang="ru-RU" sz="1600" dirty="0"/>
              <a:t>= 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CAB </a:t>
            </a:r>
            <a:r>
              <a:rPr lang="ru-RU" sz="1600" dirty="0"/>
              <a:t>і </a:t>
            </a:r>
            <a:r>
              <a:rPr lang="en-US" sz="1600" dirty="0" smtClean="0"/>
              <a:t>y</a:t>
            </a:r>
            <a:r>
              <a:rPr lang="ru-RU" sz="1600" dirty="0" smtClean="0"/>
              <a:t> </a:t>
            </a:r>
            <a:r>
              <a:rPr lang="ru-RU" sz="1600" dirty="0"/>
              <a:t>= </a:t>
            </a:r>
            <a:r>
              <a:rPr lang="en-US" sz="1600" dirty="0" smtClean="0"/>
              <a:t>&lt;</a:t>
            </a:r>
            <a:r>
              <a:rPr lang="ru-RU" sz="1600" dirty="0" smtClean="0"/>
              <a:t> </a:t>
            </a:r>
            <a:r>
              <a:rPr lang="en-US" sz="1600" dirty="0"/>
              <a:t>DBA </a:t>
            </a:r>
            <a:r>
              <a:rPr lang="ru-RU" sz="1600" dirty="0"/>
              <a:t>як кути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перпендикулярними</a:t>
            </a:r>
            <a:r>
              <a:rPr lang="ru-RU" sz="1600" dirty="0" smtClean="0"/>
              <a:t> </a:t>
            </a:r>
            <a:r>
              <a:rPr lang="ru-RU" sz="1600" dirty="0"/>
              <a:t>сторонами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Отже</a:t>
            </a:r>
            <a:r>
              <a:rPr lang="ru-RU" sz="1600" dirty="0"/>
              <a:t>, кут </a:t>
            </a:r>
            <a:r>
              <a:rPr lang="ru-RU" sz="1600" dirty="0" err="1"/>
              <a:t>відбиття</a:t>
            </a:r>
            <a:r>
              <a:rPr lang="ru-RU" sz="1600" dirty="0"/>
              <a:t> </a:t>
            </a:r>
            <a:r>
              <a:rPr lang="ru-RU" sz="1600" dirty="0" err="1"/>
              <a:t>дорівнює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куту </a:t>
            </a:r>
            <a:r>
              <a:rPr lang="ru-RU" sz="1600" dirty="0" err="1" smtClean="0"/>
              <a:t>падіння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60" y="2852936"/>
            <a:ext cx="5145340" cy="38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6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2008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328612" cy="43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0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16824" cy="2376264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/>
              <a:t>Електромагнітні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зазнають</a:t>
            </a:r>
            <a:r>
              <a:rPr lang="ru-RU" sz="1600" dirty="0"/>
              <a:t> </a:t>
            </a:r>
            <a:r>
              <a:rPr lang="ru-RU" sz="1600" dirty="0" err="1"/>
              <a:t>заломлення</a:t>
            </a:r>
            <a:r>
              <a:rPr lang="ru-RU" sz="1600" dirty="0"/>
              <a:t> на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/>
              <a:t>діелек­трика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помістимо</a:t>
            </a:r>
            <a:r>
              <a:rPr lang="ru-RU" sz="1600" dirty="0"/>
              <a:t> на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пластини</a:t>
            </a:r>
            <a:r>
              <a:rPr lang="ru-RU" sz="1600" dirty="0"/>
              <a:t> </a:t>
            </a:r>
            <a:r>
              <a:rPr lang="ru-RU" sz="1600" dirty="0" err="1"/>
              <a:t>трикутну</a:t>
            </a:r>
            <a:r>
              <a:rPr lang="ru-RU" sz="1600" dirty="0"/>
              <a:t> призму з </a:t>
            </a:r>
            <a:r>
              <a:rPr lang="ru-RU" sz="1600" dirty="0" err="1" smtClean="0"/>
              <a:t>діелектрика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наприклад</a:t>
            </a:r>
            <a:r>
              <a:rPr lang="ru-RU" sz="1600" dirty="0"/>
              <a:t>, з </a:t>
            </a:r>
            <a:r>
              <a:rPr lang="ru-RU" sz="1600" dirty="0" err="1"/>
              <a:t>парафіну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повер­тання</a:t>
            </a:r>
            <a:r>
              <a:rPr lang="ru-RU" sz="1600" dirty="0"/>
              <a:t> </a:t>
            </a:r>
            <a:r>
              <a:rPr lang="ru-RU" sz="1600" dirty="0" err="1"/>
              <a:t>призми</a:t>
            </a:r>
            <a:r>
              <a:rPr lang="ru-RU" sz="1600" dirty="0"/>
              <a:t> </a:t>
            </a:r>
            <a:r>
              <a:rPr lang="ru-RU" sz="1600" dirty="0" err="1"/>
              <a:t>спостерігатимемо</a:t>
            </a:r>
            <a:r>
              <a:rPr lang="ru-RU" sz="1600" dirty="0"/>
              <a:t> </a:t>
            </a:r>
            <a:r>
              <a:rPr lang="ru-RU" sz="1600" dirty="0" err="1"/>
              <a:t>зникнення</a:t>
            </a:r>
            <a:r>
              <a:rPr lang="ru-RU" sz="1600" dirty="0"/>
              <a:t> й </a:t>
            </a:r>
            <a:r>
              <a:rPr lang="ru-RU" sz="1600" dirty="0" err="1"/>
              <a:t>появу</a:t>
            </a:r>
            <a:r>
              <a:rPr lang="ru-RU" sz="1600" dirty="0"/>
              <a:t> звуку.</a:t>
            </a:r>
            <a:br>
              <a:rPr lang="ru-RU" sz="1600" dirty="0"/>
            </a:br>
            <a:r>
              <a:rPr lang="ru-RU" sz="1600" dirty="0"/>
              <a:t>За </a:t>
            </a:r>
            <a:r>
              <a:rPr lang="ru-RU" sz="1600" dirty="0" err="1"/>
              <a:t>допомогою</a:t>
            </a:r>
            <a:r>
              <a:rPr lang="ru-RU" sz="1600" dirty="0"/>
              <a:t> генератора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спостерігати</a:t>
            </a:r>
            <a:r>
              <a:rPr lang="ru-RU" sz="1600" dirty="0"/>
              <a:t> й </a:t>
            </a:r>
            <a:r>
              <a:rPr lang="ru-RU" sz="1600" dirty="0" err="1"/>
              <a:t>найваж­ливіші</a:t>
            </a:r>
            <a:r>
              <a:rPr lang="ru-RU" sz="1600" dirty="0"/>
              <a:t> </a:t>
            </a:r>
            <a:r>
              <a:rPr lang="ru-RU" sz="1600" dirty="0" err="1"/>
              <a:t>хвильові</a:t>
            </a:r>
            <a:r>
              <a:rPr lang="ru-RU" sz="1600" dirty="0"/>
              <a:t> </a:t>
            </a:r>
            <a:r>
              <a:rPr lang="ru-RU" sz="1600" dirty="0" err="1"/>
              <a:t>явища</a:t>
            </a:r>
            <a:r>
              <a:rPr lang="ru-RU" sz="1600" dirty="0"/>
              <a:t> — </a:t>
            </a:r>
            <a:r>
              <a:rPr lang="ru-RU" sz="1600" dirty="0" err="1"/>
              <a:t>інтерференцію</a:t>
            </a:r>
            <a:r>
              <a:rPr lang="ru-RU" sz="1600" dirty="0"/>
              <a:t> і </a:t>
            </a:r>
            <a:r>
              <a:rPr lang="ru-RU" sz="1600" dirty="0" err="1"/>
              <a:t>дифракцію</a:t>
            </a:r>
            <a:r>
              <a:rPr lang="ru-RU" sz="1600" dirty="0"/>
              <a:t> </a:t>
            </a:r>
            <a:r>
              <a:rPr lang="ru-RU" sz="1600" dirty="0" err="1"/>
              <a:t>елект­ромагнітних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. </a:t>
            </a:r>
            <a:r>
              <a:rPr lang="ru-RU" sz="1600" dirty="0" err="1"/>
              <a:t>Інтерференцію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спо­стерігати</a:t>
            </a:r>
            <a:r>
              <a:rPr lang="ru-RU" sz="1600" dirty="0"/>
              <a:t> так.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Генератор і </a:t>
            </a:r>
            <a:r>
              <a:rPr lang="ru-RU" sz="1600" dirty="0" err="1" smtClean="0"/>
              <a:t>приймач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розміщують</a:t>
            </a:r>
            <a:r>
              <a:rPr lang="ru-RU" sz="1600" dirty="0" smtClean="0"/>
              <a:t> один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одного (і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підносять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металеву</a:t>
            </a:r>
            <a:r>
              <a:rPr lang="ru-RU" sz="1600" dirty="0" smtClean="0"/>
              <a:t> пластину. </a:t>
            </a:r>
            <a:br>
              <a:rPr lang="ru-RU" sz="1600" dirty="0" smtClean="0"/>
            </a:br>
            <a:r>
              <a:rPr lang="ru-RU" sz="1600" dirty="0" smtClean="0"/>
              <a:t>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почергове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послаблення</a:t>
            </a:r>
            <a:r>
              <a:rPr lang="ru-RU" sz="1600" dirty="0" smtClean="0"/>
              <a:t> і </a:t>
            </a:r>
            <a:r>
              <a:rPr lang="ru-RU" sz="1600" dirty="0" err="1" smtClean="0"/>
              <a:t>посилен­ня</a:t>
            </a:r>
            <a:r>
              <a:rPr lang="ru-RU" sz="1600" dirty="0" smtClean="0"/>
              <a:t> звуку, </a:t>
            </a:r>
            <a:br>
              <a:rPr lang="ru-RU" sz="1600" dirty="0" smtClean="0"/>
            </a:b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інтерференцією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хвиль</a:t>
            </a:r>
            <a:r>
              <a:rPr lang="ru-RU" sz="1600" dirty="0" smtClean="0"/>
              <a:t>, з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одна </a:t>
            </a:r>
            <a:r>
              <a:rPr lang="ru-RU" sz="1600" dirty="0" err="1" smtClean="0"/>
              <a:t>поширюється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err="1" smtClean="0"/>
              <a:t>безпосередньо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антени</a:t>
            </a:r>
            <a:r>
              <a:rPr lang="ru-RU" sz="1600" dirty="0" smtClean="0"/>
              <a:t> генерато­ра, а друга —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err="1" smtClean="0"/>
              <a:t>пластини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78406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8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128792" cy="3171764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з одного </a:t>
            </a:r>
            <a:r>
              <a:rPr lang="ru-RU" dirty="0" err="1"/>
              <a:t>прозорого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(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заломлюється</a:t>
            </a:r>
            <a:r>
              <a:rPr lang="ru-RU" dirty="0" smtClean="0"/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3140968"/>
            <a:ext cx="4392488" cy="32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4" y="3166084"/>
            <a:ext cx="4607028" cy="32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4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/>
          <a:lstStyle/>
          <a:p>
            <a:r>
              <a:rPr lang="ru-RU" dirty="0"/>
              <a:t>Причини </a:t>
            </a:r>
            <a:r>
              <a:rPr lang="ru-RU" dirty="0" err="1"/>
              <a:t>поляризації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556792"/>
            <a:ext cx="4320479" cy="3603812"/>
          </a:xfrm>
        </p:spPr>
        <p:txBody>
          <a:bodyPr/>
          <a:lstStyle/>
          <a:p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через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(</a:t>
            </a:r>
            <a:r>
              <a:rPr lang="ru-RU" dirty="0" err="1"/>
              <a:t>турмалін</a:t>
            </a:r>
            <a:r>
              <a:rPr lang="ru-RU" dirty="0"/>
              <a:t>).</a:t>
            </a:r>
          </a:p>
          <a:p>
            <a:r>
              <a:rPr lang="ru-RU" dirty="0" err="1"/>
              <a:t>Відбивання</a:t>
            </a:r>
            <a:r>
              <a:rPr lang="ru-RU" dirty="0"/>
              <a:t> та </a:t>
            </a:r>
            <a:r>
              <a:rPr lang="ru-RU" dirty="0" err="1"/>
              <a:t>заломлення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не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діелектриків</a:t>
            </a:r>
            <a:r>
              <a:rPr lang="ru-RU" dirty="0"/>
              <a:t>.</a:t>
            </a:r>
          </a:p>
          <a:p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світлозаломлення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3995936" cy="33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12" y="3501008"/>
            <a:ext cx="251450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9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Інтерференція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когерентних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1036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9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488831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Дифракція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– </a:t>
            </a:r>
            <a:r>
              <a:rPr lang="ru-RU" dirty="0" err="1"/>
              <a:t>заходження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в область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2208"/>
            <a:ext cx="38592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5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965245" cy="1202485"/>
          </a:xfrm>
        </p:spPr>
        <p:txBody>
          <a:bodyPr>
            <a:noAutofit/>
          </a:bodyPr>
          <a:lstStyle/>
          <a:p>
            <a:r>
              <a:rPr lang="uk-UA" sz="6600" dirty="0" smtClean="0"/>
              <a:t>Дякуємо за увагу!!!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4706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5778" y="1340768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dirty="0" err="1"/>
              <a:t>Електромагнітні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в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електромагнітного</a:t>
            </a:r>
            <a:r>
              <a:rPr lang="ru-RU" sz="2400" dirty="0"/>
              <a:t> поля </a:t>
            </a:r>
            <a:r>
              <a:rPr lang="ru-RU" sz="2400" dirty="0" err="1"/>
              <a:t>або</a:t>
            </a:r>
            <a:r>
              <a:rPr lang="ru-RU" sz="2400" dirty="0"/>
              <a:t> система </a:t>
            </a:r>
            <a:r>
              <a:rPr lang="ru-RU" sz="2400" dirty="0" err="1"/>
              <a:t>електричних</a:t>
            </a:r>
            <a:r>
              <a:rPr lang="ru-RU" sz="2400" dirty="0"/>
              <a:t> і </a:t>
            </a:r>
            <a:r>
              <a:rPr lang="ru-RU" sz="2400" dirty="0" err="1"/>
              <a:t>магнітних</a:t>
            </a:r>
            <a:r>
              <a:rPr lang="ru-RU" sz="2400" dirty="0"/>
              <a:t> </a:t>
            </a:r>
            <a:r>
              <a:rPr lang="ru-RU" sz="2400" dirty="0" err="1"/>
              <a:t>полів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періодично</a:t>
            </a:r>
            <a:r>
              <a:rPr lang="ru-RU" sz="2400" dirty="0"/>
              <a:t> </a:t>
            </a:r>
            <a:r>
              <a:rPr lang="ru-RU" sz="2400" dirty="0" err="1"/>
              <a:t>змінюються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454">
            <a:off x="1043608" y="3452294"/>
            <a:ext cx="3240360" cy="23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46">
            <a:off x="4831611" y="3515664"/>
            <a:ext cx="3306474" cy="226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1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796259" y="940332"/>
            <a:ext cx="3663621" cy="4694227"/>
          </a:xfrm>
        </p:spPr>
        <p:txBody>
          <a:bodyPr>
            <a:normAutofit/>
          </a:bodyPr>
          <a:lstStyle/>
          <a:p>
            <a:r>
              <a:rPr lang="vi-VN" dirty="0"/>
              <a:t>Христия́н Гю́йгенс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vi-VN" dirty="0" smtClean="0"/>
              <a:t>1629 1695</a:t>
            </a:r>
            <a:r>
              <a:rPr lang="vi-VN" dirty="0"/>
              <a:t>) </a:t>
            </a:r>
            <a:r>
              <a:rPr lang="vi-VN" dirty="0" smtClean="0"/>
              <a:t>нідерландський </a:t>
            </a:r>
            <a:r>
              <a:rPr lang="vi-VN" dirty="0"/>
              <a:t>фізик, механік, математик і астроном, винахідник маятникового годинника з анкерним обмежувачем, автор хвильової теорії світла, праць з оптики і теорії імовірності, відкривач кільця Сатурна і його супутника.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3168352" cy="5125275"/>
          </a:xfrm>
        </p:spPr>
      </p:pic>
    </p:spTree>
    <p:extLst>
      <p:ext uri="{BB962C8B-B14F-4D97-AF65-F5344CB8AC3E}">
        <p14:creationId xmlns:p14="http://schemas.microsoft.com/office/powerpoint/2010/main" val="118099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768406" y="3821606"/>
            <a:ext cx="3745103" cy="150303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Фронт </a:t>
            </a:r>
            <a:r>
              <a:rPr lang="ru-RU" sz="2000" dirty="0" err="1"/>
              <a:t>хвилі</a:t>
            </a:r>
            <a:r>
              <a:rPr lang="ru-RU" sz="2000" dirty="0"/>
              <a:t> — </a:t>
            </a:r>
            <a:r>
              <a:rPr lang="ru-RU" sz="2000" dirty="0" err="1"/>
              <a:t>поверхня</a:t>
            </a:r>
            <a:r>
              <a:rPr lang="ru-RU" sz="2000" dirty="0"/>
              <a:t> у </a:t>
            </a:r>
            <a:r>
              <a:rPr lang="ru-RU" sz="2000" dirty="0" err="1"/>
              <a:t>просторі</a:t>
            </a:r>
            <a:r>
              <a:rPr lang="ru-RU" sz="2000" dirty="0"/>
              <a:t>, </a:t>
            </a:r>
            <a:r>
              <a:rPr lang="ru-RU" sz="2000" dirty="0" err="1"/>
              <a:t>коливання</a:t>
            </a:r>
            <a:r>
              <a:rPr lang="ru-RU" sz="2000" dirty="0"/>
              <a:t> в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точці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при </a:t>
            </a:r>
            <a:r>
              <a:rPr lang="ru-RU" sz="2000" dirty="0" err="1"/>
              <a:t>поширенні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однакову</a:t>
            </a:r>
            <a:r>
              <a:rPr lang="ru-RU" sz="2000" dirty="0"/>
              <a:t> фазу.</a:t>
            </a:r>
            <a:br>
              <a:rPr lang="ru-RU" sz="2000" dirty="0"/>
            </a:br>
            <a:r>
              <a:rPr lang="ru-RU" sz="2000" dirty="0"/>
              <a:t>У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плоскої</a:t>
            </a:r>
            <a:r>
              <a:rPr lang="ru-RU" sz="2000" dirty="0"/>
              <a:t> </a:t>
            </a:r>
            <a:r>
              <a:rPr lang="ru-RU" sz="2000" dirty="0" err="1"/>
              <a:t>монохроматичної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</a:t>
            </a:r>
            <a:r>
              <a:rPr lang="ru-RU" sz="2000" dirty="0" err="1"/>
              <a:t>площина</a:t>
            </a:r>
            <a:r>
              <a:rPr lang="ru-RU" sz="2000" dirty="0"/>
              <a:t>, </a:t>
            </a:r>
            <a:r>
              <a:rPr lang="ru-RU" sz="2000" dirty="0" err="1"/>
              <a:t>перперндикулярна</a:t>
            </a:r>
            <a:r>
              <a:rPr lang="ru-RU" sz="2000" dirty="0"/>
              <a:t> </a:t>
            </a:r>
            <a:r>
              <a:rPr lang="ru-RU" sz="2000" dirty="0" err="1"/>
              <a:t>хвильовому</a:t>
            </a:r>
            <a:r>
              <a:rPr lang="ru-RU" sz="2000" dirty="0"/>
              <a:t> вектору. При </a:t>
            </a:r>
            <a:r>
              <a:rPr lang="ru-RU" sz="2000" dirty="0" err="1"/>
              <a:t>випромінюванні</a:t>
            </a:r>
            <a:r>
              <a:rPr lang="ru-RU" sz="2000" dirty="0"/>
              <a:t> </a:t>
            </a:r>
            <a:r>
              <a:rPr lang="ru-RU" sz="2000" dirty="0" err="1"/>
              <a:t>точкового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сфера.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фронт </a:t>
            </a:r>
            <a:r>
              <a:rPr lang="ru-RU" sz="2000" dirty="0" err="1"/>
              <a:t>хвилі</a:t>
            </a:r>
            <a:r>
              <a:rPr lang="ru-RU" sz="2000" dirty="0"/>
              <a:t> — складна </a:t>
            </a:r>
            <a:r>
              <a:rPr lang="ru-RU" sz="2000" dirty="0" err="1"/>
              <a:t>поверхня</a:t>
            </a:r>
            <a:r>
              <a:rPr lang="ru-RU" sz="2000" dirty="0"/>
              <a:t>, яку в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точці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охарактеризувати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радіусами</a:t>
            </a:r>
            <a:r>
              <a:rPr lang="ru-RU" sz="2000" dirty="0"/>
              <a:t> </a:t>
            </a:r>
            <a:r>
              <a:rPr lang="ru-RU" sz="2000" dirty="0" err="1"/>
              <a:t>кривини</a:t>
            </a:r>
            <a:r>
              <a:rPr lang="ru-RU" sz="20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2880320" cy="5603245"/>
          </a:xfrm>
        </p:spPr>
      </p:pic>
    </p:spTree>
    <p:extLst>
      <p:ext uri="{BB962C8B-B14F-4D97-AF65-F5344CB8AC3E}">
        <p14:creationId xmlns:p14="http://schemas.microsoft.com/office/powerpoint/2010/main" val="229353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Поширення електромагнітних хвиль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53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6733" y="908720"/>
            <a:ext cx="7600891" cy="5256584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 smtClean="0"/>
              <a:t>Кожна точка фронту хвилі І є центром випромінювання вторинних елементарних хвиль 1,2,3,4,5,6,7;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Поверхня ІІ, яка є обвідною до них, через час  ∆</a:t>
            </a:r>
            <a:r>
              <a:rPr lang="en-US" sz="2000" dirty="0" smtClean="0"/>
              <a:t>t</a:t>
            </a:r>
            <a:r>
              <a:rPr lang="uk-UA" sz="2000" dirty="0" smtClean="0"/>
              <a:t> дає нове положення фронту хвиль.</a:t>
            </a:r>
            <a:br>
              <a:rPr lang="uk-UA" sz="2000" dirty="0" smtClean="0"/>
            </a:br>
            <a:r>
              <a:rPr lang="uk-UA" sz="2000" dirty="0" smtClean="0"/>
              <a:t>АВ- напрямок переміщення фронту </a:t>
            </a:r>
            <a:br>
              <a:rPr lang="uk-UA" sz="2000" dirty="0" smtClean="0"/>
            </a:br>
            <a:r>
              <a:rPr lang="uk-UA" sz="2000" dirty="0" smtClean="0"/>
              <a:t>хвиль.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Чим далі від точки О </a:t>
            </a:r>
            <a:br>
              <a:rPr lang="uk-UA" sz="2000" dirty="0" smtClean="0"/>
            </a:br>
            <a:r>
              <a:rPr lang="uk-UA" sz="2000" dirty="0" smtClean="0"/>
              <a:t>переміщується фронт хвиль(АВ)</a:t>
            </a:r>
            <a:br>
              <a:rPr lang="uk-UA" sz="2000" dirty="0" smtClean="0"/>
            </a:br>
            <a:r>
              <a:rPr lang="uk-UA" sz="2000" dirty="0" smtClean="0"/>
              <a:t> тим меншою стає його кривизна в</a:t>
            </a:r>
            <a:br>
              <a:rPr lang="uk-UA" sz="2000" dirty="0" smtClean="0"/>
            </a:br>
            <a:r>
              <a:rPr lang="uk-UA" sz="2000" dirty="0" smtClean="0"/>
              <a:t> точці В.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Тому  на великій відстані від джерела </a:t>
            </a:r>
            <a:br>
              <a:rPr lang="uk-UA" sz="2000" dirty="0" smtClean="0"/>
            </a:br>
            <a:r>
              <a:rPr lang="uk-UA" sz="2000" dirty="0" smtClean="0"/>
              <a:t>світла маленьку ділянку сферичного </a:t>
            </a:r>
            <a:br>
              <a:rPr lang="uk-UA" sz="2000" dirty="0" smtClean="0"/>
            </a:br>
            <a:r>
              <a:rPr lang="uk-UA" sz="2000" dirty="0" smtClean="0"/>
              <a:t>фронту хвилі на практиці можна </a:t>
            </a:r>
            <a:br>
              <a:rPr lang="uk-UA" sz="2000" dirty="0" smtClean="0"/>
            </a:br>
            <a:r>
              <a:rPr lang="uk-UA" sz="2000" dirty="0" smtClean="0"/>
              <a:t>вважати плоскою, а промені </a:t>
            </a:r>
            <a:br>
              <a:rPr lang="uk-UA" sz="2000" dirty="0" smtClean="0"/>
            </a:br>
            <a:r>
              <a:rPr lang="uk-UA" sz="2000" dirty="0" smtClean="0"/>
              <a:t>паралельними.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18" y="2564904"/>
            <a:ext cx="3487861" cy="34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Відбивання електромагнітних хвиль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Генератор </a:t>
            </a:r>
            <a:r>
              <a:rPr lang="ru-RU" dirty="0" err="1"/>
              <a:t>над­високої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; </a:t>
            </a:r>
            <a:r>
              <a:rPr lang="ru-RU" dirty="0" err="1" smtClean="0"/>
              <a:t>приймач</a:t>
            </a:r>
            <a:r>
              <a:rPr lang="ru-RU" dirty="0" smtClean="0"/>
              <a:t> </a:t>
            </a:r>
            <a:r>
              <a:rPr lang="ru-RU" dirty="0" err="1"/>
              <a:t>хвиль</a:t>
            </a:r>
            <a:r>
              <a:rPr lang="ru-RU" dirty="0"/>
              <a:t> і </a:t>
            </a:r>
            <a:r>
              <a:rPr lang="ru-RU" dirty="0" smtClean="0"/>
              <a:t>ряд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 smtClean="0"/>
              <a:t>пристосувань</a:t>
            </a:r>
            <a:r>
              <a:rPr lang="ru-RU" dirty="0" smtClean="0"/>
              <a:t>.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напрямленого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і </a:t>
            </a:r>
            <a:r>
              <a:rPr lang="ru-RU" dirty="0" err="1"/>
              <a:t>прий­мання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рупорні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 </a:t>
            </a:r>
            <a:r>
              <a:rPr lang="ru-RU" dirty="0" err="1"/>
              <a:t>прямокутного</a:t>
            </a:r>
            <a:r>
              <a:rPr lang="ru-RU" dirty="0"/>
              <a:t> </a:t>
            </a:r>
            <a:r>
              <a:rPr lang="ru-RU" dirty="0" err="1" smtClean="0"/>
              <a:t>перерізу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Встановимо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однаковій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генератор і </a:t>
            </a:r>
            <a:r>
              <a:rPr lang="ru-RU" dirty="0" err="1"/>
              <a:t>приймач</a:t>
            </a:r>
            <a:r>
              <a:rPr lang="ru-RU" dirty="0"/>
              <a:t> </a:t>
            </a:r>
            <a:r>
              <a:rPr lang="ru-RU" dirty="0" err="1"/>
              <a:t>антенами</a:t>
            </a:r>
            <a:r>
              <a:rPr lang="ru-RU" dirty="0"/>
              <a:t> один до одного і </a:t>
            </a:r>
            <a:r>
              <a:rPr lang="ru-RU" dirty="0" err="1"/>
              <a:t>доможемось</a:t>
            </a:r>
            <a:r>
              <a:rPr lang="ru-RU" dirty="0"/>
              <a:t> </a:t>
            </a:r>
            <a:r>
              <a:rPr lang="ru-RU" dirty="0" err="1"/>
              <a:t>до­брої</a:t>
            </a:r>
            <a:r>
              <a:rPr lang="ru-RU" dirty="0"/>
              <a:t> </a:t>
            </a:r>
            <a:r>
              <a:rPr lang="ru-RU" dirty="0" err="1"/>
              <a:t>чутності</a:t>
            </a:r>
            <a:r>
              <a:rPr lang="ru-RU" dirty="0"/>
              <a:t> звуку в </a:t>
            </a:r>
            <a:r>
              <a:rPr lang="ru-RU" dirty="0" err="1"/>
              <a:t>гучномовці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Помістимо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антенами</a:t>
            </a:r>
            <a:r>
              <a:rPr lang="ru-RU" dirty="0"/>
              <a:t> пластину з </a:t>
            </a:r>
            <a:r>
              <a:rPr lang="ru-RU" dirty="0" err="1"/>
              <a:t>діелектрика</a:t>
            </a:r>
            <a:r>
              <a:rPr lang="ru-RU" dirty="0"/>
              <a:t> і </a:t>
            </a:r>
            <a:r>
              <a:rPr lang="ru-RU" dirty="0" err="1"/>
              <a:t>зауважимо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гучність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змен­шилась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7" y="3429000"/>
            <a:ext cx="6947487" cy="260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3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200800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діелектрик</a:t>
            </a:r>
            <a:r>
              <a:rPr lang="ru-RU" dirty="0"/>
              <a:t> </a:t>
            </a:r>
            <a:r>
              <a:rPr lang="ru-RU" dirty="0" err="1"/>
              <a:t>металевою</a:t>
            </a:r>
            <a:r>
              <a:rPr lang="ru-RU" dirty="0"/>
              <a:t> пластиною, 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припиняється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хви­лі</a:t>
            </a:r>
            <a:r>
              <a:rPr lang="ru-RU" dirty="0"/>
              <a:t> </a:t>
            </a:r>
            <a:r>
              <a:rPr lang="ru-RU" dirty="0" err="1"/>
              <a:t>відбиваються</a:t>
            </a:r>
            <a:r>
              <a:rPr lang="ru-RU" dirty="0"/>
              <a:t> </a:t>
            </a:r>
            <a:r>
              <a:rPr lang="ru-RU" dirty="0" err="1"/>
              <a:t>провідником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Кут </a:t>
            </a:r>
            <a:r>
              <a:rPr lang="ru-RU" dirty="0" err="1"/>
              <a:t>відбивання</a:t>
            </a:r>
            <a:r>
              <a:rPr lang="ru-RU" dirty="0"/>
              <a:t> </a:t>
            </a:r>
            <a:r>
              <a:rPr lang="ru-RU" dirty="0" err="1"/>
              <a:t>електромагніт­них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як і </a:t>
            </a:r>
            <a:r>
              <a:rPr lang="ru-RU" dirty="0" err="1"/>
              <a:t>хвиль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кутові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цьому</a:t>
            </a:r>
            <a:r>
              <a:rPr lang="ru-RU" dirty="0"/>
              <a:t> легко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розмістивши</a:t>
            </a:r>
            <a:r>
              <a:rPr lang="ru-RU" dirty="0"/>
              <a:t> </a:t>
            </a:r>
            <a:r>
              <a:rPr lang="ru-RU" dirty="0" err="1"/>
              <a:t>ан­тени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однаковими</a:t>
            </a:r>
            <a:r>
              <a:rPr lang="ru-RU" dirty="0"/>
              <a:t> кутами до </a:t>
            </a:r>
            <a:r>
              <a:rPr lang="ru-RU" dirty="0" err="1"/>
              <a:t>металевої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F </a:t>
            </a:r>
            <a:r>
              <a:rPr lang="ru-RU" dirty="0" smtClean="0"/>
              <a:t>Звук </a:t>
            </a:r>
            <a:r>
              <a:rPr lang="ru-RU" dirty="0" err="1"/>
              <a:t>зникає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забрати</a:t>
            </a:r>
            <a:r>
              <a:rPr lang="ru-RU" dirty="0"/>
              <a:t> пластину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поверну­ти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кут.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59"/>
            <a:ext cx="5184576" cy="308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</TotalTime>
  <Words>443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Презентация PowerPoint</vt:lpstr>
      <vt:lpstr>Електромагнітні хвилі – це поширення в просторі вільного електромагнітного поля або система електричних і магнітних полів, що періодично змінюються. </vt:lpstr>
      <vt:lpstr>Христия́н Гю́йгенс  (1629 1695) нідерландський фізик, механік, математик і астроном, винахідник маятникового годинника з анкерним обмежувачем, автор хвильової теорії світла, праць з оптики і теорії імовірності, відкривач кільця Сатурна і його супутника.</vt:lpstr>
      <vt:lpstr>Фронт хвилі — поверхня у просторі, коливання в кожній точці якої при поширенні хвилі мають однакову фазу. У випадку плоскої монохроматичної хвилі фронт хвилі — площина, перперндикулярна хвильовому вектору. При випромінюванні точкового джерела фронт хвилі — сфера. В загальному випадку фронт хвилі — складна поверхня, яку в кожній точці можна охарактеризувати двома радіусами кривини.</vt:lpstr>
      <vt:lpstr>Поширення електромагнітних хвиль</vt:lpstr>
      <vt:lpstr>Кожна точка фронту хвилі І є центром випромінювання вторинних елементарних хвиль 1,2,3,4,5,6,7;  Поверхня ІІ, яка є обвідною до них, через час  ∆t дає нове положення фронту хвиль. АВ- напрямок переміщення фронту  хвиль.  Чим далі від точки О  переміщується фронт хвиль(АВ)  тим меншою стає його кривизна в  точці В.  Тому  на великій відстані від джерела  світла маленьку ділянку сферичного  фронту хвилі на практиці можна  вважати плоскою, а промені  паралельними.</vt:lpstr>
      <vt:lpstr>Відбивання електромагнітних хвиль</vt:lpstr>
      <vt:lpstr>Презентация PowerPoint</vt:lpstr>
      <vt:lpstr>Презентация PowerPoint</vt:lpstr>
      <vt:lpstr>Презентация PowerPoint</vt:lpstr>
      <vt:lpstr>Заломлення електромагнітних хвиль</vt:lpstr>
      <vt:lpstr>Презентация PowerPoint</vt:lpstr>
      <vt:lpstr>Електромагнітні хвилі зазнають заломлення на межі діелек­трика. Якщо помістимо на місце пластини трикутну призму з діелектрика, наприклад, з парафіну, під час повер­тання призми спостерігатимемо зникнення й появу звуку. За допомогою генератора можна спостерігати й найваж­ливіші хвильові явища — інтерференцію і дифракцію елект­ромагнітних хвиль. Інтерференцію, зокрема, можна спо­стерігати так.  Генератор і приймач розміщують один проти одного (і потім знизу підносять металеву пластину.  При цьому спостерігається почергове послаблення і посилен­ня звуку,  що пояснюється інтерференцією двох хвиль, з яких одна поширюється  безпосередньо від антени генерато­ра, а друга — після відбивання від  пластини.</vt:lpstr>
      <vt:lpstr>Презентация PowerPoint</vt:lpstr>
      <vt:lpstr>Причини поляризації</vt:lpstr>
      <vt:lpstr>Інтерференція хвиль – явище додавання хвиль від кількох когерентних джерел </vt:lpstr>
      <vt:lpstr>Дифракція хвиль – заходження хвиль в область  геометричної тіні </vt:lpstr>
      <vt:lpstr>Дякуємо за увагу!!!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2013-12-11T18:53:17Z</dcterms:created>
  <dcterms:modified xsi:type="dcterms:W3CDTF">2013-12-11T21:36:58Z</dcterms:modified>
</cp:coreProperties>
</file>