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0" r:id="rId4"/>
    <p:sldId id="275" r:id="rId5"/>
    <p:sldId id="314" r:id="rId6"/>
    <p:sldId id="313" r:id="rId7"/>
    <p:sldId id="316" r:id="rId8"/>
    <p:sldId id="317" r:id="rId9"/>
    <p:sldId id="315" r:id="rId10"/>
    <p:sldId id="274" r:id="rId11"/>
    <p:sldId id="276" r:id="rId12"/>
    <p:sldId id="318" r:id="rId13"/>
    <p:sldId id="307" r:id="rId14"/>
    <p:sldId id="308" r:id="rId15"/>
    <p:sldId id="309" r:id="rId16"/>
    <p:sldId id="310" r:id="rId17"/>
    <p:sldId id="311" r:id="rId18"/>
    <p:sldId id="288" r:id="rId19"/>
    <p:sldId id="289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1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F0AD00"/>
    <a:srgbClr val="66CCFF"/>
    <a:srgbClr val="60B5CC"/>
    <a:srgbClr val="FF66FF"/>
    <a:srgbClr val="FF99FF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9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58E5-A18C-41DF-B8EC-EE98243746D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A14FC-3A15-41B3-9C21-F0EDD06DD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8FB435-911C-4C3B-989E-2DA2AEC683C3}" type="slidenum">
              <a:rPr lang="ru-RU"/>
              <a:pPr eaLnBrk="1" hangingPunct="1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DB6095-EE63-4451-B6A6-31BC80CB990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077200" cy="1673352"/>
          </a:xfrm>
        </p:spPr>
        <p:txBody>
          <a:bodyPr/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Будова Всесвіту. Розподіл галактик. Квазари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5206" y="5529250"/>
            <a:ext cx="1928794" cy="1328750"/>
          </a:xfrm>
        </p:spPr>
        <p:txBody>
          <a:bodyPr>
            <a:normAutofit/>
          </a:bodyPr>
          <a:lstStyle/>
          <a:p>
            <a:pPr algn="r">
              <a:lnSpc>
                <a:spcPts val="192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Голуб</a:t>
            </a:r>
          </a:p>
          <a:p>
            <a:pPr algn="r">
              <a:lnSpc>
                <a:spcPts val="192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Горовий</a:t>
            </a:r>
          </a:p>
          <a:p>
            <a:pPr algn="r">
              <a:lnSpc>
                <a:spcPts val="192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Даниленко</a:t>
            </a:r>
          </a:p>
          <a:p>
            <a:pPr algn="r">
              <a:lnSpc>
                <a:spcPts val="1920"/>
              </a:lnSpc>
            </a:pPr>
            <a:r>
              <a:rPr lang="uk-UA" sz="1600" dirty="0" err="1" smtClean="0">
                <a:solidFill>
                  <a:schemeClr val="tx1"/>
                </a:solidFill>
              </a:rPr>
              <a:t>Міняйленко</a:t>
            </a:r>
            <a:r>
              <a:rPr lang="uk-UA" sz="1600" dirty="0" smtClean="0">
                <a:solidFill>
                  <a:schemeClr val="tx1"/>
                </a:solidFill>
              </a:rPr>
              <a:t> 11-А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stihi.ru/pics/2012/11/08/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3657969" cy="2428892"/>
          </a:xfrm>
          <a:prstGeom prst="rect">
            <a:avLst/>
          </a:prstGeom>
          <a:noFill/>
        </p:spPr>
      </p:pic>
      <p:pic>
        <p:nvPicPr>
          <p:cNvPr id="5" name="Рисунок 4" descr="ultYN6VOBt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071678"/>
            <a:ext cx="1857388" cy="260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Monotype Corsiva" pitchFamily="66" charset="0"/>
              </a:rPr>
              <a:t>Закон </a:t>
            </a:r>
            <a:r>
              <a:rPr lang="uk-UA" sz="6000" dirty="0" err="1" smtClean="0">
                <a:latin typeface="Monotype Corsiva" pitchFamily="66" charset="0"/>
              </a:rPr>
              <a:t>Габбла</a:t>
            </a:r>
            <a:r>
              <a:rPr lang="uk-UA" sz="6000" dirty="0" smtClean="0">
                <a:latin typeface="Monotype Corsiva" pitchFamily="66" charset="0"/>
              </a:rPr>
              <a:t> 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41129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sz="2000" dirty="0" smtClean="0"/>
          </a:p>
          <a:p>
            <a:pPr algn="ctr">
              <a:buNone/>
            </a:pPr>
            <a:r>
              <a:rPr lang="uk-UA" sz="2800" b="1" dirty="0" smtClean="0">
                <a:latin typeface="Monotype Corsiva" pitchFamily="66" charset="0"/>
              </a:rPr>
              <a:t>Закон </a:t>
            </a:r>
            <a:r>
              <a:rPr lang="uk-UA" sz="2800" b="1" dirty="0" err="1" smtClean="0">
                <a:latin typeface="Monotype Corsiva" pitchFamily="66" charset="0"/>
              </a:rPr>
              <a:t>Габбла</a:t>
            </a:r>
            <a:endParaRPr lang="en-US" sz="2800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uk-UA" sz="20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uk-UA" sz="2000" dirty="0" smtClean="0"/>
              <a:t>Швидкість, з якою </a:t>
            </a:r>
            <a:r>
              <a:rPr lang="uk-UA" sz="2000" dirty="0" err="1" smtClean="0"/>
              <a:t>“тікають”</a:t>
            </a:r>
            <a:r>
              <a:rPr lang="uk-UA" sz="2000" dirty="0" smtClean="0"/>
              <a:t> від нас інші галактики, збільшується прямо пропорційно відстані до цих галактик:</a:t>
            </a:r>
          </a:p>
          <a:p>
            <a:pPr algn="ctr">
              <a:buNone/>
            </a:pPr>
            <a:r>
              <a:rPr lang="en-US" b="1" dirty="0" smtClean="0"/>
              <a:t>V=Hr</a:t>
            </a:r>
          </a:p>
          <a:p>
            <a:pPr>
              <a:buNone/>
            </a:pPr>
            <a:r>
              <a:rPr lang="en-US" sz="2000" b="1" dirty="0" smtClean="0"/>
              <a:t>       </a:t>
            </a:r>
            <a:r>
              <a:rPr lang="uk-UA" sz="2000" dirty="0" smtClean="0"/>
              <a:t>де  </a:t>
            </a:r>
            <a:r>
              <a:rPr lang="en-US" sz="2000" dirty="0" smtClean="0"/>
              <a:t>V</a:t>
            </a:r>
            <a:r>
              <a:rPr lang="uk-UA" sz="2000" dirty="0" smtClean="0"/>
              <a:t> – швидкість галактики, </a:t>
            </a:r>
            <a:r>
              <a:rPr lang="en-US" sz="2000" dirty="0" smtClean="0"/>
              <a:t>H</a:t>
            </a:r>
            <a:r>
              <a:rPr lang="uk-UA" sz="2000" dirty="0" smtClean="0"/>
              <a:t> – стала </a:t>
            </a:r>
            <a:r>
              <a:rPr lang="uk-UA" sz="2000" dirty="0" err="1" smtClean="0"/>
              <a:t>Габбла</a:t>
            </a:r>
            <a:r>
              <a:rPr lang="uk-UA" sz="2000" dirty="0" smtClean="0"/>
              <a:t>, </a:t>
            </a:r>
            <a:r>
              <a:rPr lang="en-US" sz="2000" dirty="0" smtClean="0"/>
              <a:t>r</a:t>
            </a:r>
            <a:r>
              <a:rPr lang="uk-UA" sz="2000" dirty="0" smtClean="0"/>
              <a:t> – відстань до галактики в мегапарсеках.</a:t>
            </a:r>
          </a:p>
          <a:p>
            <a:pPr>
              <a:buNone/>
            </a:pPr>
            <a:r>
              <a:rPr lang="uk-UA" sz="2000" dirty="0" smtClean="0"/>
              <a:t>       За останніми вимірами </a:t>
            </a:r>
            <a:r>
              <a:rPr lang="en-US" sz="2000" dirty="0" smtClean="0"/>
              <a:t>H</a:t>
            </a:r>
            <a:r>
              <a:rPr lang="uk-UA" sz="2000" dirty="0" smtClean="0"/>
              <a:t>≈70 км/(с*</a:t>
            </a:r>
            <a:r>
              <a:rPr lang="uk-UA" sz="2000" dirty="0" err="1" smtClean="0"/>
              <a:t>Мпк</a:t>
            </a:r>
            <a:r>
              <a:rPr lang="uk-UA" sz="2000" dirty="0" smtClean="0"/>
              <a:t>) (тобто швидкість розлітання галактик збільшується на 70 км/с на кожний мільйон парсеків).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2328858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    Новий етап у переписі галактик – </a:t>
            </a:r>
            <a:r>
              <a:rPr lang="uk-UA" b="1" dirty="0" err="1" smtClean="0">
                <a:solidFill>
                  <a:schemeClr val="bg1"/>
                </a:solidFill>
              </a:rPr>
              <a:t>“Морфологічний</a:t>
            </a:r>
            <a:r>
              <a:rPr lang="uk-UA" b="1" dirty="0" smtClean="0">
                <a:solidFill>
                  <a:schemeClr val="bg1"/>
                </a:solidFill>
              </a:rPr>
              <a:t> каталог </a:t>
            </a:r>
            <a:r>
              <a:rPr lang="uk-UA" b="1" dirty="0" err="1" smtClean="0">
                <a:solidFill>
                  <a:schemeClr val="bg1"/>
                </a:solidFill>
              </a:rPr>
              <a:t>галактик”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радянського дослідника </a:t>
            </a:r>
            <a:r>
              <a:rPr lang="uk-UA" dirty="0" err="1" smtClean="0">
                <a:solidFill>
                  <a:schemeClr val="bg1"/>
                </a:solidFill>
              </a:rPr>
              <a:t>Воронцова-Вельямінова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upload.wikimedia.org/wikipedia/ru/8/8d/Boris_Vorontsov-Velyami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3000396" cy="4356576"/>
          </a:xfrm>
          <a:prstGeom prst="rect">
            <a:avLst/>
          </a:prstGeom>
          <a:noFill/>
        </p:spPr>
      </p:pic>
      <p:pic>
        <p:nvPicPr>
          <p:cNvPr id="48132" name="Picture 4" descr="http://i.livelib.ru/boocover/1000030841/l/1e76/B._A._Vorontsov__Velyaminov__Ocherki_o_Vselenn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714644" cy="427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Monotype Corsiva" pitchFamily="66" charset="0"/>
              </a:rPr>
              <a:t>Розподіл галактик у Всесвіті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857232"/>
            <a:ext cx="8496300" cy="4525963"/>
          </a:xfrm>
        </p:spPr>
        <p:txBody>
          <a:bodyPr>
            <a:normAutofit/>
          </a:bodyPr>
          <a:lstStyle/>
          <a:p>
            <a:pPr marL="0" indent="15875" algn="just"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Спостерігаючи гравітаційну взаємодію планет і зір, астрономи звернули увагу на своєрідну ієрархічну структуру руху космічних тіл:</a:t>
            </a:r>
          </a:p>
          <a:p>
            <a:pPr marL="0" indent="15875" algn="just" eaLnBrk="1" hangingPunct="1">
              <a:buFont typeface="Arial" charset="0"/>
              <a:buNone/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0" indent="15875" algn="just" eaLnBrk="1" hangingPunct="1"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Планети та їхні супутники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0" indent="15875" algn="just" eaLnBrk="1" hangingPunct="1"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Зоряні скупчення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0" indent="15875" algn="just" eaLnBrk="1" hangingPunct="1"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Галактики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0" indent="15875" algn="just" eaLnBrk="1" hangingPunct="1"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Скупчення галактик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5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2880618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Наша Галактика й галактика </a:t>
            </a:r>
            <a:r>
              <a:rPr lang="uk-UA" sz="2400" i="1" dirty="0" smtClean="0">
                <a:solidFill>
                  <a:schemeClr val="bg1"/>
                </a:solidFill>
              </a:rPr>
              <a:t>М31</a:t>
            </a:r>
            <a:r>
              <a:rPr lang="uk-UA" sz="2400" dirty="0" smtClean="0">
                <a:solidFill>
                  <a:schemeClr val="bg1"/>
                </a:solidFill>
              </a:rPr>
              <a:t> входять до </a:t>
            </a:r>
            <a:r>
              <a:rPr lang="uk-UA" sz="2400" i="1" dirty="0" smtClean="0">
                <a:solidFill>
                  <a:schemeClr val="bg1"/>
                </a:solidFill>
              </a:rPr>
              <a:t>Місцевої групи</a:t>
            </a:r>
            <a:r>
              <a:rPr lang="uk-UA" sz="2400" dirty="0" smtClean="0">
                <a:solidFill>
                  <a:schemeClr val="bg1"/>
                </a:solidFill>
              </a:rPr>
              <a:t> галактик.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Найбільші скупчення галактик спостерігаються у сузір'ях </a:t>
            </a:r>
            <a:r>
              <a:rPr lang="uk-UA" sz="2400" b="1" i="1" dirty="0" smtClean="0">
                <a:solidFill>
                  <a:schemeClr val="bg1"/>
                </a:solidFill>
              </a:rPr>
              <a:t>Діви</a:t>
            </a:r>
            <a:r>
              <a:rPr lang="uk-UA" sz="2400" dirty="0" smtClean="0">
                <a:solidFill>
                  <a:schemeClr val="bg1"/>
                </a:solidFill>
              </a:rPr>
              <a:t> та </a:t>
            </a:r>
            <a:r>
              <a:rPr lang="uk-UA" sz="2400" b="1" i="1" dirty="0" smtClean="0">
                <a:solidFill>
                  <a:schemeClr val="bg1"/>
                </a:solidFill>
              </a:rPr>
              <a:t>Волосся Вероніки</a:t>
            </a:r>
            <a:r>
              <a:rPr lang="uk-UA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uk-UA" sz="2400" b="1" i="1" dirty="0" smtClean="0">
                <a:solidFill>
                  <a:schemeClr val="bg1"/>
                </a:solidFill>
              </a:rPr>
              <a:t>Велика стіна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– місце, де на відстані 500 </a:t>
            </a:r>
            <a:r>
              <a:rPr lang="uk-UA" sz="2400" dirty="0" err="1" smtClean="0">
                <a:solidFill>
                  <a:schemeClr val="bg1"/>
                </a:solidFill>
              </a:rPr>
              <a:t>млн</a:t>
            </a:r>
            <a:r>
              <a:rPr lang="uk-UA" sz="2400" dirty="0" smtClean="0">
                <a:solidFill>
                  <a:schemeClr val="bg1"/>
                </a:solidFill>
              </a:rPr>
              <a:t> св. років виявляється значне збільшення кількості галактик у порівнянні з іншими напрямками.</a:t>
            </a:r>
          </a:p>
        </p:txBody>
      </p:sp>
      <p:pic>
        <p:nvPicPr>
          <p:cNvPr id="27653" name="Picture 2" descr="http://lifeglobe.net/xf/photoset/51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7845"/>
            <a:ext cx="5759921" cy="382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96885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uk-UA" sz="2400" dirty="0" smtClean="0">
                <a:solidFill>
                  <a:schemeClr val="bg1"/>
                </a:solidFill>
              </a:rPr>
              <a:t>Окремі галактики взаємодіють між собою, навіть відбуваються їхні зіткнення, коли одна галактика поглинає іншу,— спостерігається своєрідний </a:t>
            </a:r>
            <a:r>
              <a:rPr lang="uk-UA" sz="2400" b="1" i="1" dirty="0" smtClean="0">
                <a:solidFill>
                  <a:schemeClr val="bg1"/>
                </a:solidFill>
              </a:rPr>
              <a:t>галактичний «канібалізм</a:t>
            </a:r>
            <a:r>
              <a:rPr lang="uk-UA" sz="2400" b="1" dirty="0" smtClean="0">
                <a:solidFill>
                  <a:schemeClr val="bg1"/>
                </a:solidFill>
              </a:rPr>
              <a:t>». </a:t>
            </a:r>
          </a:p>
          <a:p>
            <a:pPr algn="just">
              <a:spcBef>
                <a:spcPct val="0"/>
              </a:spcBef>
            </a:pPr>
            <a:r>
              <a:rPr lang="uk-UA" sz="2400" dirty="0" smtClean="0">
                <a:solidFill>
                  <a:schemeClr val="bg1"/>
                </a:solidFill>
              </a:rPr>
              <a:t>На останній, четвертій, ступені ієрархічної структури скупчення галактик майже не взаємодіють між собою, тому не виявлено якогось спільного центра, навколо якого могли б обертатися мільйони галактик.</a:t>
            </a:r>
          </a:p>
        </p:txBody>
      </p:sp>
      <p:pic>
        <p:nvPicPr>
          <p:cNvPr id="1026" name="Picture 2" descr="http://cosmosblog.ru/wp-content/uploads/2009/0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5005"/>
            <a:ext cx="5128479" cy="35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98164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Інсценування сцени поглинення нашої галактики галактикою Андромеди.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1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Місце для вмісту 2"/>
          <p:cNvSpPr>
            <a:spLocks noGrp="1"/>
          </p:cNvSpPr>
          <p:nvPr>
            <p:ph idx="1"/>
          </p:nvPr>
        </p:nvSpPr>
        <p:spPr>
          <a:xfrm>
            <a:off x="179388" y="260350"/>
            <a:ext cx="8726487" cy="2592388"/>
          </a:xfrm>
        </p:spPr>
        <p:txBody>
          <a:bodyPr>
            <a:normAutofit/>
          </a:bodyPr>
          <a:lstStyle/>
          <a:p>
            <a:pPr marL="0" indent="15875" algn="just" eaLnBrk="1" hangingPunct="1">
              <a:buFont typeface="Arial" charset="0"/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Ще однією характерною рисою розподілу галактик у просторі є те, що вони розміщені у Всесвіті у великому масштабі не хаотично, а утворюють дуже дивні структури, які нагадують величезні сітки з волокон. Ці волокна оточують гігантські, відносно пусті області — </a:t>
            </a:r>
            <a:r>
              <a:rPr lang="uk-UA" sz="2400" b="1" i="1" dirty="0" smtClean="0">
                <a:solidFill>
                  <a:schemeClr val="bg1"/>
                </a:solidFill>
              </a:rPr>
              <a:t>порожнечі</a:t>
            </a:r>
            <a:r>
              <a:rPr lang="uk-UA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9701" name="Picture 2" descr="http://upload.wikimedia.org/wikipedia/commons/c/c6/Millennium_simulation_-_galax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09" y="2589912"/>
            <a:ext cx="5400600" cy="40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5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Monotype Corsiva" pitchFamily="66" charset="0"/>
              </a:rPr>
              <a:t>Квазари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2590613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</a:rPr>
              <a:t>Кваза́ри</a:t>
            </a:r>
            <a:r>
              <a:rPr lang="vi-VN" sz="2400" dirty="0" smtClean="0">
                <a:solidFill>
                  <a:schemeClr val="bg1"/>
                </a:solidFill>
              </a:rPr>
              <a:t> (англ. </a:t>
            </a:r>
            <a:r>
              <a:rPr lang="ro-RO" sz="2400" dirty="0" smtClean="0">
                <a:solidFill>
                  <a:schemeClr val="bg1"/>
                </a:solidFill>
              </a:rPr>
              <a:t>quasars, </a:t>
            </a:r>
            <a:r>
              <a:rPr lang="vi-VN" sz="2400" dirty="0" smtClean="0">
                <a:solidFill>
                  <a:schemeClr val="bg1"/>
                </a:solidFill>
              </a:rPr>
              <a:t>скор. від англ. </a:t>
            </a:r>
            <a:r>
              <a:rPr lang="ro-RO" sz="2400" dirty="0" smtClean="0">
                <a:solidFill>
                  <a:schemeClr val="bg1"/>
                </a:solidFill>
              </a:rPr>
              <a:t>quasi-stellar radio source — </a:t>
            </a:r>
            <a:r>
              <a:rPr lang="vi-VN" sz="2400" dirty="0" smtClean="0">
                <a:solidFill>
                  <a:schemeClr val="bg1"/>
                </a:solidFill>
              </a:rPr>
              <a:t>квазізоряне радіоджерело) — позагалактичні об'єкти, які мають зореподібні зображення і сильні емісійні лінії з великим червоним зміщенням у спектрі.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Администратор\Рабочий стол\kvazari-viyavilisya-vselenskimi-obgrvacham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3867172" cy="3049116"/>
          </a:xfrm>
          <a:prstGeom prst="rect">
            <a:avLst/>
          </a:prstGeom>
          <a:noFill/>
        </p:spPr>
      </p:pic>
      <p:pic>
        <p:nvPicPr>
          <p:cNvPr id="4" name="Picture 14" descr="Картинка 15 из 46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3636343" cy="303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>План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1. </a:t>
            </a:r>
            <a:r>
              <a:rPr lang="uk-UA" dirty="0" smtClean="0">
                <a:latin typeface="Monotype Corsiva" pitchFamily="66" charset="0"/>
              </a:rPr>
              <a:t>Класифікація галактик у Всесвіті.</a:t>
            </a:r>
          </a:p>
          <a:p>
            <a:r>
              <a:rPr lang="uk-UA" dirty="0" smtClean="0">
                <a:latin typeface="Monotype Corsiva" pitchFamily="66" charset="0"/>
              </a:rPr>
              <a:t>2. Закон </a:t>
            </a:r>
            <a:r>
              <a:rPr lang="uk-UA" dirty="0" err="1" smtClean="0">
                <a:latin typeface="Monotype Corsiva" pitchFamily="66" charset="0"/>
              </a:rPr>
              <a:t>Габбла</a:t>
            </a:r>
            <a:r>
              <a:rPr lang="uk-UA" dirty="0" smtClean="0">
                <a:latin typeface="Monotype Corsiva" pitchFamily="66" charset="0"/>
              </a:rPr>
              <a:t>.</a:t>
            </a:r>
          </a:p>
          <a:p>
            <a:r>
              <a:rPr lang="uk-UA" dirty="0" smtClean="0">
                <a:latin typeface="Monotype Corsiva" pitchFamily="66" charset="0"/>
              </a:rPr>
              <a:t>3. Розподіл галактик у Всесвіті.</a:t>
            </a:r>
          </a:p>
          <a:p>
            <a:r>
              <a:rPr lang="en-US" dirty="0" smtClean="0">
                <a:latin typeface="Monotype Corsiva" pitchFamily="66" charset="0"/>
              </a:rPr>
              <a:t>4</a:t>
            </a:r>
            <a:r>
              <a:rPr lang="uk-UA" dirty="0" err="1" smtClean="0">
                <a:latin typeface="Monotype Corsiva" pitchFamily="66" charset="0"/>
              </a:rPr>
              <a:t>.Квазари</a:t>
            </a:r>
            <a:r>
              <a:rPr lang="uk-UA" dirty="0" smtClean="0">
                <a:latin typeface="Monotype Corsiva" pitchFamily="66" charset="0"/>
              </a:rPr>
              <a:t>.</a:t>
            </a:r>
          </a:p>
          <a:p>
            <a:r>
              <a:rPr lang="en-US" dirty="0" smtClean="0">
                <a:latin typeface="Monotype Corsiva" pitchFamily="66" charset="0"/>
              </a:rPr>
              <a:t>5</a:t>
            </a:r>
            <a:r>
              <a:rPr lang="uk-UA" dirty="0" smtClean="0">
                <a:latin typeface="Monotype Corsiva" pitchFamily="66" charset="0"/>
              </a:rPr>
              <a:t>. Висновок.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5162382"/>
          </a:xfrm>
        </p:spPr>
        <p:txBody>
          <a:bodyPr>
            <a:normAutofit/>
          </a:bodyPr>
          <a:lstStyle/>
          <a:p>
            <a:r>
              <a:rPr lang="ru-RU" sz="2600" dirty="0" err="1" smtClean="0">
                <a:solidFill>
                  <a:schemeClr val="bg1"/>
                </a:solidFill>
              </a:rPr>
              <a:t>Квазари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виявлені</a:t>
            </a:r>
            <a:r>
              <a:rPr lang="ru-RU" sz="2600" dirty="0" smtClean="0">
                <a:solidFill>
                  <a:schemeClr val="bg1"/>
                </a:solidFill>
              </a:rPr>
              <a:t> в </a:t>
            </a:r>
            <a:r>
              <a:rPr lang="ru-RU" sz="2600" b="1" dirty="0" smtClean="0">
                <a:solidFill>
                  <a:schemeClr val="bg1"/>
                </a:solidFill>
              </a:rPr>
              <a:t>1963</a:t>
            </a:r>
            <a:r>
              <a:rPr lang="ru-RU" sz="2600" dirty="0" smtClean="0">
                <a:solidFill>
                  <a:schemeClr val="bg1"/>
                </a:solidFill>
              </a:rPr>
              <a:t> як </a:t>
            </a:r>
            <a:r>
              <a:rPr lang="ru-RU" sz="2600" dirty="0" err="1" smtClean="0">
                <a:solidFill>
                  <a:schemeClr val="bg1"/>
                </a:solidFill>
              </a:rPr>
              <a:t>джерела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радіовипромінювання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</a:rPr>
              <a:t>Згодом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було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виявлено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квазаги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які</a:t>
            </a:r>
            <a:r>
              <a:rPr lang="ru-RU" sz="2600" dirty="0" smtClean="0">
                <a:solidFill>
                  <a:schemeClr val="bg1"/>
                </a:solidFill>
              </a:rPr>
              <a:t> за </a:t>
            </a:r>
            <a:r>
              <a:rPr lang="ru-RU" sz="2600" dirty="0" err="1" smtClean="0">
                <a:solidFill>
                  <a:schemeClr val="bg1"/>
                </a:solidFill>
              </a:rPr>
              <a:t>оптичними</a:t>
            </a:r>
            <a:r>
              <a:rPr lang="ru-RU" sz="2600" dirty="0" smtClean="0">
                <a:solidFill>
                  <a:schemeClr val="bg1"/>
                </a:solidFill>
              </a:rPr>
              <a:t> характеристиками не </a:t>
            </a:r>
            <a:r>
              <a:rPr lang="ru-RU" sz="2600" dirty="0" err="1" smtClean="0">
                <a:solidFill>
                  <a:schemeClr val="bg1"/>
                </a:solidFill>
              </a:rPr>
              <a:t>відрізняються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квазарів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проте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не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радіовипромінювання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обидва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типи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об'єктів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600" dirty="0" smtClean="0">
                <a:solidFill>
                  <a:schemeClr val="bg1"/>
                </a:solidFill>
              </a:rPr>
              <a:t> квазарами: </a:t>
            </a:r>
          </a:p>
          <a:p>
            <a:r>
              <a:rPr lang="ru-RU" sz="2600" b="1" i="1" dirty="0" err="1" smtClean="0">
                <a:solidFill>
                  <a:schemeClr val="bg1"/>
                </a:solidFill>
              </a:rPr>
              <a:t>перші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</a:t>
            </a:r>
            <a:r>
              <a:rPr lang="ru-RU" sz="2600" b="1" dirty="0" err="1" smtClean="0">
                <a:solidFill>
                  <a:schemeClr val="bg1"/>
                </a:solidFill>
              </a:rPr>
              <a:t>радіоголосними</a:t>
            </a:r>
            <a:r>
              <a:rPr lang="ru-RU" sz="2600" dirty="0" smtClean="0">
                <a:solidFill>
                  <a:schemeClr val="bg1"/>
                </a:solidFill>
              </a:rPr>
              <a:t> (</a:t>
            </a:r>
            <a:r>
              <a:rPr lang="ru-RU" sz="2600" dirty="0" err="1" smtClean="0">
                <a:solidFill>
                  <a:schemeClr val="bg1"/>
                </a:solidFill>
              </a:rPr>
              <a:t>або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радіоактивними</a:t>
            </a:r>
            <a:r>
              <a:rPr lang="ru-RU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600" b="1" i="1" dirty="0" err="1" smtClean="0">
                <a:solidFill>
                  <a:schemeClr val="bg1"/>
                </a:solidFill>
              </a:rPr>
              <a:t>другі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</a:t>
            </a:r>
            <a:r>
              <a:rPr lang="ru-RU" sz="2600" b="1" dirty="0" err="1" smtClean="0">
                <a:solidFill>
                  <a:schemeClr val="bg1"/>
                </a:solidFill>
              </a:rPr>
              <a:t>радіотихими</a:t>
            </a:r>
            <a:r>
              <a:rPr lang="ru-RU" sz="2600" dirty="0" smtClean="0">
                <a:solidFill>
                  <a:schemeClr val="bg1"/>
                </a:solidFill>
              </a:rPr>
              <a:t> (</a:t>
            </a:r>
            <a:r>
              <a:rPr lang="ru-RU" sz="2600" dirty="0" err="1" smtClean="0">
                <a:solidFill>
                  <a:schemeClr val="bg1"/>
                </a:solidFill>
              </a:rPr>
              <a:t>або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радіоспокійними</a:t>
            </a:r>
            <a:r>
              <a:rPr lang="ru-RU" sz="2600" dirty="0" smtClean="0">
                <a:solidFill>
                  <a:schemeClr val="bg1"/>
                </a:solidFill>
              </a:rPr>
              <a:t>). </a:t>
            </a:r>
            <a:r>
              <a:rPr lang="ru-RU" sz="2600" dirty="0" err="1" smtClean="0">
                <a:solidFill>
                  <a:schemeClr val="bg1"/>
                </a:solidFill>
              </a:rPr>
              <a:t>Радіоголосні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квазари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становлять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відсотків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кількості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квазарів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dirty="0" err="1" smtClean="0">
                <a:solidFill>
                  <a:schemeClr val="bg1"/>
                </a:solidFill>
              </a:rPr>
              <a:t>Квазари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найвищі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світності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серед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усіх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об'єктів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Всесвіту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29600" cy="435771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 належать до галактик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активними</a:t>
            </a:r>
            <a:r>
              <a:rPr lang="ru-RU" dirty="0" smtClean="0">
                <a:solidFill>
                  <a:schemeClr val="bg1"/>
                </a:solidFill>
              </a:rPr>
              <a:t> ядрами.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пов'язані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спіральними</a:t>
            </a:r>
            <a:r>
              <a:rPr lang="ru-RU" dirty="0" smtClean="0">
                <a:solidFill>
                  <a:schemeClr val="bg1"/>
                </a:solidFill>
              </a:rPr>
              <a:t> галактиками. За природою </a:t>
            </a:r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напевне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близькі</a:t>
            </a:r>
            <a:r>
              <a:rPr lang="ru-RU" dirty="0" smtClean="0">
                <a:solidFill>
                  <a:schemeClr val="bg1"/>
                </a:solidFill>
              </a:rPr>
              <a:t> до галактик </a:t>
            </a:r>
            <a:r>
              <a:rPr lang="ru-RU" dirty="0" err="1" smtClean="0">
                <a:solidFill>
                  <a:schemeClr val="bg1"/>
                </a:solidFill>
              </a:rPr>
              <a:t>сепфертівських</a:t>
            </a:r>
            <a:r>
              <a:rPr lang="ru-RU" dirty="0" smtClean="0">
                <a:solidFill>
                  <a:schemeClr val="bg1"/>
                </a:solidFill>
              </a:rPr>
              <a:t>, до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</a:rPr>
              <a:t>примикають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боку </a:t>
            </a:r>
            <a:r>
              <a:rPr lang="ru-RU" dirty="0" err="1" smtClean="0">
                <a:solidFill>
                  <a:schemeClr val="bg1"/>
                </a:solidFill>
              </a:rPr>
              <a:t>високих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світностей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початку ХХІ ст. </a:t>
            </a:r>
            <a:r>
              <a:rPr lang="ru-RU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галактики,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надмасивні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Администратор\Рабочий стол\3-g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98609"/>
            <a:ext cx="2571736" cy="235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" y="0"/>
            <a:ext cx="9143599" cy="6858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Спектри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квазарів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червоні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зміщення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є результатом </a:t>
            </a:r>
            <a:r>
              <a:rPr lang="ru-RU" sz="2400" dirty="0" err="1" smtClean="0">
                <a:solidFill>
                  <a:schemeClr val="bg1"/>
                </a:solidFill>
              </a:rPr>
              <a:t>розширення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Всесвіту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закону Хаббла </a:t>
            </a:r>
            <a:r>
              <a:rPr lang="ru-RU" sz="2400" dirty="0" err="1" smtClean="0">
                <a:solidFill>
                  <a:schemeClr val="bg1"/>
                </a:solidFill>
              </a:rPr>
              <a:t>виходить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розташовані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нас на </a:t>
            </a:r>
            <a:r>
              <a:rPr lang="ru-RU" sz="2400" dirty="0" err="1" smtClean="0">
                <a:solidFill>
                  <a:schemeClr val="bg1"/>
                </a:solidFill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</a:rPr>
              <a:t> великих </a:t>
            </a:r>
            <a:r>
              <a:rPr lang="ru-RU" sz="2400" dirty="0" err="1" smtClean="0">
                <a:solidFill>
                  <a:schemeClr val="bg1"/>
                </a:solidFill>
              </a:rPr>
              <a:t>відстаннях</a:t>
            </a:r>
            <a:r>
              <a:rPr lang="ru-RU" sz="2400" dirty="0" smtClean="0">
                <a:solidFill>
                  <a:schemeClr val="bg1"/>
                </a:solidFill>
              </a:rPr>
              <a:t>, тому ми </a:t>
            </a:r>
            <a:r>
              <a:rPr lang="ru-RU" sz="2400" dirty="0" err="1" smtClean="0">
                <a:solidFill>
                  <a:schemeClr val="bg1"/>
                </a:solidFill>
              </a:rPr>
              <a:t>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бачимо</a:t>
            </a:r>
            <a:r>
              <a:rPr lang="ru-RU" sz="2400" dirty="0" smtClean="0">
                <a:solidFill>
                  <a:schemeClr val="bg1"/>
                </a:solidFill>
              </a:rPr>
              <a:t> у далекому </a:t>
            </a:r>
            <a:r>
              <a:rPr lang="ru-RU" sz="2400" dirty="0" err="1" smtClean="0">
                <a:solidFill>
                  <a:schemeClr val="bg1"/>
                </a:solidFill>
              </a:rPr>
              <a:t>минулому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Найяскравіші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випромінюють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</a:rPr>
              <a:t> один </a:t>
            </a:r>
            <a:r>
              <a:rPr lang="ru-RU" sz="2400" dirty="0" err="1" smtClean="0">
                <a:solidFill>
                  <a:schemeClr val="bg1"/>
                </a:solidFill>
              </a:rPr>
              <a:t>трильйон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сонць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розподілено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спектрі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майже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рівномірно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є </a:t>
            </a:r>
            <a:r>
              <a:rPr lang="ru-RU" sz="2400" dirty="0" err="1" smtClean="0">
                <a:solidFill>
                  <a:schemeClr val="bg1"/>
                </a:solidFill>
              </a:rPr>
              <a:t>потужними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джерелами</a:t>
            </a:r>
            <a:r>
              <a:rPr lang="ru-RU" sz="2400" dirty="0" smtClean="0">
                <a:solidFill>
                  <a:schemeClr val="bg1"/>
                </a:solidFill>
              </a:rPr>
              <a:t> γ-</a:t>
            </a:r>
            <a:r>
              <a:rPr lang="ru-RU" sz="2400" dirty="0" err="1" smtClean="0">
                <a:solidFill>
                  <a:schemeClr val="bg1"/>
                </a:solidFill>
              </a:rPr>
              <a:t>променів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радіовипромінювання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Картинка 138 из 46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3"/>
            <a:ext cx="232410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Картинка 57 из 46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3"/>
            <a:ext cx="3352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800px-2003-03-b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9144000" cy="555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4366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Оскільки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квазарів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близькими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активних</a:t>
            </a:r>
            <a:r>
              <a:rPr lang="ru-RU" sz="2000" dirty="0" smtClean="0">
                <a:solidFill>
                  <a:schemeClr val="bg1"/>
                </a:solidFill>
              </a:rPr>
              <a:t> галактик, то </a:t>
            </a:r>
            <a:r>
              <a:rPr lang="ru-RU" sz="2000" dirty="0" err="1" smtClean="0">
                <a:solidFill>
                  <a:schemeClr val="bg1"/>
                </a:solidFill>
              </a:rPr>
              <a:t>їхнє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порівняти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активними</a:t>
            </a:r>
            <a:r>
              <a:rPr lang="ru-RU" sz="2000" dirty="0" smtClean="0">
                <a:solidFill>
                  <a:schemeClr val="bg1"/>
                </a:solidFill>
              </a:rPr>
              <a:t> галактиками, в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супермасивні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чорні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діри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створити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типову</a:t>
            </a:r>
            <a:r>
              <a:rPr lang="ru-RU" sz="2000" dirty="0" smtClean="0">
                <a:solidFill>
                  <a:schemeClr val="bg1"/>
                </a:solidFill>
              </a:rPr>
              <a:t> для квазара </a:t>
            </a:r>
            <a:r>
              <a:rPr lang="ru-RU" sz="2000" dirty="0" err="1" smtClean="0">
                <a:solidFill>
                  <a:schemeClr val="bg1"/>
                </a:solidFill>
              </a:rPr>
              <a:t>яскравість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супермасивній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чорній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потрібно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поглинати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швидкістю</a:t>
            </a:r>
            <a:r>
              <a:rPr lang="ru-RU" sz="2000" dirty="0" smtClean="0">
                <a:solidFill>
                  <a:schemeClr val="bg1"/>
                </a:solidFill>
              </a:rPr>
              <a:t> 10 </a:t>
            </a:r>
            <a:r>
              <a:rPr lang="ru-RU" sz="2000" dirty="0" err="1" smtClean="0">
                <a:solidFill>
                  <a:schemeClr val="bg1"/>
                </a:solidFill>
              </a:rPr>
              <a:t>зірок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Найяскравіші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відомі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поглинають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об'ємом</a:t>
            </a:r>
            <a:r>
              <a:rPr lang="ru-RU" sz="2000" dirty="0" smtClean="0">
                <a:solidFill>
                  <a:schemeClr val="bg1"/>
                </a:solidFill>
              </a:rPr>
              <a:t> 1000 </a:t>
            </a:r>
            <a:r>
              <a:rPr lang="ru-RU" sz="2000" dirty="0" err="1" smtClean="0">
                <a:solidFill>
                  <a:schemeClr val="bg1"/>
                </a:solidFill>
              </a:rPr>
              <a:t>сонячних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щороку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споживання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речовини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оцінками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сягає</a:t>
            </a:r>
            <a:r>
              <a:rPr lang="ru-RU" sz="2000" dirty="0" smtClean="0">
                <a:solidFill>
                  <a:schemeClr val="bg1"/>
                </a:solidFill>
              </a:rPr>
              <a:t> до 600 </a:t>
            </a:r>
            <a:r>
              <a:rPr lang="ru-RU" sz="2000" dirty="0" err="1" smtClean="0">
                <a:solidFill>
                  <a:schemeClr val="bg1"/>
                </a:solidFill>
              </a:rPr>
              <a:t>мас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за годину.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вмикаються</a:t>
            </a:r>
            <a:r>
              <a:rPr lang="ru-RU" sz="2000" dirty="0" smtClean="0">
                <a:solidFill>
                  <a:schemeClr val="bg1"/>
                </a:solidFill>
              </a:rPr>
              <a:t>» і «</a:t>
            </a:r>
            <a:r>
              <a:rPr lang="ru-RU" sz="2000" dirty="0" err="1" smtClean="0">
                <a:solidFill>
                  <a:schemeClr val="bg1"/>
                </a:solidFill>
              </a:rPr>
              <a:t>вимикаються</a:t>
            </a:r>
            <a:r>
              <a:rPr lang="ru-RU" sz="2000" dirty="0" smtClean="0">
                <a:solidFill>
                  <a:schemeClr val="bg1"/>
                </a:solidFill>
              </a:rPr>
              <a:t>» в </a:t>
            </a:r>
            <a:r>
              <a:rPr lang="ru-RU" sz="2000" dirty="0" err="1" smtClean="0">
                <a:solidFill>
                  <a:schemeClr val="bg1"/>
                </a:solidFill>
              </a:rPr>
              <a:t>залежності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оточення</a:t>
            </a:r>
            <a:r>
              <a:rPr lang="ru-RU" sz="2000" dirty="0" smtClean="0">
                <a:solidFill>
                  <a:schemeClr val="bg1"/>
                </a:solidFill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</a:rPr>
              <a:t>чорні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поглинають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навколишній</a:t>
            </a:r>
            <a:r>
              <a:rPr lang="ru-RU" sz="2000" dirty="0" smtClean="0">
                <a:solidFill>
                  <a:schemeClr val="bg1"/>
                </a:solidFill>
              </a:rPr>
              <a:t> газ і пил за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відносно</a:t>
            </a:r>
            <a:r>
              <a:rPr lang="ru-RU" sz="2000" dirty="0" smtClean="0">
                <a:solidFill>
                  <a:schemeClr val="bg1"/>
                </a:solidFill>
              </a:rPr>
              <a:t> короткий </a:t>
            </a:r>
            <a:r>
              <a:rPr lang="ru-RU" sz="2000" dirty="0" err="1" smtClean="0">
                <a:solidFill>
                  <a:schemeClr val="bg1"/>
                </a:solidFill>
              </a:rPr>
              <a:t>проміжок</a:t>
            </a:r>
            <a:r>
              <a:rPr lang="ru-RU" sz="2000" dirty="0" smtClean="0">
                <a:solidFill>
                  <a:schemeClr val="bg1"/>
                </a:solidFill>
              </a:rPr>
              <a:t> часу, </a:t>
            </a:r>
            <a:r>
              <a:rPr lang="ru-RU" sz="2000" dirty="0" err="1" smtClean="0">
                <a:solidFill>
                  <a:schemeClr val="bg1"/>
                </a:solidFill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менший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вік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Всесвіту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завершення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квазар </a:t>
            </a:r>
            <a:r>
              <a:rPr lang="ru-RU" sz="2000" dirty="0" err="1" smtClean="0">
                <a:solidFill>
                  <a:schemeClr val="bg1"/>
                </a:solidFill>
              </a:rPr>
              <a:t>стає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звичайною</a:t>
            </a:r>
            <a:r>
              <a:rPr lang="ru-RU" sz="2000" dirty="0" smtClean="0">
                <a:solidFill>
                  <a:schemeClr val="bg1"/>
                </a:solidFill>
              </a:rPr>
              <a:t> галактикою.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5" descr="Картинка 43 из 46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461" y="357301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alphacoders.com/192/192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6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9241" y="188640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інформацію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ранній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Всесвіту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кінець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реіонізації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Спектри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найвіддаленіших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квазарів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абсорбційні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лінії</a:t>
            </a:r>
            <a:r>
              <a:rPr lang="ru-RU" dirty="0" smtClean="0">
                <a:solidFill>
                  <a:schemeClr val="bg1"/>
                </a:solidFill>
              </a:rPr>
              <a:t>, які </a:t>
            </a:r>
            <a:r>
              <a:rPr lang="ru-RU" dirty="0" err="1" smtClean="0">
                <a:solidFill>
                  <a:schemeClr val="bg1"/>
                </a:solidFill>
              </a:rPr>
              <a:t>свідчать</a:t>
            </a:r>
            <a:r>
              <a:rPr lang="ru-RU" dirty="0" smtClean="0">
                <a:solidFill>
                  <a:schemeClr val="bg1"/>
                </a:solidFill>
              </a:rPr>
              <a:t> про те, що </a:t>
            </a:r>
            <a:r>
              <a:rPr lang="ru-RU" dirty="0" err="1" smtClean="0">
                <a:solidFill>
                  <a:schemeClr val="bg1"/>
                </a:solidFill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часи</a:t>
            </a:r>
            <a:r>
              <a:rPr lang="ru-RU" dirty="0" smtClean="0">
                <a:solidFill>
                  <a:schemeClr val="bg1"/>
                </a:solidFill>
              </a:rPr>
              <a:t> було </a:t>
            </a:r>
            <a:r>
              <a:rPr lang="ru-RU" dirty="0" err="1" smtClean="0">
                <a:solidFill>
                  <a:schemeClr val="bg1"/>
                </a:solidFill>
              </a:rPr>
              <a:t>заповнене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нейтральним</a:t>
            </a:r>
            <a:r>
              <a:rPr lang="ru-RU" dirty="0" smtClean="0">
                <a:solidFill>
                  <a:schemeClr val="bg1"/>
                </a:solidFill>
              </a:rPr>
              <a:t> газом.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Администратор\Рабочий стол\9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143272" cy="2717065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divn-fakti-pro-kosmos-fot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857628"/>
            <a:ext cx="3426355" cy="26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>Висновок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715436" cy="5082809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Галактики поділяють на </a:t>
            </a:r>
            <a:r>
              <a:rPr lang="ru-RU" sz="2400" dirty="0" err="1" smtClean="0"/>
              <a:t>еліптичні</a:t>
            </a:r>
            <a:r>
              <a:rPr lang="ru-RU" sz="2400" dirty="0" smtClean="0"/>
              <a:t> Е, </a:t>
            </a:r>
            <a:r>
              <a:rPr lang="ru-RU" sz="2400" dirty="0" err="1" smtClean="0"/>
              <a:t>спіральні</a:t>
            </a:r>
            <a:r>
              <a:rPr lang="ru-RU" sz="2400" dirty="0" smtClean="0"/>
              <a:t> S та </a:t>
            </a:r>
            <a:r>
              <a:rPr lang="ru-RU" sz="2400" dirty="0" err="1" smtClean="0"/>
              <a:t>неправильні</a:t>
            </a:r>
            <a:r>
              <a:rPr lang="ru-RU" sz="2400" dirty="0" smtClean="0"/>
              <a:t> І</a:t>
            </a:r>
            <a:r>
              <a:rPr lang="en-US" sz="2400" dirty="0" smtClean="0"/>
              <a:t>r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Згідно із законом </a:t>
            </a:r>
            <a:r>
              <a:rPr lang="uk-UA" sz="2400" dirty="0" err="1" smtClean="0"/>
              <a:t>Габбла</a:t>
            </a:r>
            <a:r>
              <a:rPr lang="uk-UA" sz="2400" dirty="0" smtClean="0"/>
              <a:t>, швидкість, з якою </a:t>
            </a:r>
            <a:r>
              <a:rPr lang="uk-UA" sz="2400" dirty="0" err="1" smtClean="0"/>
              <a:t>“тікають”</a:t>
            </a:r>
            <a:r>
              <a:rPr lang="uk-UA" sz="2400" dirty="0" smtClean="0"/>
              <a:t> від нас інші галактики, збільшується прямо пропорційно відстані до цих галактик.</a:t>
            </a:r>
          </a:p>
          <a:p>
            <a:r>
              <a:rPr lang="uk-UA" sz="2400" dirty="0" smtClean="0"/>
              <a:t>Ми живемо у Всесвіті, який розширюється у безмежному просторі</a:t>
            </a:r>
            <a:r>
              <a:rPr lang="uk-UA" sz="2400" dirty="0" smtClean="0"/>
              <a:t>.</a:t>
            </a:r>
            <a:endParaRPr lang="uk-UA" sz="2400" dirty="0" smtClean="0"/>
          </a:p>
          <a:p>
            <a:r>
              <a:rPr lang="uk-UA" sz="2400" dirty="0" smtClean="0"/>
              <a:t>Найбільші скупчення галактик спостерігаються у сузір'ях Діви та Волосся Вероніки. </a:t>
            </a:r>
          </a:p>
          <a:p>
            <a:r>
              <a:rPr lang="uk-UA" sz="2400" dirty="0" smtClean="0"/>
              <a:t>Галактики теж утворюють окремі скупчення, які розміщені у великому масштабі не хаотично, а утворюють структури.</a:t>
            </a:r>
          </a:p>
          <a:p>
            <a:r>
              <a:rPr lang="ru-RU" sz="2400" dirty="0" err="1" smtClean="0"/>
              <a:t>Квазари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від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світлової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найвищі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усіх </a:t>
            </a:r>
            <a:r>
              <a:rPr lang="ru-RU" sz="2400" dirty="0" err="1" smtClean="0"/>
              <a:t>об'єктів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Всесвіту</a:t>
            </a:r>
            <a:r>
              <a:rPr lang="ru-RU" sz="2400" dirty="0" smtClean="0"/>
              <a:t>.</a:t>
            </a:r>
            <a:endParaRPr lang="uk-UA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Monotype Corsiva" pitchFamily="66" charset="0"/>
              </a:rPr>
              <a:t>Класифікація галактик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5272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Едвін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Павелл</a:t>
            </a:r>
            <a:r>
              <a:rPr lang="ru-RU" sz="2000" dirty="0" smtClean="0"/>
              <a:t> </a:t>
            </a:r>
            <a:r>
              <a:rPr lang="ru-RU" sz="2000" dirty="0" err="1" smtClean="0"/>
              <a:t>Габбл</a:t>
            </a:r>
            <a:r>
              <a:rPr lang="ru-RU" sz="2000" dirty="0" smtClean="0"/>
              <a:t> - </a:t>
            </a:r>
            <a:r>
              <a:rPr lang="ru-RU" sz="2000" b="0" dirty="0" err="1" smtClean="0"/>
              <a:t>американський</a:t>
            </a:r>
            <a:r>
              <a:rPr lang="ru-RU" sz="2000" b="0" dirty="0" smtClean="0"/>
              <a:t> астроном; </a:t>
            </a:r>
            <a:r>
              <a:rPr lang="ru-RU" sz="2000" b="0" dirty="0" err="1" smtClean="0"/>
              <a:t>дослідник</a:t>
            </a:r>
            <a:r>
              <a:rPr lang="ru-RU" sz="2000" b="0" dirty="0" smtClean="0"/>
              <a:t> галактик, </a:t>
            </a:r>
            <a:r>
              <a:rPr lang="ru-RU" sz="2000" b="0" dirty="0" err="1" smtClean="0"/>
              <a:t>позагалактичних</a:t>
            </a:r>
            <a:r>
              <a:rPr lang="ru-RU" sz="2000" b="0" dirty="0" smtClean="0"/>
              <a:t> туманностей, </a:t>
            </a:r>
            <a:r>
              <a:rPr lang="ru-RU" sz="2000" b="0" dirty="0" err="1" smtClean="0"/>
              <a:t>сформулював</a:t>
            </a:r>
            <a:r>
              <a:rPr lang="ru-RU" sz="2000" b="0" dirty="0" smtClean="0"/>
              <a:t> закон </a:t>
            </a:r>
            <a:r>
              <a:rPr lang="ru-RU" sz="2000" b="0" dirty="0" err="1" smtClean="0"/>
              <a:t>Габбла</a:t>
            </a:r>
            <a:r>
              <a:rPr lang="ru-RU" sz="2000" b="0" dirty="0" smtClean="0"/>
              <a:t>, створив </a:t>
            </a:r>
            <a:r>
              <a:rPr lang="ru-RU" sz="2000" b="0" dirty="0" err="1" smtClean="0"/>
              <a:t>класифікацію</a:t>
            </a:r>
            <a:r>
              <a:rPr lang="ru-RU" sz="2000" b="0" dirty="0" smtClean="0"/>
              <a:t> галактик.</a:t>
            </a:r>
            <a:endParaRPr lang="ru-RU" sz="2000" dirty="0"/>
          </a:p>
        </p:txBody>
      </p:sp>
      <p:pic>
        <p:nvPicPr>
          <p:cNvPr id="29698" name="Picture 2" descr="http://www.nkj.ru/upload/iblock/231/231be1ac49f5b923f821a5729f957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675266" cy="4572032"/>
          </a:xfrm>
          <a:prstGeom prst="rect">
            <a:avLst/>
          </a:prstGeom>
          <a:noFill/>
        </p:spPr>
      </p:pic>
      <p:pic>
        <p:nvPicPr>
          <p:cNvPr id="29700" name="Picture 4" descr="http://encyclopaedia.biga.ru/uploads/enc/images/13/1235983327f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603510" cy="2714644"/>
          </a:xfrm>
          <a:prstGeom prst="rect">
            <a:avLst/>
          </a:prstGeom>
          <a:noFill/>
        </p:spPr>
      </p:pic>
      <p:pic>
        <p:nvPicPr>
          <p:cNvPr id="29702" name="Picture 6" descr="http://icdn.lenta.ru/images/0000/0050/000000506869/detail_1358366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364333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Еліптичні</a:t>
            </a:r>
            <a:r>
              <a:rPr lang="ru-RU" sz="2800" dirty="0" smtClean="0"/>
              <a:t> галактики  (Е)</a:t>
            </a:r>
            <a:r>
              <a:rPr lang="ru-RU" sz="2800" b="0" dirty="0" smtClean="0"/>
              <a:t>— це </a:t>
            </a:r>
            <a:r>
              <a:rPr lang="ru-RU" sz="2800" b="0" dirty="0" err="1" smtClean="0"/>
              <a:t>кулеподібні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скупчення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мільйонів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зірок</a:t>
            </a:r>
            <a:r>
              <a:rPr lang="ru-RU" sz="2800" b="0" dirty="0" smtClean="0"/>
              <a:t>, які </a:t>
            </a:r>
            <a:r>
              <a:rPr lang="ru-RU" sz="2800" b="0" dirty="0" err="1" smtClean="0"/>
              <a:t>нагадують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велетенські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сферичні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скупчення</a:t>
            </a:r>
            <a:r>
              <a:rPr lang="ru-RU" sz="2800" b="0" dirty="0" smtClean="0"/>
              <a:t>. </a:t>
            </a:r>
            <a:endParaRPr lang="ru-RU" sz="2800" dirty="0"/>
          </a:p>
        </p:txBody>
      </p:sp>
      <p:pic>
        <p:nvPicPr>
          <p:cNvPr id="22530" name="Picture 2" descr="http://mcdonaldobservatory.org/sites/default/files/images/news/gallery/ngc46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6142"/>
            <a:ext cx="4500594" cy="478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.rodon.org/p/20/091126182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04347"/>
            <a:ext cx="6500858" cy="49536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Спіральні</a:t>
            </a:r>
            <a:r>
              <a:rPr lang="ru-RU" sz="2800" dirty="0" smtClean="0"/>
              <a:t> галактики </a:t>
            </a:r>
            <a:r>
              <a:rPr lang="en-US" sz="2800" dirty="0" smtClean="0"/>
              <a:t>(S)</a:t>
            </a:r>
            <a:r>
              <a:rPr lang="ru-RU" sz="2800" dirty="0" smtClean="0"/>
              <a:t> </a:t>
            </a:r>
            <a:r>
              <a:rPr lang="ru-RU" sz="2800" b="0" dirty="0" smtClean="0"/>
              <a:t>— це </a:t>
            </a:r>
            <a:r>
              <a:rPr lang="ru-RU" sz="2800" b="0" dirty="0" err="1" smtClean="0"/>
              <a:t>величезні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скупчення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мільйонів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зірок</a:t>
            </a:r>
            <a:r>
              <a:rPr lang="ru-RU" sz="2800" b="0" dirty="0" smtClean="0"/>
              <a:t>, </a:t>
            </a:r>
            <a:r>
              <a:rPr lang="ru-RU" sz="2800" b="0" dirty="0" err="1" smtClean="0"/>
              <a:t>більшість</a:t>
            </a:r>
            <a:r>
              <a:rPr lang="ru-RU" sz="2800" b="0" dirty="0" smtClean="0"/>
              <a:t> з </a:t>
            </a:r>
            <a:r>
              <a:rPr lang="ru-RU" sz="2800" b="0" dirty="0" err="1" smtClean="0"/>
              <a:t>яких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зосереджено</a:t>
            </a:r>
            <a:r>
              <a:rPr lang="ru-RU" sz="2800" b="0" dirty="0" smtClean="0"/>
              <a:t> у </a:t>
            </a:r>
            <a:r>
              <a:rPr lang="ru-RU" sz="2800" b="0" dirty="0" err="1" smtClean="0"/>
              <a:t>плоскій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формі</a:t>
            </a:r>
            <a:r>
              <a:rPr lang="ru-RU" sz="2800" b="0" dirty="0" smtClean="0"/>
              <a:t> диска, з </a:t>
            </a:r>
            <a:r>
              <a:rPr lang="ru-RU" sz="2800" b="0" dirty="0" err="1" smtClean="0"/>
              <a:t>яскравою</a:t>
            </a:r>
            <a:r>
              <a:rPr lang="ru-RU" sz="2800" b="0" dirty="0" smtClean="0"/>
              <a:t> сферичною </a:t>
            </a:r>
            <a:r>
              <a:rPr lang="ru-RU" sz="2800" b="0" dirty="0" err="1" smtClean="0"/>
              <a:t>опуклістю</a:t>
            </a:r>
            <a:r>
              <a:rPr lang="ru-RU" sz="2800" b="0" dirty="0" smtClean="0"/>
              <a:t> у </a:t>
            </a:r>
            <a:r>
              <a:rPr lang="ru-RU" sz="2800" b="0" dirty="0" err="1" smtClean="0"/>
              <a:t>центрі</a:t>
            </a:r>
            <a:r>
              <a:rPr lang="ru-RU" sz="2800" b="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trogalaxy.ru/foto001/gal9_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981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Галактична Перемичка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156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Вважається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довжина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галактичної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перемички</a:t>
            </a:r>
            <a:r>
              <a:rPr lang="ru-RU" sz="2000" dirty="0" smtClean="0">
                <a:solidFill>
                  <a:schemeClr val="bg1"/>
                </a:solidFill>
              </a:rPr>
              <a:t> становить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27 000 </a:t>
            </a:r>
            <a:r>
              <a:rPr lang="ru-RU" sz="20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 Вона </a:t>
            </a:r>
            <a:r>
              <a:rPr lang="ru-RU" sz="20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червоних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зірок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вважають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старими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Перемичку</a:t>
            </a:r>
            <a:r>
              <a:rPr lang="ru-RU" sz="2000" dirty="0" smtClean="0">
                <a:solidFill>
                  <a:schemeClr val="bg1"/>
                </a:solidFill>
              </a:rPr>
              <a:t> оточено </a:t>
            </a:r>
            <a:r>
              <a:rPr lang="ru-RU" sz="2000" dirty="0" err="1" smtClean="0">
                <a:solidFill>
                  <a:schemeClr val="bg1"/>
                </a:solidFill>
              </a:rPr>
              <a:t>кільцем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Кільце</a:t>
            </a:r>
            <a:r>
              <a:rPr lang="ru-RU" sz="2000" b="1" dirty="0" smtClean="0">
                <a:solidFill>
                  <a:schemeClr val="bg1"/>
                </a:solidFill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</a:rPr>
              <a:t>п'ять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кілопарсеків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143644"/>
            <a:ext cx="7500990" cy="54293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Лінзоподібна</a:t>
            </a:r>
            <a:r>
              <a:rPr lang="ru-RU" sz="2400" dirty="0" smtClean="0">
                <a:solidFill>
                  <a:schemeClr val="bg1"/>
                </a:solidFill>
              </a:rPr>
              <a:t> галактика Веретено у </a:t>
            </a:r>
            <a:r>
              <a:rPr lang="ru-RU" sz="2400" dirty="0" err="1" smtClean="0">
                <a:solidFill>
                  <a:schemeClr val="bg1"/>
                </a:solidFill>
              </a:rPr>
              <a:t>сузір'ї</a:t>
            </a:r>
            <a:r>
              <a:rPr lang="ru-RU" sz="2400" dirty="0" smtClean="0">
                <a:solidFill>
                  <a:schemeClr val="bg1"/>
                </a:solidFill>
              </a:rPr>
              <a:t> Дракона.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thumb/8/88/Ngc5866_hst_big.jpg/292px-Ngc5866_hst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000660" cy="589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Неправильна галактика</a:t>
            </a:r>
            <a:r>
              <a:rPr lang="en-US" sz="2800" dirty="0" smtClean="0"/>
              <a:t> (</a:t>
            </a:r>
            <a:r>
              <a:rPr lang="en-US" sz="2800" dirty="0" err="1" smtClean="0"/>
              <a:t>Ir</a:t>
            </a:r>
            <a:r>
              <a:rPr lang="en-US" sz="2800" dirty="0" smtClean="0"/>
              <a:t>)</a:t>
            </a:r>
            <a:r>
              <a:rPr lang="uk-UA" sz="2800" dirty="0" smtClean="0"/>
              <a:t> </a:t>
            </a:r>
            <a:r>
              <a:rPr lang="ru-RU" sz="2800" b="0" dirty="0" smtClean="0"/>
              <a:t>є галактикою з </a:t>
            </a:r>
            <a:r>
              <a:rPr lang="ru-RU" sz="2800" b="0" dirty="0" err="1" smtClean="0"/>
              <a:t>неправильними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зовнішніми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обрисами</a:t>
            </a:r>
            <a:r>
              <a:rPr lang="ru-RU" sz="2800" b="0" dirty="0" smtClean="0"/>
              <a:t> або з </a:t>
            </a:r>
            <a:r>
              <a:rPr lang="ru-RU" sz="2800" b="0" dirty="0" err="1" smtClean="0"/>
              <a:t>нерівномірним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розподілом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яскравості</a:t>
            </a:r>
            <a:r>
              <a:rPr lang="ru-RU" sz="2800" b="0" dirty="0" smtClean="0"/>
              <a:t>. </a:t>
            </a:r>
            <a:endParaRPr lang="ru-RU" sz="2800" dirty="0"/>
          </a:p>
        </p:txBody>
      </p:sp>
      <p:pic>
        <p:nvPicPr>
          <p:cNvPr id="24578" name="Picture 2" descr="http://images.astronet.ru/pubd/2008/10/10/0001231307/NGC55_ge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162"/>
            <a:ext cx="9144000" cy="523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662</TotalTime>
  <Words>887</Words>
  <Application>Microsoft Office PowerPoint</Application>
  <PresentationFormat>Экран (4:3)</PresentationFormat>
  <Paragraphs>68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Модульная</vt:lpstr>
      <vt:lpstr>Будова Всесвіту. Розподіл галактик. Квазари</vt:lpstr>
      <vt:lpstr>План</vt:lpstr>
      <vt:lpstr>Класифікація галактик</vt:lpstr>
      <vt:lpstr>Едвін Павелл Габбл - американський астроном; дослідник галактик, позагалактичних туманностей, сформулював закон Габбла, створив класифікацію галактик.</vt:lpstr>
      <vt:lpstr>Еліптичні галактики  (Е)— це кулеподібні скупчення мільйонів зірок, які нагадують велетенські сферичні скупчення. </vt:lpstr>
      <vt:lpstr>Спіральні галактики (S) — це величезні скупчення мільйонів зірок, більшість з яких зосереджено у плоскій формі диска, з яскравою сферичною опуклістю у центрі. </vt:lpstr>
      <vt:lpstr>Галактична Перемичка</vt:lpstr>
      <vt:lpstr>Слайд 8</vt:lpstr>
      <vt:lpstr>Неправильна галактика (Ir) є галактикою з неправильними зовнішніми обрисами або з нерівномірним розподілом яскравості. </vt:lpstr>
      <vt:lpstr>Закон Габбла </vt:lpstr>
      <vt:lpstr>Слайд 11</vt:lpstr>
      <vt:lpstr>Слайд 12</vt:lpstr>
      <vt:lpstr>Розподіл галактик у Всесвіті</vt:lpstr>
      <vt:lpstr>Слайд 14</vt:lpstr>
      <vt:lpstr>Слайд 15</vt:lpstr>
      <vt:lpstr>Слайд 16</vt:lpstr>
      <vt:lpstr>Слайд 17</vt:lpstr>
      <vt:lpstr>Квазари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</cp:revision>
  <dcterms:created xsi:type="dcterms:W3CDTF">2014-03-12T20:08:40Z</dcterms:created>
  <dcterms:modified xsi:type="dcterms:W3CDTF">2014-04-16T21:00:52Z</dcterms:modified>
</cp:coreProperties>
</file>