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6600"/>
    <a:srgbClr val="5D31FD"/>
    <a:srgbClr val="FF66FF"/>
    <a:srgbClr val="993300"/>
    <a:srgbClr val="FFFF00"/>
    <a:srgbClr val="000000"/>
    <a:srgbClr val="00B0F0"/>
    <a:srgbClr val="92D050"/>
    <a:srgbClr val="FFC000"/>
    <a:srgbClr val="7030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53840-86CA-4CD7-97A4-06BF75587FC7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4D61A-3851-4EC5-BE9D-D04828E6E8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638F9-B26C-46CE-AA05-CD275CBCE7BF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3A54A-C71F-431F-B6C0-EEE4D4F984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A54A-C71F-431F-B6C0-EEE4D4F984E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A54A-C71F-431F-B6C0-EEE4D4F984E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942DF8-6853-46F5-A0EE-ED88C73633DC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944144-C2D7-4988-A615-1236AA2D4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0"/>
            <a:ext cx="6444208" cy="2636912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Calibri" pitchFamily="34" charset="0"/>
                <a:cs typeface="Arial" pitchFamily="34" charset="0"/>
              </a:rPr>
              <a:t>Презентац</a:t>
            </a:r>
            <a:r>
              <a:rPr lang="uk-UA" dirty="0" err="1" smtClean="0">
                <a:latin typeface="Calibri" pitchFamily="34" charset="0"/>
                <a:cs typeface="Arial" pitchFamily="34" charset="0"/>
              </a:rPr>
              <a:t>ія</a:t>
            </a:r>
            <a:r>
              <a:rPr lang="uk-UA" dirty="0" smtClean="0">
                <a:latin typeface="Calibri" pitchFamily="34" charset="0"/>
                <a:cs typeface="Arial" pitchFamily="34" charset="0"/>
              </a:rPr>
              <a:t> на тему:</a:t>
            </a:r>
            <a:br>
              <a:rPr lang="uk-UA" dirty="0" smtClean="0">
                <a:latin typeface="Calibri" pitchFamily="34" charset="0"/>
                <a:cs typeface="Arial" pitchFamily="34" charset="0"/>
              </a:rPr>
            </a:br>
            <a:r>
              <a:rPr lang="uk-UA" dirty="0" err="1" smtClean="0">
                <a:latin typeface="Calibri" pitchFamily="34" charset="0"/>
                <a:cs typeface="Arial" pitchFamily="34" charset="0"/>
              </a:rPr>
              <a:t>“Тригонометричні</a:t>
            </a:r>
            <a:r>
              <a:rPr lang="uk-UA" dirty="0" smtClean="0">
                <a:latin typeface="Calibri" pitchFamily="34" charset="0"/>
                <a:cs typeface="Arial" pitchFamily="34" charset="0"/>
              </a:rPr>
              <a:t> функції: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Arial" pitchFamily="34" charset="0"/>
              </a:rPr>
            </a:br>
            <a:r>
              <a:rPr lang="en-US" dirty="0" smtClean="0">
                <a:latin typeface="Calibri" pitchFamily="34" charset="0"/>
                <a:cs typeface="Arial" pitchFamily="34" charset="0"/>
              </a:rPr>
              <a:t>y=</a:t>
            </a:r>
            <a:r>
              <a:rPr lang="en-US" dirty="0" err="1" smtClean="0">
                <a:latin typeface="Calibri" pitchFamily="34" charset="0"/>
                <a:cs typeface="Arial" pitchFamily="34" charset="0"/>
              </a:rPr>
              <a:t>sinx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, y=</a:t>
            </a:r>
            <a:r>
              <a:rPr lang="en-US" dirty="0" err="1" smtClean="0">
                <a:latin typeface="Calibri" pitchFamily="34" charset="0"/>
                <a:cs typeface="Arial" pitchFamily="34" charset="0"/>
              </a:rPr>
              <a:t>cosx</a:t>
            </a:r>
            <a:r>
              <a:rPr lang="uk-UA" dirty="0" smtClean="0">
                <a:latin typeface="Calibri" pitchFamily="34" charset="0"/>
                <a:cs typeface="Arial" pitchFamily="34" charset="0"/>
              </a:rPr>
              <a:t>”</a:t>
            </a:r>
            <a:endParaRPr lang="ru-RU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4" name="Рисунок 3" descr="pic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365104"/>
            <a:ext cx="5148064" cy="176989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52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3995936" cy="620688"/>
          </a:xfrm>
        </p:spPr>
        <p:txBody>
          <a:bodyPr>
            <a:normAutofit/>
          </a:bodyPr>
          <a:lstStyle/>
          <a:p>
            <a:r>
              <a:rPr lang="uk-UA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Функція </a:t>
            </a:r>
            <a:r>
              <a:rPr lang="en-US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y=sin x</a:t>
            </a:r>
            <a:endParaRPr lang="ru-RU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Рисунок 4" descr="clip_image019_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40768"/>
            <a:ext cx="4114800" cy="1657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92696"/>
            <a:ext cx="1287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Графік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7" name="Рисунок 6" descr="pic0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3895725"/>
            <a:ext cx="4533900" cy="2962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273225"/>
            <a:ext cx="3254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Побудова графіку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879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6359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i="1" dirty="0" smtClean="0">
                <a:latin typeface="Calibri" pitchFamily="34" charset="0"/>
              </a:rPr>
              <a:t>Властивості:</a:t>
            </a:r>
            <a:endParaRPr lang="ru-RU" sz="4400" i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92696"/>
            <a:ext cx="2709909" cy="369332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1. Область </a:t>
            </a:r>
            <a:r>
              <a:rPr lang="uk-UA" dirty="0" smtClean="0">
                <a:latin typeface="Calibri" pitchFamily="34" charset="0"/>
              </a:rPr>
              <a:t>визначення - </a:t>
            </a:r>
            <a:r>
              <a:rPr lang="en-US" dirty="0" smtClean="0">
                <a:latin typeface="Calibri" pitchFamily="34" charset="0"/>
              </a:rPr>
              <a:t>R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5" name="Рисунок 4" descr="синусоида.о.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052736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059832" y="3789040"/>
            <a:ext cx="2610523" cy="369332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2. Область </a:t>
            </a:r>
            <a:r>
              <a:rPr lang="ru-RU" dirty="0" err="1" smtClean="0">
                <a:latin typeface="Calibri" pitchFamily="34" charset="0"/>
              </a:rPr>
              <a:t>значень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[-1;1]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Рисунок 6" descr="синусоида.о.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15800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355976" y="548680"/>
            <a:ext cx="3732625" cy="369332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3. </a:t>
            </a:r>
            <a:r>
              <a:rPr lang="ru-RU" dirty="0" err="1" smtClean="0">
                <a:latin typeface="Calibri" pitchFamily="34" charset="0"/>
              </a:rPr>
              <a:t>Нул</a:t>
            </a:r>
            <a:r>
              <a:rPr lang="uk-UA" dirty="0" smtClean="0">
                <a:latin typeface="Calibri" pitchFamily="34" charset="0"/>
              </a:rPr>
              <a:t>і функції – числа виду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n, 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9" name="Рисунок 8" descr="синусоида.нул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980728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716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4168770" cy="923330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4. </a:t>
            </a:r>
            <a:r>
              <a:rPr lang="uk-UA" dirty="0" smtClean="0">
                <a:latin typeface="Calibri" pitchFamily="34" charset="0"/>
              </a:rPr>
              <a:t>Проміжки </a:t>
            </a:r>
            <a:r>
              <a:rPr lang="uk-UA" dirty="0" err="1" smtClean="0">
                <a:latin typeface="Calibri" pitchFamily="34" charset="0"/>
              </a:rPr>
              <a:t>знакосталості</a:t>
            </a:r>
            <a:r>
              <a:rPr lang="uk-UA" dirty="0" smtClean="0">
                <a:latin typeface="Calibri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</a:rPr>
              <a:t>sin x &gt; 0 </a:t>
            </a:r>
            <a:r>
              <a:rPr lang="uk-UA" dirty="0" smtClean="0">
                <a:latin typeface="Calibri" pitchFamily="34" charset="0"/>
              </a:rPr>
              <a:t>на проміжках (2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n) 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</a:rPr>
              <a:t>sin x &lt;0 (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n), 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3" name="Рисунок 2" descr="синусоида.з.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564904"/>
            <a:ext cx="3600400" cy="27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синусоида.п.з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19" y="126876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427984" y="980728"/>
            <a:ext cx="2791149" cy="1477328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5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Зро</a:t>
            </a:r>
            <a:r>
              <a:rPr lang="uk-UA" dirty="0" err="1" smtClean="0">
                <a:latin typeface="Calibri" pitchFamily="34" charset="0"/>
              </a:rPr>
              <a:t>стання</a:t>
            </a:r>
            <a:r>
              <a:rPr lang="uk-UA" dirty="0" smtClean="0">
                <a:latin typeface="Calibri" pitchFamily="34" charset="0"/>
              </a:rPr>
              <a:t>/спадання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-</a:t>
            </a:r>
            <a:r>
              <a:rPr lang="uk-UA" dirty="0" smtClean="0">
                <a:latin typeface="Calibri" pitchFamily="34" charset="0"/>
              </a:rPr>
              <a:t>зростає на проміжках</a:t>
            </a:r>
            <a:endParaRPr lang="en-US" dirty="0" smtClean="0">
              <a:latin typeface="Calibri" pitchFamily="34" charset="0"/>
            </a:endParaRPr>
          </a:p>
          <a:p>
            <a:r>
              <a:rPr lang="uk-UA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[-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n], 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uk-UA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Calibri" pitchFamily="34" charset="0"/>
              </a:rPr>
              <a:t>спадає на проміжках</a:t>
            </a:r>
          </a:p>
          <a:p>
            <a:r>
              <a:rPr lang="uk-UA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[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3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],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2356735" cy="923330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6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Функц</a:t>
            </a:r>
            <a:r>
              <a:rPr lang="uk-UA" dirty="0" err="1" smtClean="0">
                <a:latin typeface="Calibri" pitchFamily="34" charset="0"/>
              </a:rPr>
              <a:t>ія</a:t>
            </a:r>
            <a:r>
              <a:rPr lang="uk-UA" dirty="0" smtClean="0">
                <a:latin typeface="Calibri" pitchFamily="34" charset="0"/>
              </a:rPr>
              <a:t> непарна:</a:t>
            </a:r>
          </a:p>
          <a:p>
            <a:r>
              <a:rPr lang="en-US" dirty="0" smtClean="0">
                <a:latin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</a:rPr>
              <a:t>(x)=sin x</a:t>
            </a:r>
          </a:p>
          <a:p>
            <a:r>
              <a:rPr lang="en-US" dirty="0" smtClean="0">
                <a:latin typeface="Calibri" pitchFamily="34" charset="0"/>
              </a:rPr>
              <a:t>f(-x)=sin(-x)=-sin x=-f(x)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908720"/>
            <a:ext cx="3570208" cy="1477328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7. </a:t>
            </a:r>
            <a:r>
              <a:rPr lang="ru-RU" dirty="0" err="1" smtClean="0">
                <a:latin typeface="Calibri" pitchFamily="34" charset="0"/>
              </a:rPr>
              <a:t>Найб</a:t>
            </a:r>
            <a:r>
              <a:rPr lang="uk-UA" dirty="0" smtClean="0">
                <a:latin typeface="Calibri" pitchFamily="34" charset="0"/>
              </a:rPr>
              <a:t>і</a:t>
            </a:r>
            <a:r>
              <a:rPr lang="ru-RU" dirty="0" err="1" smtClean="0">
                <a:latin typeface="Calibri" pitchFamily="34" charset="0"/>
              </a:rPr>
              <a:t>льше</a:t>
            </a:r>
            <a:r>
              <a:rPr lang="ru-RU" dirty="0" smtClean="0">
                <a:latin typeface="Calibri" pitchFamily="34" charset="0"/>
              </a:rPr>
              <a:t>/</a:t>
            </a:r>
            <a:r>
              <a:rPr lang="ru-RU" dirty="0" err="1" smtClean="0">
                <a:latin typeface="Calibri" pitchFamily="34" charset="0"/>
              </a:rPr>
              <a:t>найменше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значення</a:t>
            </a:r>
            <a:endParaRPr lang="ru-RU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Calibri" pitchFamily="34" charset="0"/>
              </a:rPr>
              <a:t>значення</a:t>
            </a:r>
            <a:r>
              <a:rPr lang="ru-RU" dirty="0" smtClean="0">
                <a:latin typeface="Calibri" pitchFamily="34" charset="0"/>
              </a:rPr>
              <a:t> 1 </a:t>
            </a:r>
            <a:r>
              <a:rPr lang="ru-RU" dirty="0" err="1" smtClean="0">
                <a:latin typeface="Calibri" pitchFamily="34" charset="0"/>
              </a:rPr>
              <a:t>функція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набуває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r>
              <a:rPr lang="ru-RU" dirty="0" smtClean="0">
                <a:latin typeface="Calibri" pitchFamily="34" charset="0"/>
              </a:rPr>
              <a:t>в точках виду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n,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r>
              <a:rPr lang="uk-UA" dirty="0" err="1" smtClean="0">
                <a:latin typeface="Calibri" pitchFamily="34" charset="0"/>
              </a:rPr>
              <a:t>-значення</a:t>
            </a:r>
            <a:r>
              <a:rPr lang="uk-UA" dirty="0" smtClean="0">
                <a:latin typeface="Calibri" pitchFamily="34" charset="0"/>
              </a:rPr>
              <a:t> -1 функція набуває </a:t>
            </a:r>
          </a:p>
          <a:p>
            <a:r>
              <a:rPr lang="uk-UA" dirty="0" smtClean="0">
                <a:latin typeface="Calibri" pitchFamily="34" charset="0"/>
              </a:rPr>
              <a:t>в</a:t>
            </a:r>
            <a:r>
              <a:rPr lang="uk-UA" dirty="0" smtClean="0">
                <a:latin typeface="Calibri" pitchFamily="34" charset="0"/>
              </a:rPr>
              <a:t> точках виду -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n,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5" name="Рисунок 4" descr="синусоида.н.и.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492896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инусоид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62880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1384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Функц</a:t>
            </a:r>
            <a:r>
              <a:rPr lang="uk-UA" sz="3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ія</a:t>
            </a:r>
            <a:r>
              <a:rPr lang="uk-UA" sz="3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3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y=</a:t>
            </a:r>
            <a:r>
              <a:rPr lang="en-US" sz="3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cos</a:t>
            </a:r>
            <a:r>
              <a:rPr lang="en-US" sz="3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x</a:t>
            </a:r>
            <a:endParaRPr lang="ru-RU" sz="3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Рисунок 4" descr="clip_image0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836712"/>
            <a:ext cx="4578884" cy="2088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6136" y="188640"/>
            <a:ext cx="1287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alibri" pitchFamily="34" charset="0"/>
              </a:rPr>
              <a:t>Граф</a:t>
            </a:r>
            <a:r>
              <a:rPr lang="uk-UA" sz="3200" dirty="0" err="1" smtClean="0">
                <a:latin typeface="Calibri" pitchFamily="34" charset="0"/>
              </a:rPr>
              <a:t>ік</a:t>
            </a:r>
            <a:endParaRPr lang="ru-RU" sz="3200" dirty="0">
              <a:latin typeface="Calibri" pitchFamily="34" charset="0"/>
            </a:endParaRPr>
          </a:p>
        </p:txBody>
      </p:sp>
      <p:pic>
        <p:nvPicPr>
          <p:cNvPr id="7" name="Рисунок 6" descr="image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941168"/>
            <a:ext cx="6117793" cy="19168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4293096"/>
            <a:ext cx="3254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latin typeface="Calibri" pitchFamily="34" charset="0"/>
              </a:rPr>
              <a:t>Побудова графіку</a:t>
            </a:r>
            <a:endParaRPr lang="ru-RU" sz="3200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425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283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i="1" dirty="0" smtClean="0"/>
              <a:t>Властивості:</a:t>
            </a:r>
            <a:endParaRPr lang="ru-RU" sz="4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836712"/>
            <a:ext cx="2709909" cy="369332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1. Область </a:t>
            </a:r>
            <a:r>
              <a:rPr lang="uk-UA" dirty="0" smtClean="0">
                <a:latin typeface="Calibri" pitchFamily="34" charset="0"/>
              </a:rPr>
              <a:t>визначення - </a:t>
            </a:r>
            <a:r>
              <a:rPr lang="en-US" dirty="0" smtClean="0">
                <a:latin typeface="Calibri" pitchFamily="34" charset="0"/>
              </a:rPr>
              <a:t>R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5" name="Рисунок 4" descr="косинусоида.о.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788024" y="476672"/>
            <a:ext cx="2610523" cy="369332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2. Область </a:t>
            </a:r>
            <a:r>
              <a:rPr lang="ru-RU" dirty="0" err="1" smtClean="0">
                <a:latin typeface="Calibri" pitchFamily="34" charset="0"/>
              </a:rPr>
              <a:t>значень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[-1;1]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Рисунок 6" descr="косинусоида.о.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90872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779912" y="3717032"/>
            <a:ext cx="4405886" cy="369332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3. </a:t>
            </a:r>
            <a:r>
              <a:rPr lang="ru-RU" dirty="0" err="1" smtClean="0">
                <a:latin typeface="Calibri" pitchFamily="34" charset="0"/>
              </a:rPr>
              <a:t>Нул</a:t>
            </a:r>
            <a:r>
              <a:rPr lang="uk-UA" dirty="0" smtClean="0">
                <a:latin typeface="Calibri" pitchFamily="34" charset="0"/>
              </a:rPr>
              <a:t>і функції – числа </a:t>
            </a:r>
            <a:r>
              <a:rPr lang="uk-UA" dirty="0" smtClean="0">
                <a:latin typeface="Calibri" pitchFamily="34" charset="0"/>
              </a:rPr>
              <a:t>виду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uk-UA" dirty="0" smtClean="0">
                <a:latin typeface="Calibri" pitchFamily="34" charset="0"/>
              </a:rPr>
              <a:t>/2 + 2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n, 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" name="Рисунок 9" descr="косинусоида.нул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415800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588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3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5043688" cy="923330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4. </a:t>
            </a:r>
            <a:r>
              <a:rPr lang="uk-UA" dirty="0" smtClean="0">
                <a:latin typeface="Calibri" pitchFamily="34" charset="0"/>
              </a:rPr>
              <a:t>Проміжки </a:t>
            </a:r>
            <a:r>
              <a:rPr lang="uk-UA" dirty="0" err="1" smtClean="0">
                <a:latin typeface="Calibri" pitchFamily="34" charset="0"/>
              </a:rPr>
              <a:t>знакосталості</a:t>
            </a:r>
            <a:r>
              <a:rPr lang="uk-UA" dirty="0" smtClean="0">
                <a:latin typeface="Calibri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Calibri" pitchFamily="34" charset="0"/>
              </a:rPr>
              <a:t>cos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x &gt; 0 </a:t>
            </a:r>
            <a:r>
              <a:rPr lang="uk-UA" dirty="0" smtClean="0">
                <a:latin typeface="Calibri" pitchFamily="34" charset="0"/>
              </a:rPr>
              <a:t>на проміжках </a:t>
            </a:r>
            <a:r>
              <a:rPr lang="uk-UA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</a:rPr>
              <a:t>-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Calibri" pitchFamily="34" charset="0"/>
              </a:rPr>
              <a:t>cos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x </a:t>
            </a:r>
            <a:r>
              <a:rPr lang="en-US" dirty="0" smtClean="0">
                <a:latin typeface="Calibri" pitchFamily="34" charset="0"/>
              </a:rPr>
              <a:t>&lt;</a:t>
            </a:r>
            <a:r>
              <a:rPr lang="uk-UA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0 </a:t>
            </a:r>
            <a:r>
              <a:rPr lang="uk-UA" dirty="0" smtClean="0">
                <a:latin typeface="Calibri" pitchFamily="34" charset="0"/>
              </a:rPr>
              <a:t>на проміжках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3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/2+2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),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2564904"/>
            <a:ext cx="2432076" cy="1477328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5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Зро</a:t>
            </a:r>
            <a:r>
              <a:rPr lang="uk-UA" dirty="0" err="1" smtClean="0">
                <a:latin typeface="Calibri" pitchFamily="34" charset="0"/>
              </a:rPr>
              <a:t>стання</a:t>
            </a:r>
            <a:r>
              <a:rPr lang="uk-UA" dirty="0" smtClean="0">
                <a:latin typeface="Calibri" pitchFamily="34" charset="0"/>
              </a:rPr>
              <a:t>/спадання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–</a:t>
            </a:r>
            <a:r>
              <a:rPr lang="uk-UA" dirty="0" smtClean="0">
                <a:latin typeface="Calibri" pitchFamily="34" charset="0"/>
              </a:rPr>
              <a:t>зростає на проміжках</a:t>
            </a:r>
            <a:endParaRPr lang="en-US" dirty="0" smtClean="0">
              <a:latin typeface="Calibri" pitchFamily="34" charset="0"/>
            </a:endParaRPr>
          </a:p>
          <a:p>
            <a:r>
              <a:rPr lang="uk-UA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[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n-US" dirty="0" smtClean="0">
                <a:latin typeface="Calibri" pitchFamily="34" charset="0"/>
              </a:rPr>
              <a:t>], 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uk-UA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Calibri" pitchFamily="34" charset="0"/>
              </a:rPr>
              <a:t>спадає на проміжках</a:t>
            </a:r>
          </a:p>
          <a:p>
            <a:r>
              <a:rPr lang="uk-UA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[</a:t>
            </a:r>
            <a:r>
              <a:rPr lang="uk-UA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n;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n],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Рисунок 6" descr="косинусоида.п.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осинусоида.з.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158000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2301592" cy="923330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6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Функц</a:t>
            </a:r>
            <a:r>
              <a:rPr lang="uk-UA" dirty="0" err="1" smtClean="0">
                <a:latin typeface="Calibri" pitchFamily="34" charset="0"/>
              </a:rPr>
              <a:t>ія</a:t>
            </a:r>
            <a:r>
              <a:rPr lang="uk-UA" dirty="0" smtClean="0">
                <a:latin typeface="Calibri" pitchFamily="34" charset="0"/>
              </a:rPr>
              <a:t> парна:</a:t>
            </a:r>
          </a:p>
          <a:p>
            <a:r>
              <a:rPr lang="en-US" dirty="0" smtClean="0">
                <a:latin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</a:rPr>
              <a:t>(x)=</a:t>
            </a:r>
            <a:r>
              <a:rPr lang="en-US" dirty="0" err="1" smtClean="0">
                <a:latin typeface="Calibri" pitchFamily="34" charset="0"/>
              </a:rPr>
              <a:t>cos</a:t>
            </a:r>
            <a:r>
              <a:rPr lang="en-US" dirty="0" smtClean="0">
                <a:latin typeface="Calibri" pitchFamily="34" charset="0"/>
              </a:rPr>
              <a:t> x</a:t>
            </a:r>
          </a:p>
          <a:p>
            <a:r>
              <a:rPr lang="en-US" dirty="0" smtClean="0">
                <a:latin typeface="Calibri" pitchFamily="34" charset="0"/>
              </a:rPr>
              <a:t>f(-x)=</a:t>
            </a:r>
            <a:r>
              <a:rPr lang="en-US" dirty="0" err="1" smtClean="0">
                <a:latin typeface="Calibri" pitchFamily="34" charset="0"/>
              </a:rPr>
              <a:t>cos</a:t>
            </a:r>
            <a:r>
              <a:rPr lang="en-US" dirty="0" smtClean="0">
                <a:latin typeface="Calibri" pitchFamily="34" charset="0"/>
              </a:rPr>
              <a:t>(-x)=</a:t>
            </a:r>
            <a:r>
              <a:rPr lang="en-US" dirty="0" err="1" smtClean="0">
                <a:latin typeface="Calibri" pitchFamily="34" charset="0"/>
              </a:rPr>
              <a:t>cos</a:t>
            </a:r>
            <a:r>
              <a:rPr lang="en-US" dirty="0" smtClean="0">
                <a:latin typeface="Calibri" pitchFamily="34" charset="0"/>
              </a:rPr>
              <a:t> x=f(x)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908720"/>
            <a:ext cx="3816424" cy="1477328"/>
          </a:xfrm>
          <a:prstGeom prst="rect">
            <a:avLst/>
          </a:prstGeom>
          <a:effectLst>
            <a:outerShdw blurRad="50800" dist="25000" dir="5400000" rotWithShape="0">
              <a:schemeClr val="accent4">
                <a:shade val="30000"/>
                <a:satMod val="150000"/>
                <a:alpha val="38000"/>
              </a:scheme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7. </a:t>
            </a:r>
            <a:r>
              <a:rPr lang="ru-RU" dirty="0" err="1" smtClean="0">
                <a:latin typeface="Calibri" pitchFamily="34" charset="0"/>
              </a:rPr>
              <a:t>Найб</a:t>
            </a:r>
            <a:r>
              <a:rPr lang="uk-UA" dirty="0" smtClean="0">
                <a:latin typeface="Calibri" pitchFamily="34" charset="0"/>
              </a:rPr>
              <a:t>і</a:t>
            </a:r>
            <a:r>
              <a:rPr lang="ru-RU" dirty="0" err="1" smtClean="0">
                <a:latin typeface="Calibri" pitchFamily="34" charset="0"/>
              </a:rPr>
              <a:t>льше</a:t>
            </a:r>
            <a:r>
              <a:rPr lang="ru-RU" dirty="0" smtClean="0">
                <a:latin typeface="Calibri" pitchFamily="34" charset="0"/>
              </a:rPr>
              <a:t>/</a:t>
            </a:r>
            <a:r>
              <a:rPr lang="ru-RU" dirty="0" err="1" smtClean="0">
                <a:latin typeface="Calibri" pitchFamily="34" charset="0"/>
              </a:rPr>
              <a:t>найменше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значення</a:t>
            </a:r>
            <a:endParaRPr lang="ru-RU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Calibri" pitchFamily="34" charset="0"/>
              </a:rPr>
              <a:t>значення</a:t>
            </a:r>
            <a:r>
              <a:rPr lang="ru-RU" dirty="0" smtClean="0">
                <a:latin typeface="Calibri" pitchFamily="34" charset="0"/>
              </a:rPr>
              <a:t> 1 </a:t>
            </a:r>
            <a:r>
              <a:rPr lang="ru-RU" dirty="0" err="1" smtClean="0">
                <a:latin typeface="Calibri" pitchFamily="34" charset="0"/>
              </a:rPr>
              <a:t>функція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набуває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r>
              <a:rPr lang="ru-RU" dirty="0" smtClean="0">
                <a:latin typeface="Calibri" pitchFamily="34" charset="0"/>
              </a:rPr>
              <a:t>в точках виду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n,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r>
              <a:rPr lang="uk-UA" dirty="0" err="1" smtClean="0">
                <a:latin typeface="Calibri" pitchFamily="34" charset="0"/>
              </a:rPr>
              <a:t>-значення</a:t>
            </a:r>
            <a:r>
              <a:rPr lang="uk-UA" dirty="0" smtClean="0">
                <a:latin typeface="Calibri" pitchFamily="34" charset="0"/>
              </a:rPr>
              <a:t> -1 функція набуває </a:t>
            </a:r>
          </a:p>
          <a:p>
            <a:r>
              <a:rPr lang="uk-UA" dirty="0" smtClean="0">
                <a:latin typeface="Calibri" pitchFamily="34" charset="0"/>
              </a:rPr>
              <a:t>в</a:t>
            </a:r>
            <a:r>
              <a:rPr lang="uk-UA" dirty="0" smtClean="0">
                <a:latin typeface="Calibri" pitchFamily="34" charset="0"/>
              </a:rPr>
              <a:t> точках виду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+2</a:t>
            </a:r>
            <a:r>
              <a:rPr lang="el-GR" dirty="0" smtClean="0">
                <a:latin typeface="Calibri" pitchFamily="34" charset="0"/>
              </a:rPr>
              <a:t>π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ϵ</a:t>
            </a:r>
            <a:r>
              <a:rPr lang="en-US" dirty="0" smtClean="0">
                <a:latin typeface="Calibri" pitchFamily="34" charset="0"/>
              </a:rPr>
              <a:t> Z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Рисунок 6" descr="косинусоид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56792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осинусоида.н.и.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420888"/>
            <a:ext cx="3600000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0.8|1.1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1.5|1.2|1.6|1.7|1.3|1.5|1.2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1.4|1.4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1.4|1.1|1.2|1.9|1.6|1.6|1.5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581</TotalTime>
  <Words>376</Words>
  <Application>Microsoft Office PowerPoint</Application>
  <PresentationFormat>Экран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Презентація на тему: “Тригонометричні функції: y=sinx, y=cosx”</vt:lpstr>
      <vt:lpstr>Функція y=sin x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Призентація на тему: “Тригонометричні функції: y=sinx, y=cosx”</dc:title>
  <dc:creator>ANYA</dc:creator>
  <cp:lastModifiedBy>ANYA</cp:lastModifiedBy>
  <cp:revision>60</cp:revision>
  <dcterms:created xsi:type="dcterms:W3CDTF">2013-02-09T17:07:26Z</dcterms:created>
  <dcterms:modified xsi:type="dcterms:W3CDTF">2013-03-28T20:28:29Z</dcterms:modified>
</cp:coreProperties>
</file>