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56" r:id="rId2"/>
    <p:sldId id="258" r:id="rId3"/>
    <p:sldId id="259" r:id="rId4"/>
    <p:sldId id="262" r:id="rId5"/>
    <p:sldId id="263" r:id="rId6"/>
    <p:sldId id="264" r:id="rId7"/>
    <p:sldId id="266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116" autoAdjust="0"/>
    <p:restoredTop sz="94660"/>
  </p:normalViewPr>
  <p:slideViewPr>
    <p:cSldViewPr>
      <p:cViewPr varScale="1">
        <p:scale>
          <a:sx n="68" d="100"/>
          <a:sy n="68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2E7056-5DB2-4A6A-AF68-443845BF96B2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A75AD1-5B27-4159-B6A5-7E4D0CC324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857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75AD1-5B27-4159-B6A5-7E4D0CC324F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slide" Target="slide2.xml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jpe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6" Type="http://schemas.openxmlformats.org/officeDocument/2006/relationships/slide" Target="slide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836712"/>
            <a:ext cx="6777318" cy="3119719"/>
          </a:xfrm>
        </p:spPr>
        <p:txBody>
          <a:bodyPr/>
          <a:lstStyle/>
          <a:p>
            <a:r>
              <a:rPr lang="uk-UA" sz="7200" dirty="0" smtClean="0">
                <a:effectLst/>
                <a:latin typeface="Majestic X" pitchFamily="66" charset="0"/>
              </a:rPr>
              <a:t>Польсько-литовська доба.</a:t>
            </a:r>
            <a:r>
              <a:rPr lang="uk-UA" sz="6000" dirty="0" smtClean="0">
                <a:effectLst/>
                <a:latin typeface="Majestic X" pitchFamily="66" charset="0"/>
              </a:rPr>
              <a:t/>
            </a:r>
            <a:br>
              <a:rPr lang="uk-UA" sz="6000" dirty="0" smtClean="0">
                <a:effectLst/>
                <a:latin typeface="Majestic X" pitchFamily="66" charset="0"/>
              </a:rPr>
            </a:br>
            <a:endParaRPr lang="uk-UA" sz="6000" dirty="0">
              <a:effectLst/>
              <a:latin typeface="Majestic X" pitchFamily="66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051720" y="3573016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uk-UA" sz="5400" dirty="0" err="1" smtClean="0">
                <a:effectLst/>
                <a:latin typeface="Majestic X" pitchFamily="66" charset="0"/>
              </a:rPr>
              <a:t>Арх</a:t>
            </a:r>
            <a:r>
              <a:rPr lang="pl-PL" sz="5400" dirty="0" smtClean="0">
                <a:effectLst/>
                <a:latin typeface="Majestic X" pitchFamily="66" charset="0"/>
              </a:rPr>
              <a:t>i</a:t>
            </a:r>
            <a:r>
              <a:rPr lang="uk-UA" sz="5400" dirty="0" err="1" smtClean="0">
                <a:effectLst/>
                <a:latin typeface="Majestic X" pitchFamily="66" charset="0"/>
              </a:rPr>
              <a:t>тектура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xmlns="" val="784856721"/>
      </p:ext>
    </p:extLst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2348880"/>
            <a:ext cx="7756263" cy="4010972"/>
          </a:xfrm>
        </p:spPr>
        <p:txBody>
          <a:bodyPr/>
          <a:lstStyle/>
          <a:p>
            <a:pPr algn="r"/>
            <a:r>
              <a:rPr lang="uk-UA" dirty="0" smtClean="0">
                <a:latin typeface="Marta Decor Two" pitchFamily="2" charset="0"/>
              </a:rPr>
              <a:t>Над презентацією працювали</a:t>
            </a:r>
            <a:br>
              <a:rPr lang="uk-UA" dirty="0" smtClean="0">
                <a:latin typeface="Marta Decor Two" pitchFamily="2" charset="0"/>
              </a:rPr>
            </a:br>
            <a:r>
              <a:rPr lang="uk-UA" dirty="0" smtClean="0">
                <a:latin typeface="Marta Decor Two" pitchFamily="2" charset="0"/>
              </a:rPr>
              <a:t>Романів Ірена</a:t>
            </a:r>
            <a:r>
              <a:rPr lang="pl-PL" dirty="0" smtClean="0">
                <a:latin typeface="Marta Decor Two" pitchFamily="2" charset="0"/>
              </a:rPr>
              <a:t> </a:t>
            </a:r>
            <a:r>
              <a:rPr lang="uk-UA" dirty="0" smtClean="0">
                <a:latin typeface="Marta Decor Two" pitchFamily="2" charset="0"/>
              </a:rPr>
              <a:t>та </a:t>
            </a:r>
            <a:r>
              <a:rPr lang="uk-UA" dirty="0" err="1" smtClean="0">
                <a:latin typeface="Marta Decor Two" pitchFamily="2" charset="0"/>
              </a:rPr>
              <a:t>Яців</a:t>
            </a:r>
            <a:r>
              <a:rPr lang="uk-UA" dirty="0" smtClean="0">
                <a:latin typeface="Marta Decor Two" pitchFamily="2" charset="0"/>
              </a:rPr>
              <a:t> Вікторія</a:t>
            </a:r>
            <a:r>
              <a:rPr lang="uk-UA" dirty="0" smtClean="0">
                <a:latin typeface="Marta Decor Two" pitchFamily="2" charset="0"/>
              </a:rPr>
              <a:t/>
            </a:r>
            <a:br>
              <a:rPr lang="uk-UA" dirty="0" smtClean="0">
                <a:latin typeface="Marta Decor Two" pitchFamily="2" charset="0"/>
              </a:rPr>
            </a:br>
            <a:r>
              <a:rPr lang="uk-UA" sz="4400" dirty="0" smtClean="0">
                <a:latin typeface="Marta Decor Two" pitchFamily="2" charset="0"/>
              </a:rPr>
              <a:t>учениці </a:t>
            </a:r>
            <a:r>
              <a:rPr lang="uk-UA" sz="4400" dirty="0" smtClean="0">
                <a:latin typeface="Marta Decor Two" pitchFamily="2" charset="0"/>
              </a:rPr>
              <a:t>11-б </a:t>
            </a:r>
            <a:r>
              <a:rPr lang="uk-UA" sz="4400" dirty="0" smtClean="0">
                <a:latin typeface="Marta Decor Two" pitchFamily="2" charset="0"/>
              </a:rPr>
              <a:t>класу</a:t>
            </a:r>
            <a:r>
              <a:rPr lang="uk-UA" sz="4400" smtClean="0">
                <a:latin typeface="Marta Decor Two" pitchFamily="2" charset="0"/>
              </a:rPr>
              <a:t/>
            </a:r>
            <a:br>
              <a:rPr lang="uk-UA" sz="4400" smtClean="0">
                <a:latin typeface="Marta Decor Two" pitchFamily="2" charset="0"/>
              </a:rPr>
            </a:br>
            <a:r>
              <a:rPr lang="uk-UA" sz="4400" smtClean="0">
                <a:latin typeface="Marta Decor Two" pitchFamily="2" charset="0"/>
              </a:rPr>
              <a:t>2013</a:t>
            </a:r>
            <a:endParaRPr lang="ru-RU" sz="4400" dirty="0">
              <a:latin typeface="Marta Decor Two" pitchFamily="2" charset="0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" y="0"/>
            <a:ext cx="9143245" cy="685743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02424">
            <a:off x="1060484" y="1005153"/>
            <a:ext cx="385874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000" b="1" cap="none" spc="0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Хотинська фортеця</a:t>
            </a:r>
            <a:endParaRPr lang="ru-RU" sz="3000" b="1" cap="none" spc="0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1062821">
            <a:off x="884124" y="1981891"/>
            <a:ext cx="369185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Покровська церква </a:t>
            </a:r>
            <a:r>
              <a:rPr lang="uk-UA" sz="30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-замок</a:t>
            </a:r>
            <a:endParaRPr lang="ru-RU" sz="3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20784983">
            <a:off x="1354253" y="3417595"/>
            <a:ext cx="303480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1" cap="none" spc="0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Луцький</a:t>
            </a:r>
            <a:r>
              <a:rPr lang="ru-RU" sz="3000" b="1" cap="none" spc="0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замок</a:t>
            </a:r>
            <a:endParaRPr lang="ru-RU" sz="3000" b="1" cap="none" spc="0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Прямоугольник 11">
            <a:hlinkClick r:id="rId3" action="ppaction://hlinksldjump"/>
          </p:cNvPr>
          <p:cNvSpPr/>
          <p:nvPr/>
        </p:nvSpPr>
        <p:spPr>
          <a:xfrm rot="21373323">
            <a:off x="1035737" y="759969"/>
            <a:ext cx="3975557" cy="9361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shade val="75000"/>
                <a:lumMod val="9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hlinkClick r:id="rId4" action="ppaction://hlinksldjump"/>
          </p:cNvPr>
          <p:cNvSpPr/>
          <p:nvPr/>
        </p:nvSpPr>
        <p:spPr>
          <a:xfrm rot="21230312">
            <a:off x="764343" y="1930549"/>
            <a:ext cx="4320480" cy="122413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shade val="75000"/>
                <a:lumMod val="9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hlinkClick r:id="rId5" action="ppaction://hlinksldjump"/>
          </p:cNvPr>
          <p:cNvSpPr/>
          <p:nvPr/>
        </p:nvSpPr>
        <p:spPr>
          <a:xfrm rot="20715185">
            <a:off x="845212" y="3273349"/>
            <a:ext cx="4176464" cy="237626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shade val="75000"/>
                <a:lumMod val="9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hlinkClick r:id="rId6" action="ppaction://hlinksldjump"/>
          </p:cNvPr>
          <p:cNvSpPr/>
          <p:nvPr/>
        </p:nvSpPr>
        <p:spPr>
          <a:xfrm rot="21336798">
            <a:off x="5893522" y="86999"/>
            <a:ext cx="2520280" cy="640871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shade val="75000"/>
                <a:lumMod val="9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1127622"/>
      </p:ext>
    </p:extLst>
  </p:cSld>
  <p:clrMapOvr>
    <a:masterClrMapping/>
  </p:clrMapOvr>
  <p:transition spd="med" advClick="0"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148064" y="188640"/>
            <a:ext cx="3662565" cy="1440160"/>
          </a:xfrm>
        </p:spPr>
        <p:txBody>
          <a:bodyPr/>
          <a:lstStyle/>
          <a:p>
            <a:r>
              <a:rPr lang="uk-UA" sz="4400" b="1" u="sng" dirty="0" smtClean="0">
                <a:latin typeface="Majestic X" pitchFamily="66" charset="0"/>
              </a:rPr>
              <a:t>Хотинська фортеця</a:t>
            </a:r>
            <a:r>
              <a:rPr lang="uk-UA" sz="4400" dirty="0" smtClean="0">
                <a:latin typeface="Majestic X" pitchFamily="66" charset="0"/>
              </a:rPr>
              <a:t> </a:t>
            </a:r>
            <a:endParaRPr lang="uk-UA" sz="4400" dirty="0">
              <a:latin typeface="Majestic X" pitchFamily="66" charset="0"/>
            </a:endParaRPr>
          </a:p>
        </p:txBody>
      </p:sp>
      <p:pic>
        <p:nvPicPr>
          <p:cNvPr id="10" name="Місце для зображення 9" descr="1ae7da394e224718aa14705e845e54fb_600x100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6022" r="6022"/>
          <a:stretch>
            <a:fillRect/>
          </a:stretch>
        </p:blipFill>
        <p:spPr>
          <a:xfrm rot="240000">
            <a:off x="371229" y="566720"/>
            <a:ext cx="4772025" cy="3598863"/>
          </a:xfrm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5292080" y="1628800"/>
            <a:ext cx="3851920" cy="3960440"/>
          </a:xfrm>
        </p:spPr>
        <p:txBody>
          <a:bodyPr>
            <a:normAutofit/>
          </a:bodyPr>
          <a:lstStyle/>
          <a:p>
            <a:pPr algn="r"/>
            <a:r>
              <a:rPr lang="uk-UA" sz="3000" dirty="0" smtClean="0">
                <a:latin typeface="Marta Decor Two" pitchFamily="2" charset="0"/>
              </a:rPr>
              <a:t>Хотинська фортеця – свідок численних війн та баталій. Протягом століть вона була центром розвитку ремесел і торгівлі, культури та економіки. 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23528" y="4365104"/>
            <a:ext cx="88204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3200" dirty="0" smtClean="0">
                <a:latin typeface="Marta Decor Two" pitchFamily="2" charset="0"/>
              </a:rPr>
              <a:t>Ця середньовічна красуня може багато розповісти тому, хто побажає вислухати її... Сьогодні на території фортеці розташований Державний </a:t>
            </a:r>
            <a:r>
              <a:rPr lang="uk-UA" sz="3200" dirty="0" err="1" smtClean="0">
                <a:latin typeface="Marta Decor Two" pitchFamily="2" charset="0"/>
              </a:rPr>
              <a:t>історико-архітектурний</a:t>
            </a:r>
            <a:r>
              <a:rPr lang="uk-UA" sz="3200" dirty="0" smtClean="0">
                <a:latin typeface="Marta Decor Two" pitchFamily="2" charset="0"/>
              </a:rPr>
              <a:t> заповідник «Хотинська фортеця». Одне з </a:t>
            </a:r>
            <a:r>
              <a:rPr lang="uk-UA" sz="3200" u="sng" dirty="0" smtClean="0">
                <a:latin typeface="Marta Decor Two" pitchFamily="2" charset="0"/>
              </a:rPr>
              <a:t>семи чудес України</a:t>
            </a:r>
            <a:r>
              <a:rPr lang="uk-UA" sz="3200" dirty="0" smtClean="0">
                <a:latin typeface="Marta Decor Two" pitchFamily="2" charset="0"/>
              </a:rPr>
              <a:t>. </a:t>
            </a:r>
            <a:endParaRPr lang="uk-UA" sz="3200" dirty="0">
              <a:latin typeface="Marta Decor Two" pitchFamily="2" charset="0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nother-Old-Bo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14" y="0"/>
            <a:ext cx="913638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0"/>
            <a:ext cx="4860032" cy="4320480"/>
          </a:xfrm>
        </p:spPr>
        <p:txBody>
          <a:bodyPr/>
          <a:lstStyle/>
          <a:p>
            <a:r>
              <a:rPr lang="ru-RU" sz="32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arta Decor Two" pitchFamily="2" charset="0"/>
              </a:rPr>
              <a:t>Завдяки</a:t>
            </a:r>
            <a:r>
              <a:rPr lang="ru-RU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arta Decor Two" pitchFamily="2" charset="0"/>
              </a:rPr>
              <a:t> </a:t>
            </a:r>
            <a:r>
              <a:rPr lang="ru-RU" sz="32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arta Decor Two" pitchFamily="2" charset="0"/>
              </a:rPr>
              <a:t>міцній</a:t>
            </a:r>
            <a:r>
              <a:rPr lang="ru-RU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arta Decor Two" pitchFamily="2" charset="0"/>
              </a:rPr>
              <a:t> </a:t>
            </a:r>
            <a:r>
              <a:rPr lang="ru-RU" sz="32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arta Decor Two" pitchFamily="2" charset="0"/>
              </a:rPr>
              <a:t>твердині</a:t>
            </a:r>
            <a:r>
              <a:rPr lang="ru-RU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arta Decor Two" pitchFamily="2" charset="0"/>
              </a:rPr>
              <a:t> та </a:t>
            </a:r>
            <a:r>
              <a:rPr lang="ru-RU" sz="32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arta Decor Two" pitchFamily="2" charset="0"/>
              </a:rPr>
              <a:t>вигідному</a:t>
            </a:r>
            <a:r>
              <a:rPr lang="ru-RU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arta Decor Two" pitchFamily="2" charset="0"/>
              </a:rPr>
              <a:t> </a:t>
            </a:r>
            <a:r>
              <a:rPr lang="ru-RU" sz="32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arta Decor Two" pitchFamily="2" charset="0"/>
              </a:rPr>
              <a:t>розташуванню</a:t>
            </a:r>
            <a:r>
              <a:rPr lang="ru-RU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arta Decor Two" pitchFamily="2" charset="0"/>
              </a:rPr>
              <a:t> Хотин став центром </a:t>
            </a:r>
            <a:r>
              <a:rPr lang="ru-RU" sz="32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arta Decor Two" pitchFamily="2" charset="0"/>
              </a:rPr>
              <a:t>розвитку</a:t>
            </a:r>
            <a:r>
              <a:rPr lang="ru-RU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arta Decor Two" pitchFamily="2" charset="0"/>
              </a:rPr>
              <a:t> ремесел </a:t>
            </a:r>
            <a:r>
              <a:rPr lang="ru-RU" sz="32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arta Decor Two" pitchFamily="2" charset="0"/>
              </a:rPr>
              <a:t>і</a:t>
            </a:r>
            <a:r>
              <a:rPr lang="ru-RU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arta Decor Two" pitchFamily="2" charset="0"/>
              </a:rPr>
              <a:t> </a:t>
            </a:r>
            <a:r>
              <a:rPr lang="ru-RU" sz="32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arta Decor Two" pitchFamily="2" charset="0"/>
              </a:rPr>
              <a:t>торгівлі</a:t>
            </a:r>
            <a:r>
              <a:rPr lang="ru-RU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arta Decor Two" pitchFamily="2" charset="0"/>
              </a:rPr>
              <a:t>, </a:t>
            </a:r>
            <a:r>
              <a:rPr lang="ru-RU" sz="32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arta Decor Two" pitchFamily="2" charset="0"/>
              </a:rPr>
              <a:t>які</a:t>
            </a:r>
            <a:r>
              <a:rPr lang="ru-RU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arta Decor Two" pitchFamily="2" charset="0"/>
              </a:rPr>
              <a:t>, </a:t>
            </a:r>
            <a:r>
              <a:rPr lang="ru-RU" sz="32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arta Decor Two" pitchFamily="2" charset="0"/>
              </a:rPr>
              <a:t>своєю</a:t>
            </a:r>
            <a:r>
              <a:rPr lang="ru-RU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arta Decor Two" pitchFamily="2" charset="0"/>
              </a:rPr>
              <a:t> </a:t>
            </a:r>
            <a:r>
              <a:rPr lang="ru-RU" sz="32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arta Decor Two" pitchFamily="2" charset="0"/>
              </a:rPr>
              <a:t>чергою</a:t>
            </a:r>
            <a:r>
              <a:rPr lang="ru-RU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arta Decor Two" pitchFamily="2" charset="0"/>
              </a:rPr>
              <a:t>, </a:t>
            </a:r>
            <a:r>
              <a:rPr lang="ru-RU" sz="32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arta Decor Two" pitchFamily="2" charset="0"/>
              </a:rPr>
              <a:t>сприяли</a:t>
            </a:r>
            <a:r>
              <a:rPr lang="ru-RU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arta Decor Two" pitchFamily="2" charset="0"/>
              </a:rPr>
              <a:t> </a:t>
            </a:r>
            <a:r>
              <a:rPr lang="ru-RU" sz="32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arta Decor Two" pitchFamily="2" charset="0"/>
              </a:rPr>
              <a:t>розквіту</a:t>
            </a:r>
            <a:r>
              <a:rPr lang="ru-RU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arta Decor Two" pitchFamily="2" charset="0"/>
              </a:rPr>
              <a:t> </a:t>
            </a:r>
            <a:r>
              <a:rPr lang="ru-RU" sz="32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arta Decor Two" pitchFamily="2" charset="0"/>
              </a:rPr>
              <a:t>його</a:t>
            </a:r>
            <a:r>
              <a:rPr lang="ru-RU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arta Decor Two" pitchFamily="2" charset="0"/>
              </a:rPr>
              <a:t> </a:t>
            </a:r>
            <a:r>
              <a:rPr lang="ru-RU" sz="32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arta Decor Two" pitchFamily="2" charset="0"/>
              </a:rPr>
              <a:t>культури</a:t>
            </a:r>
            <a:r>
              <a:rPr lang="ru-RU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arta Decor Two" pitchFamily="2" charset="0"/>
              </a:rPr>
              <a:t> та </a:t>
            </a:r>
            <a:r>
              <a:rPr lang="ru-RU" sz="32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arta Decor Two" pitchFamily="2" charset="0"/>
              </a:rPr>
              <a:t>економіки</a:t>
            </a:r>
            <a:r>
              <a:rPr lang="ru-RU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arta Decor Two" pitchFamily="2" charset="0"/>
              </a:rPr>
              <a:t>. </a:t>
            </a:r>
            <a:r>
              <a:rPr lang="ru-RU" sz="32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arta Decor Two" pitchFamily="2" charset="0"/>
              </a:rPr>
              <a:t>Розташований</a:t>
            </a:r>
            <a:r>
              <a:rPr lang="ru-RU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arta Decor Two" pitchFamily="2" charset="0"/>
              </a:rPr>
              <a:t> на </a:t>
            </a:r>
            <a:r>
              <a:rPr lang="ru-RU" sz="32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arta Decor Two" pitchFamily="2" charset="0"/>
              </a:rPr>
              <a:t>основних</a:t>
            </a:r>
            <a:r>
              <a:rPr lang="ru-RU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arta Decor Two" pitchFamily="2" charset="0"/>
              </a:rPr>
              <a:t> </a:t>
            </a:r>
            <a:r>
              <a:rPr lang="ru-RU" sz="32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arta Decor Two" pitchFamily="2" charset="0"/>
              </a:rPr>
              <a:t>транспортних</a:t>
            </a:r>
            <a:r>
              <a:rPr lang="ru-RU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arta Decor Two" pitchFamily="2" charset="0"/>
              </a:rPr>
              <a:t> </a:t>
            </a:r>
            <a:r>
              <a:rPr lang="ru-RU" sz="32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arta Decor Two" pitchFamily="2" charset="0"/>
              </a:rPr>
              <a:t>магістралях</a:t>
            </a:r>
            <a:r>
              <a:rPr lang="ru-RU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arta Decor Two" pitchFamily="2" charset="0"/>
              </a:rPr>
              <a:t>, Хотин </a:t>
            </a:r>
            <a:r>
              <a:rPr lang="ru-RU" sz="32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arta Decor Two" pitchFamily="2" charset="0"/>
              </a:rPr>
              <a:t>завжди</a:t>
            </a:r>
            <a:r>
              <a:rPr lang="ru-RU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arta Decor Two" pitchFamily="2" charset="0"/>
              </a:rPr>
              <a:t> </a:t>
            </a:r>
            <a:r>
              <a:rPr lang="ru-RU" sz="32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arta Decor Two" pitchFamily="2" charset="0"/>
              </a:rPr>
              <a:t>привертав</a:t>
            </a:r>
            <a:r>
              <a:rPr lang="ru-RU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arta Decor Two" pitchFamily="2" charset="0"/>
              </a:rPr>
              <a:t> </a:t>
            </a:r>
            <a:r>
              <a:rPr lang="ru-RU" sz="32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arta Decor Two" pitchFamily="2" charset="0"/>
              </a:rPr>
              <a:t>увагу</a:t>
            </a:r>
            <a:r>
              <a:rPr lang="ru-RU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arta Decor Two" pitchFamily="2" charset="0"/>
              </a:rPr>
              <a:t> </a:t>
            </a:r>
            <a:r>
              <a:rPr lang="ru-RU" sz="32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arta Decor Two" pitchFamily="2" charset="0"/>
              </a:rPr>
              <a:t>завойовників</a:t>
            </a:r>
            <a:r>
              <a:rPr lang="ru-RU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arta Decor Two" pitchFamily="2" charset="0"/>
              </a:rPr>
              <a:t>.</a:t>
            </a:r>
            <a:endParaRPr lang="ru-RU" sz="3200" dirty="0">
              <a:solidFill>
                <a:schemeClr val="accent2">
                  <a:lumMod val="20000"/>
                  <a:lumOff val="80000"/>
                </a:schemeClr>
              </a:solidFill>
              <a:latin typeface="Marta Decor Two" pitchFamily="2" charset="0"/>
            </a:endParaRPr>
          </a:p>
        </p:txBody>
      </p:sp>
      <p:pic>
        <p:nvPicPr>
          <p:cNvPr id="11" name="Рисунок 10" descr="731587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85309">
            <a:off x="328857" y="451195"/>
            <a:ext cx="3879897" cy="2599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hoti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72350">
            <a:off x="62687" y="3672228"/>
            <a:ext cx="4024804" cy="2602707"/>
          </a:xfrm>
          <a:prstGeom prst="rect">
            <a:avLst/>
          </a:prstGeom>
        </p:spPr>
      </p:pic>
      <p:pic>
        <p:nvPicPr>
          <p:cNvPr id="13" name="Рисунок 12" descr="hotin_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3933056"/>
            <a:ext cx="3744416" cy="2564571"/>
          </a:xfrm>
          <a:prstGeom prst="rect">
            <a:avLst/>
          </a:prstGeom>
        </p:spPr>
      </p:pic>
      <p:pic>
        <p:nvPicPr>
          <p:cNvPr id="10" name="Рисунок 9" descr="map_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349313">
            <a:off x="567331" y="1047802"/>
            <a:ext cx="3995296" cy="486164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Another-Old-Boo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14" y="0"/>
            <a:ext cx="9136386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32040" y="404664"/>
            <a:ext cx="3987109" cy="4248472"/>
          </a:xfrm>
        </p:spPr>
        <p:txBody>
          <a:bodyPr/>
          <a:lstStyle/>
          <a:p>
            <a:r>
              <a:rPr lang="uk-UA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arta Decor Two" pitchFamily="2" charset="0"/>
              </a:rPr>
              <a:t>Відома Хотинська фортеця і подіями Хотинської війни, яка проходила під стінами фортеці. </a:t>
            </a:r>
            <a:r>
              <a:rPr lang="ru-RU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arta Decor Two" pitchFamily="2" charset="0"/>
              </a:rPr>
              <a:t>Перемога </a:t>
            </a:r>
            <a:r>
              <a:rPr lang="ru-RU" sz="32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arta Decor Two" pitchFamily="2" charset="0"/>
              </a:rPr>
              <a:t>під</a:t>
            </a:r>
            <a:r>
              <a:rPr lang="ru-RU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arta Decor Two" pitchFamily="2" charset="0"/>
              </a:rPr>
              <a:t> Хотином </a:t>
            </a:r>
            <a:r>
              <a:rPr lang="ru-RU" sz="32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arta Decor Two" pitchFamily="2" charset="0"/>
              </a:rPr>
              <a:t>врятувала</a:t>
            </a:r>
            <a:r>
              <a:rPr lang="ru-RU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arta Decor Two" pitchFamily="2" charset="0"/>
              </a:rPr>
              <a:t> </a:t>
            </a:r>
            <a:r>
              <a:rPr lang="ru-RU" sz="32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arta Decor Two" pitchFamily="2" charset="0"/>
              </a:rPr>
              <a:t>Західну</a:t>
            </a:r>
            <a:r>
              <a:rPr lang="ru-RU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arta Decor Two" pitchFamily="2" charset="0"/>
              </a:rPr>
              <a:t> </a:t>
            </a:r>
            <a:r>
              <a:rPr lang="ru-RU" sz="32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arta Decor Two" pitchFamily="2" charset="0"/>
              </a:rPr>
              <a:t>Європу</a:t>
            </a:r>
            <a:r>
              <a:rPr lang="ru-RU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arta Decor Two" pitchFamily="2" charset="0"/>
              </a:rPr>
              <a:t> </a:t>
            </a:r>
            <a:r>
              <a:rPr lang="ru-RU" sz="32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arta Decor Two" pitchFamily="2" charset="0"/>
              </a:rPr>
              <a:t>від</a:t>
            </a:r>
            <a:r>
              <a:rPr lang="ru-RU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arta Decor Two" pitchFamily="2" charset="0"/>
              </a:rPr>
              <a:t> </a:t>
            </a:r>
            <a:r>
              <a:rPr lang="ru-RU" sz="32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arta Decor Two" pitchFamily="2" charset="0"/>
              </a:rPr>
              <a:t>вторгнення</a:t>
            </a:r>
            <a:r>
              <a:rPr lang="ru-RU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arta Decor Two" pitchFamily="2" charset="0"/>
              </a:rPr>
              <a:t> </a:t>
            </a:r>
            <a:r>
              <a:rPr lang="ru-RU" sz="32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arta Decor Two" pitchFamily="2" charset="0"/>
              </a:rPr>
              <a:t>яничар</a:t>
            </a:r>
            <a:r>
              <a:rPr lang="ru-RU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arta Decor Two" pitchFamily="2" charset="0"/>
              </a:rPr>
              <a:t>, справила </a:t>
            </a:r>
            <a:r>
              <a:rPr lang="ru-RU" sz="32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arta Decor Two" pitchFamily="2" charset="0"/>
              </a:rPr>
              <a:t>сильне</a:t>
            </a:r>
            <a:r>
              <a:rPr lang="ru-RU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arta Decor Two" pitchFamily="2" charset="0"/>
              </a:rPr>
              <a:t> </a:t>
            </a:r>
            <a:r>
              <a:rPr lang="ru-RU" sz="32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arta Decor Two" pitchFamily="2" charset="0"/>
              </a:rPr>
              <a:t>враження</a:t>
            </a:r>
            <a:r>
              <a:rPr lang="ru-RU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arta Decor Two" pitchFamily="2" charset="0"/>
              </a:rPr>
              <a:t> на </a:t>
            </a:r>
            <a:r>
              <a:rPr lang="ru-RU" sz="32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arta Decor Two" pitchFamily="2" charset="0"/>
              </a:rPr>
              <a:t>всі</a:t>
            </a:r>
            <a:r>
              <a:rPr lang="ru-RU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arta Decor Two" pitchFamily="2" charset="0"/>
              </a:rPr>
              <a:t> народи </a:t>
            </a:r>
            <a:r>
              <a:rPr lang="ru-RU" sz="32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arta Decor Two" pitchFamily="2" charset="0"/>
              </a:rPr>
              <a:t>і</a:t>
            </a:r>
            <a:r>
              <a:rPr lang="ru-RU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arta Decor Two" pitchFamily="2" charset="0"/>
              </a:rPr>
              <a:t> </a:t>
            </a:r>
            <a:r>
              <a:rPr lang="ru-RU" sz="32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arta Decor Two" pitchFamily="2" charset="0"/>
              </a:rPr>
              <a:t>набула</a:t>
            </a:r>
            <a:r>
              <a:rPr lang="ru-RU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arta Decor Two" pitchFamily="2" charset="0"/>
              </a:rPr>
              <a:t> </a:t>
            </a:r>
            <a:r>
              <a:rPr lang="ru-RU" sz="32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arta Decor Two" pitchFamily="2" charset="0"/>
              </a:rPr>
              <a:t>відголосу</a:t>
            </a:r>
            <a:r>
              <a:rPr lang="ru-RU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arta Decor Two" pitchFamily="2" charset="0"/>
              </a:rPr>
              <a:t> у </a:t>
            </a:r>
            <a:r>
              <a:rPr lang="ru-RU" sz="32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arta Decor Two" pitchFamily="2" charset="0"/>
              </a:rPr>
              <a:t>світовій</a:t>
            </a:r>
            <a:r>
              <a:rPr lang="ru-RU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arta Decor Two" pitchFamily="2" charset="0"/>
              </a:rPr>
              <a:t> </a:t>
            </a:r>
            <a:r>
              <a:rPr lang="ru-RU" sz="32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arta Decor Two" pitchFamily="2" charset="0"/>
              </a:rPr>
              <a:t>літературі</a:t>
            </a:r>
            <a:r>
              <a:rPr lang="ru-RU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arta Decor Two" pitchFamily="2" charset="0"/>
              </a:rPr>
              <a:t>.</a:t>
            </a:r>
            <a:br>
              <a:rPr lang="ru-RU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arta Decor Two" pitchFamily="2" charset="0"/>
              </a:rPr>
            </a:br>
            <a:endParaRPr lang="ru-RU" sz="3200" dirty="0">
              <a:solidFill>
                <a:schemeClr val="accent2">
                  <a:lumMod val="20000"/>
                  <a:lumOff val="80000"/>
                </a:schemeClr>
              </a:solidFill>
              <a:latin typeface="Marta Decor Two" pitchFamily="2" charset="0"/>
            </a:endParaRPr>
          </a:p>
        </p:txBody>
      </p:sp>
      <p:pic>
        <p:nvPicPr>
          <p:cNvPr id="7" name="Місце для зображення 6" descr="ukbase_2_1365554684_46716.jp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 l="10700" r="10700"/>
          <a:stretch>
            <a:fillRect/>
          </a:stretch>
        </p:blipFill>
        <p:spPr>
          <a:xfrm rot="21432577">
            <a:off x="403207" y="1437262"/>
            <a:ext cx="4046381" cy="3371984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 descr="ukbase_2_1365554684_467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392582">
            <a:off x="938352" y="2069294"/>
            <a:ext cx="2868702" cy="33719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Нашивка 9">
            <a:hlinkClick r:id="rId6" action="ppaction://hlinksldjump"/>
          </p:cNvPr>
          <p:cNvSpPr/>
          <p:nvPr/>
        </p:nvSpPr>
        <p:spPr>
          <a:xfrm rot="10800000">
            <a:off x="8028384" y="6021288"/>
            <a:ext cx="648072" cy="57606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332656"/>
            <a:ext cx="3816424" cy="2376264"/>
          </a:xfrm>
        </p:spPr>
        <p:txBody>
          <a:bodyPr/>
          <a:lstStyle/>
          <a:p>
            <a:r>
              <a:rPr lang="uk-UA" sz="5400" b="1" u="sng" dirty="0" smtClean="0">
                <a:latin typeface="Majestic X" pitchFamily="66" charset="0"/>
              </a:rPr>
              <a:t>Покровська церква </a:t>
            </a:r>
            <a:r>
              <a:rPr lang="uk-UA" sz="5400" b="1" u="sng" dirty="0" err="1" smtClean="0">
                <a:latin typeface="Majestic X" pitchFamily="66" charset="0"/>
              </a:rPr>
              <a:t>-замок</a:t>
            </a:r>
            <a:r>
              <a:rPr lang="uk-UA" sz="5400" b="1" u="sng" dirty="0" smtClean="0">
                <a:latin typeface="Majestic X" pitchFamily="66" charset="0"/>
              </a:rPr>
              <a:t> </a:t>
            </a:r>
            <a:r>
              <a:rPr lang="ru-RU" sz="4800" dirty="0" smtClean="0">
                <a:latin typeface="Majestic X" pitchFamily="66" charset="0"/>
              </a:rPr>
              <a:t/>
            </a:r>
            <a:br>
              <a:rPr lang="ru-RU" sz="4800" dirty="0" smtClean="0">
                <a:latin typeface="Majestic X" pitchFamily="66" charset="0"/>
              </a:rPr>
            </a:br>
            <a:endParaRPr lang="ru-RU" sz="4800" dirty="0">
              <a:latin typeface="Majestic X" pitchFamily="66" charset="0"/>
            </a:endParaRPr>
          </a:p>
        </p:txBody>
      </p:sp>
      <p:pic>
        <p:nvPicPr>
          <p:cNvPr id="6" name="Місце для зображення 5" descr="Оборонна Покровська церква...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89" b="1589"/>
          <a:stretch>
            <a:fillRect/>
          </a:stretch>
        </p:blipFill>
        <p:spPr>
          <a:xfrm rot="162117">
            <a:off x="299167" y="422707"/>
            <a:ext cx="4920905" cy="387038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36096" y="2132856"/>
            <a:ext cx="3528392" cy="3528392"/>
          </a:xfrm>
        </p:spPr>
        <p:txBody>
          <a:bodyPr>
            <a:normAutofit/>
          </a:bodyPr>
          <a:lstStyle/>
          <a:p>
            <a:pPr algn="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Marta Decor Two" pitchFamily="2" charset="0"/>
              </a:rPr>
              <a:t>- </a:t>
            </a:r>
            <a:r>
              <a:rPr lang="ru-RU" sz="3200" dirty="0" err="1" smtClean="0">
                <a:solidFill>
                  <a:schemeClr val="tx2">
                    <a:lumMod val="75000"/>
                  </a:schemeClr>
                </a:solidFill>
                <a:latin typeface="Marta Decor Two" pitchFamily="2" charset="0"/>
              </a:rPr>
              <a:t>зразок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Marta Decor Two" pitchFamily="2" charset="0"/>
              </a:rPr>
              <a:t> </a:t>
            </a:r>
            <a:r>
              <a:rPr lang="ru-RU" sz="3200" dirty="0" err="1" smtClean="0">
                <a:solidFill>
                  <a:schemeClr val="tx2">
                    <a:lumMod val="75000"/>
                  </a:schemeClr>
                </a:solidFill>
                <a:latin typeface="Marta Decor Two" pitchFamily="2" charset="0"/>
              </a:rPr>
              <a:t>будівництва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Marta Decor Two" pitchFamily="2" charset="0"/>
              </a:rPr>
              <a:t> 14-15 ст., </a:t>
            </a:r>
            <a:r>
              <a:rPr lang="ru-RU" sz="3200" dirty="0" err="1" smtClean="0">
                <a:solidFill>
                  <a:schemeClr val="tx2">
                    <a:lumMod val="75000"/>
                  </a:schemeClr>
                </a:solidFill>
                <a:latin typeface="Marta Decor Two" pitchFamily="2" charset="0"/>
              </a:rPr>
              <a:t>який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Marta Decor Two" pitchFamily="2" charset="0"/>
              </a:rPr>
              <a:t> не </a:t>
            </a:r>
            <a:r>
              <a:rPr lang="ru-RU" sz="3200" dirty="0" err="1" smtClean="0">
                <a:solidFill>
                  <a:schemeClr val="tx2">
                    <a:lumMod val="75000"/>
                  </a:schemeClr>
                </a:solidFill>
                <a:latin typeface="Marta Decor Two" pitchFamily="2" charset="0"/>
              </a:rPr>
              <a:t>має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Marta Decor Two" pitchFamily="2" charset="0"/>
              </a:rPr>
              <a:t> </a:t>
            </a:r>
            <a:r>
              <a:rPr lang="ru-RU" sz="3200" dirty="0" err="1" smtClean="0">
                <a:solidFill>
                  <a:schemeClr val="tx2">
                    <a:lumMod val="75000"/>
                  </a:schemeClr>
                </a:solidFill>
                <a:latin typeface="Marta Decor Two" pitchFamily="2" charset="0"/>
              </a:rPr>
              <a:t>аналогів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Marta Decor Two" pitchFamily="2" charset="0"/>
              </a:rPr>
              <a:t> за </a:t>
            </a:r>
            <a:r>
              <a:rPr lang="ru-RU" sz="3200" dirty="0" err="1" smtClean="0">
                <a:solidFill>
                  <a:schemeClr val="tx2">
                    <a:lumMod val="75000"/>
                  </a:schemeClr>
                </a:solidFill>
                <a:latin typeface="Marta Decor Two" pitchFamily="2" charset="0"/>
              </a:rPr>
              <a:t>своїм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Marta Decor Two" pitchFamily="2" charset="0"/>
              </a:rPr>
              <a:t> </a:t>
            </a:r>
            <a:r>
              <a:rPr lang="ru-RU" sz="3200" dirty="0" err="1" smtClean="0">
                <a:solidFill>
                  <a:schemeClr val="tx2">
                    <a:lumMod val="75000"/>
                  </a:schemeClr>
                </a:solidFill>
                <a:latin typeface="Marta Decor Two" pitchFamily="2" charset="0"/>
              </a:rPr>
              <a:t>архітектурно-планувальним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Marta Decor Two" pitchFamily="2" charset="0"/>
              </a:rPr>
              <a:t> </a:t>
            </a:r>
            <a:r>
              <a:rPr lang="ru-RU" sz="3200" dirty="0" err="1" smtClean="0">
                <a:solidFill>
                  <a:schemeClr val="tx2">
                    <a:lumMod val="75000"/>
                  </a:schemeClr>
                </a:solidFill>
                <a:latin typeface="Marta Decor Two" pitchFamily="2" charset="0"/>
              </a:rPr>
              <a:t>рішенням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Marta Decor Two" pitchFamily="2" charset="0"/>
              </a:rPr>
              <a:t>.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4488120"/>
            <a:ext cx="788436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000" dirty="0" err="1" smtClean="0">
                <a:solidFill>
                  <a:schemeClr val="tx2">
                    <a:lumMod val="75000"/>
                  </a:schemeClr>
                </a:solidFill>
                <a:latin typeface="Marta Decor Two" pitchFamily="2" charset="0"/>
              </a:rPr>
              <a:t>Унікальний</a:t>
            </a: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  <a:latin typeface="Marta Decor Two" pitchFamily="2" charset="0"/>
              </a:rPr>
              <a:t> </a:t>
            </a:r>
            <a:r>
              <a:rPr lang="ru-RU" sz="3000" dirty="0" err="1" smtClean="0">
                <a:solidFill>
                  <a:schemeClr val="tx2">
                    <a:lumMod val="75000"/>
                  </a:schemeClr>
                </a:solidFill>
                <a:latin typeface="Marta Decor Two" pitchFamily="2" charset="0"/>
              </a:rPr>
              <a:t>взірець</a:t>
            </a: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  <a:latin typeface="Marta Decor Two" pitchFamily="2" charset="0"/>
              </a:rPr>
              <a:t> оборонного зодчества </a:t>
            </a:r>
            <a:r>
              <a:rPr lang="ru-RU" sz="3000" dirty="0" err="1" smtClean="0">
                <a:solidFill>
                  <a:schemeClr val="tx2">
                    <a:lumMod val="75000"/>
                  </a:schemeClr>
                </a:solidFill>
                <a:latin typeface="Marta Decor Two" pitchFamily="2" charset="0"/>
              </a:rPr>
              <a:t>Поділля</a:t>
            </a: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  <a:latin typeface="Marta Decor Two" pitchFamily="2" charset="0"/>
              </a:rPr>
              <a:t>, </a:t>
            </a:r>
            <a:r>
              <a:rPr lang="ru-RU" sz="3000" dirty="0" err="1" smtClean="0">
                <a:solidFill>
                  <a:schemeClr val="tx2">
                    <a:lumMod val="75000"/>
                  </a:schemeClr>
                </a:solidFill>
                <a:latin typeface="Marta Decor Two" pitchFamily="2" charset="0"/>
              </a:rPr>
              <a:t>нині</a:t>
            </a: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  <a:latin typeface="Marta Decor Two" pitchFamily="2" charset="0"/>
              </a:rPr>
              <a:t> </a:t>
            </a:r>
            <a:r>
              <a:rPr lang="ru-RU" sz="3000" dirty="0" err="1" smtClean="0">
                <a:solidFill>
                  <a:schemeClr val="tx2">
                    <a:lumMod val="75000"/>
                  </a:schemeClr>
                </a:solidFill>
                <a:latin typeface="Marta Decor Two" pitchFamily="2" charset="0"/>
              </a:rPr>
              <a:t>є</a:t>
            </a: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  <a:latin typeface="Marta Decor Two" pitchFamily="2" charset="0"/>
              </a:rPr>
              <a:t> </a:t>
            </a:r>
            <a:r>
              <a:rPr lang="ru-RU" sz="3000" dirty="0" err="1" smtClean="0">
                <a:solidFill>
                  <a:schemeClr val="tx2">
                    <a:lumMod val="75000"/>
                  </a:schemeClr>
                </a:solidFill>
                <a:latin typeface="Marta Decor Two" pitchFamily="2" charset="0"/>
              </a:rPr>
              <a:t>діючим</a:t>
            </a: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  <a:latin typeface="Marta Decor Two" pitchFamily="2" charset="0"/>
              </a:rPr>
              <a:t> храмом </a:t>
            </a:r>
            <a:r>
              <a:rPr lang="ru-RU" sz="3000" dirty="0" err="1" smtClean="0">
                <a:solidFill>
                  <a:schemeClr val="tx2">
                    <a:lumMod val="75000"/>
                  </a:schemeClr>
                </a:solidFill>
                <a:latin typeface="Marta Decor Two" pitchFamily="2" charset="0"/>
              </a:rPr>
              <a:t>і</a:t>
            </a: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  <a:latin typeface="Marta Decor Two" pitchFamily="2" charset="0"/>
              </a:rPr>
              <a:t> </a:t>
            </a:r>
            <a:r>
              <a:rPr lang="ru-RU" sz="3000" dirty="0" err="1" smtClean="0">
                <a:solidFill>
                  <a:schemeClr val="tx2">
                    <a:lumMod val="75000"/>
                  </a:schemeClr>
                </a:solidFill>
                <a:latin typeface="Marta Decor Two" pitchFamily="2" charset="0"/>
              </a:rPr>
              <a:t>музеєм</a:t>
            </a: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  <a:latin typeface="Marta Decor Two" pitchFamily="2" charset="0"/>
              </a:rPr>
              <a:t>, </a:t>
            </a:r>
            <a:r>
              <a:rPr lang="ru-RU" sz="3000" dirty="0" err="1" smtClean="0">
                <a:solidFill>
                  <a:schemeClr val="tx2">
                    <a:lumMod val="75000"/>
                  </a:schemeClr>
                </a:solidFill>
                <a:latin typeface="Marta Decor Two" pitchFamily="2" charset="0"/>
              </a:rPr>
              <a:t>який</a:t>
            </a: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  <a:latin typeface="Marta Decor Two" pitchFamily="2" charset="0"/>
              </a:rPr>
              <a:t> </a:t>
            </a:r>
            <a:r>
              <a:rPr lang="ru-RU" sz="3000" dirty="0" err="1" smtClean="0">
                <a:solidFill>
                  <a:schemeClr val="tx2">
                    <a:lumMod val="75000"/>
                  </a:schemeClr>
                </a:solidFill>
                <a:latin typeface="Marta Decor Two" pitchFamily="2" charset="0"/>
              </a:rPr>
              <a:t>відвідують</a:t>
            </a: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  <a:latin typeface="Marta Decor Two" pitchFamily="2" charset="0"/>
              </a:rPr>
              <a:t> </a:t>
            </a:r>
            <a:r>
              <a:rPr lang="ru-RU" sz="3000" dirty="0" err="1" smtClean="0">
                <a:solidFill>
                  <a:schemeClr val="tx2">
                    <a:lumMod val="75000"/>
                  </a:schemeClr>
                </a:solidFill>
                <a:latin typeface="Marta Decor Two" pitchFamily="2" charset="0"/>
              </a:rPr>
              <a:t>численні</a:t>
            </a: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  <a:latin typeface="Marta Decor Two" pitchFamily="2" charset="0"/>
              </a:rPr>
              <a:t> </a:t>
            </a:r>
            <a:r>
              <a:rPr lang="ru-RU" sz="3000" dirty="0" err="1" smtClean="0">
                <a:solidFill>
                  <a:schemeClr val="tx2">
                    <a:lumMod val="75000"/>
                  </a:schemeClr>
                </a:solidFill>
                <a:latin typeface="Marta Decor Two" pitchFamily="2" charset="0"/>
              </a:rPr>
              <a:t>українські</a:t>
            </a: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  <a:latin typeface="Marta Decor Two" pitchFamily="2" charset="0"/>
              </a:rPr>
              <a:t> </a:t>
            </a:r>
            <a:r>
              <a:rPr lang="ru-RU" sz="3000" dirty="0" err="1" smtClean="0">
                <a:solidFill>
                  <a:schemeClr val="tx2">
                    <a:lumMod val="75000"/>
                  </a:schemeClr>
                </a:solidFill>
                <a:latin typeface="Marta Decor Two" pitchFamily="2" charset="0"/>
              </a:rPr>
              <a:t>й</a:t>
            </a: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  <a:latin typeface="Marta Decor Two" pitchFamily="2" charset="0"/>
              </a:rPr>
              <a:t> </a:t>
            </a:r>
            <a:r>
              <a:rPr lang="ru-RU" sz="3000" dirty="0" err="1" smtClean="0">
                <a:solidFill>
                  <a:schemeClr val="tx2">
                    <a:lumMod val="75000"/>
                  </a:schemeClr>
                </a:solidFill>
                <a:latin typeface="Marta Decor Two" pitchFamily="2" charset="0"/>
              </a:rPr>
              <a:t>зарубіжні</a:t>
            </a: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  <a:latin typeface="Marta Decor Two" pitchFamily="2" charset="0"/>
              </a:rPr>
              <a:t> </a:t>
            </a:r>
            <a:r>
              <a:rPr lang="ru-RU" sz="3000" dirty="0" err="1" smtClean="0">
                <a:solidFill>
                  <a:schemeClr val="tx2">
                    <a:lumMod val="75000"/>
                  </a:schemeClr>
                </a:solidFill>
                <a:latin typeface="Marta Decor Two" pitchFamily="2" charset="0"/>
              </a:rPr>
              <a:t>туристи</a:t>
            </a: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  <a:latin typeface="Marta Decor Two" pitchFamily="2" charset="0"/>
              </a:rPr>
              <a:t>. Вона </a:t>
            </a:r>
            <a:r>
              <a:rPr lang="ru-RU" sz="3000" dirty="0" err="1" smtClean="0">
                <a:solidFill>
                  <a:schemeClr val="tx2">
                    <a:lumMod val="75000"/>
                  </a:schemeClr>
                </a:solidFill>
                <a:latin typeface="Marta Decor Two" pitchFamily="2" charset="0"/>
              </a:rPr>
              <a:t>є</a:t>
            </a: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  <a:latin typeface="Marta Decor Two" pitchFamily="2" charset="0"/>
              </a:rPr>
              <a:t> одним </a:t>
            </a:r>
            <a:r>
              <a:rPr lang="ru-RU" sz="3000" dirty="0" err="1" smtClean="0">
                <a:solidFill>
                  <a:schemeClr val="tx2">
                    <a:lumMod val="75000"/>
                  </a:schemeClr>
                </a:solidFill>
                <a:latin typeface="Marta Decor Two" pitchFamily="2" charset="0"/>
              </a:rPr>
              <a:t>з</a:t>
            </a: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  <a:latin typeface="Marta Decor Two" pitchFamily="2" charset="0"/>
              </a:rPr>
              <a:t> </a:t>
            </a:r>
            <a:r>
              <a:rPr lang="ru-RU" sz="3000" dirty="0" err="1" smtClean="0">
                <a:solidFill>
                  <a:schemeClr val="tx2">
                    <a:lumMod val="75000"/>
                  </a:schemeClr>
                </a:solidFill>
                <a:latin typeface="Marta Decor Two" pitchFamily="2" charset="0"/>
              </a:rPr>
              <a:t>найдавніших</a:t>
            </a: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  <a:latin typeface="Marta Decor Two" pitchFamily="2" charset="0"/>
              </a:rPr>
              <a:t> в </a:t>
            </a:r>
            <a:r>
              <a:rPr lang="ru-RU" sz="3000" dirty="0" err="1" smtClean="0">
                <a:solidFill>
                  <a:schemeClr val="tx2">
                    <a:lumMod val="75000"/>
                  </a:schemeClr>
                </a:solidFill>
                <a:latin typeface="Marta Decor Two" pitchFamily="2" charset="0"/>
              </a:rPr>
              <a:t>Україні</a:t>
            </a: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  <a:latin typeface="Marta Decor Two" pitchFamily="2" charset="0"/>
              </a:rPr>
              <a:t> </a:t>
            </a:r>
            <a:r>
              <a:rPr lang="ru-RU" sz="3000" dirty="0" err="1" smtClean="0">
                <a:solidFill>
                  <a:schemeClr val="tx2">
                    <a:lumMod val="75000"/>
                  </a:schemeClr>
                </a:solidFill>
                <a:latin typeface="Marta Decor Two" pitchFamily="2" charset="0"/>
              </a:rPr>
              <a:t>оборонних</a:t>
            </a: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  <a:latin typeface="Marta Decor Two" pitchFamily="2" charset="0"/>
              </a:rPr>
              <a:t> </a:t>
            </a:r>
            <a:r>
              <a:rPr lang="ru-RU" sz="3000" dirty="0" err="1" smtClean="0">
                <a:solidFill>
                  <a:schemeClr val="tx2">
                    <a:lumMod val="75000"/>
                  </a:schemeClr>
                </a:solidFill>
                <a:latin typeface="Marta Decor Two" pitchFamily="2" charset="0"/>
              </a:rPr>
              <a:t>храмів</a:t>
            </a: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  <a:latin typeface="Marta Decor Two" pitchFamily="2" charset="0"/>
              </a:rPr>
              <a:t> </a:t>
            </a:r>
            <a:r>
              <a:rPr lang="ru-RU" sz="3000" dirty="0" err="1" smtClean="0">
                <a:solidFill>
                  <a:schemeClr val="tx2">
                    <a:lumMod val="75000"/>
                  </a:schemeClr>
                </a:solidFill>
                <a:latin typeface="Marta Decor Two" pitchFamily="2" charset="0"/>
              </a:rPr>
              <a:t>і</a:t>
            </a: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  <a:latin typeface="Marta Decor Two" pitchFamily="2" charset="0"/>
              </a:rPr>
              <a:t> </a:t>
            </a:r>
            <a:r>
              <a:rPr lang="ru-RU" sz="3000" dirty="0" err="1" smtClean="0">
                <a:solidFill>
                  <a:schemeClr val="tx2">
                    <a:lumMod val="75000"/>
                  </a:schemeClr>
                </a:solidFill>
                <a:latin typeface="Marta Decor Two" pitchFamily="2" charset="0"/>
              </a:rPr>
              <a:t>єдиним</a:t>
            </a: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  <a:latin typeface="Marta Decor Two" pitchFamily="2" charset="0"/>
              </a:rPr>
              <a:t> </a:t>
            </a:r>
            <a:r>
              <a:rPr lang="ru-RU" sz="3000" dirty="0" err="1" smtClean="0">
                <a:solidFill>
                  <a:schemeClr val="tx2">
                    <a:lumMod val="75000"/>
                  </a:schemeClr>
                </a:solidFill>
                <a:latin typeface="Marta Decor Two" pitchFamily="2" charset="0"/>
              </a:rPr>
              <a:t>середньовічним</a:t>
            </a: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  <a:latin typeface="Marta Decor Two" pitchFamily="2" charset="0"/>
              </a:rPr>
              <a:t> </a:t>
            </a:r>
            <a:r>
              <a:rPr lang="ru-RU" sz="3000" dirty="0" err="1" smtClean="0">
                <a:solidFill>
                  <a:schemeClr val="tx2">
                    <a:lumMod val="75000"/>
                  </a:schemeClr>
                </a:solidFill>
                <a:latin typeface="Marta Decor Two" pitchFamily="2" charset="0"/>
              </a:rPr>
              <a:t>оборонним</a:t>
            </a: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  <a:latin typeface="Marta Decor Two" pitchFamily="2" charset="0"/>
              </a:rPr>
              <a:t> храмом </a:t>
            </a:r>
            <a:r>
              <a:rPr lang="ru-RU" sz="3000" dirty="0" err="1" smtClean="0">
                <a:solidFill>
                  <a:schemeClr val="tx2">
                    <a:lumMod val="75000"/>
                  </a:schemeClr>
                </a:solidFill>
                <a:latin typeface="Marta Decor Two" pitchFamily="2" charset="0"/>
              </a:rPr>
              <a:t>тетраконхового</a:t>
            </a: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  <a:latin typeface="Marta Decor Two" pitchFamily="2" charset="0"/>
              </a:rPr>
              <a:t> типу. </a:t>
            </a:r>
          </a:p>
          <a:p>
            <a:pPr algn="r"/>
            <a:endParaRPr lang="ru-RU" sz="2800" dirty="0">
              <a:solidFill>
                <a:schemeClr val="tx2">
                  <a:lumMod val="75000"/>
                </a:schemeClr>
              </a:solidFill>
              <a:latin typeface="Marta Decor Two" pitchFamily="2" charset="0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nother-Old-Bo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638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476672"/>
            <a:ext cx="3878589" cy="5040560"/>
          </a:xfrm>
        </p:spPr>
        <p:txBody>
          <a:bodyPr/>
          <a:lstStyle/>
          <a:p>
            <a:r>
              <a:rPr lang="uk-UA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Ц</a:t>
            </a:r>
            <a:r>
              <a:rPr lang="uk-UA" i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arta Decor Two" pitchFamily="2" charset="0"/>
              </a:rPr>
              <a:t>ерква </a:t>
            </a:r>
            <a:r>
              <a:rPr lang="uk-UA" i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arta Decor Two" pitchFamily="2" charset="0"/>
              </a:rPr>
              <a:t>чотириконхова</a:t>
            </a:r>
            <a:r>
              <a:rPr lang="uk-UA" i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arta Decor Two" pitchFamily="2" charset="0"/>
              </a:rPr>
              <a:t>, складається з центрального об'єму і чотирьох бічних, що примикають до нього. Стіни муровані, товщиною 1,5-1,6 м. Сходи на другий поверх кам'яні, розташовані всередині стіни. У стінах усіх трьох </a:t>
            </a:r>
            <a:r>
              <a:rPr lang="uk-UA" i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arta Decor Two" pitchFamily="2" charset="0"/>
              </a:rPr>
              <a:t>япусів</a:t>
            </a:r>
            <a:r>
              <a:rPr lang="uk-UA" i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arta Decor Two" pitchFamily="2" charset="0"/>
              </a:rPr>
              <a:t> - бійниці.</a:t>
            </a:r>
            <a:br>
              <a:rPr lang="uk-UA" i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arta Decor Two" pitchFamily="2" charset="0"/>
              </a:rPr>
            </a:br>
            <a:r>
              <a:rPr lang="uk-UA" i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arta Decor Two" pitchFamily="2" charset="0"/>
              </a:rPr>
              <a:t>В інтер'єрі на стінах і склепіннях зберігся фресковий живопис XVI ст. і масляний 1909.</a:t>
            </a:r>
            <a:r>
              <a:rPr lang="uk-UA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arta Decor Two" pitchFamily="2" charset="0"/>
              </a:rPr>
              <a:t/>
            </a:r>
            <a:br>
              <a:rPr lang="uk-UA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arta Decor Two" pitchFamily="2" charset="0"/>
              </a:rPr>
            </a:br>
            <a:endParaRPr lang="uk-UA" dirty="0">
              <a:solidFill>
                <a:schemeClr val="accent3">
                  <a:lumMod val="20000"/>
                  <a:lumOff val="80000"/>
                </a:schemeClr>
              </a:solidFill>
              <a:latin typeface="Marta Decor Two" pitchFamily="2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Місце для зображення 5" descr="Оборонна Покровська церква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 rot="414596">
            <a:off x="522051" y="985188"/>
            <a:ext cx="3951200" cy="4735832"/>
          </a:xfrm>
        </p:spPr>
      </p:pic>
      <p:sp>
        <p:nvSpPr>
          <p:cNvPr id="8" name="Нашивка 7">
            <a:hlinkClick r:id="rId4" action="ppaction://hlinksldjump"/>
          </p:cNvPr>
          <p:cNvSpPr/>
          <p:nvPr/>
        </p:nvSpPr>
        <p:spPr>
          <a:xfrm rot="10800000">
            <a:off x="8100392" y="6021288"/>
            <a:ext cx="648072" cy="64807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Рисунок 6" descr="Оборонна Покровська церкв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1484784"/>
            <a:ext cx="3887683" cy="45538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 advClick="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332656"/>
            <a:ext cx="3728736" cy="3600400"/>
          </a:xfrm>
        </p:spPr>
        <p:txBody>
          <a:bodyPr/>
          <a:lstStyle/>
          <a:p>
            <a:r>
              <a:rPr lang="ru-RU" sz="3200" dirty="0" smtClean="0">
                <a:latin typeface="Marta Decor Two" pitchFamily="2" charset="0"/>
              </a:rPr>
              <a:t>Головна </a:t>
            </a:r>
            <a:r>
              <a:rPr lang="ru-RU" sz="3200" dirty="0" err="1" smtClean="0">
                <a:latin typeface="Marta Decor Two" pitchFamily="2" charset="0"/>
              </a:rPr>
              <a:t>визначна</a:t>
            </a:r>
            <a:r>
              <a:rPr lang="ru-RU" sz="3200" dirty="0" smtClean="0">
                <a:latin typeface="Marta Decor Two" pitchFamily="2" charset="0"/>
              </a:rPr>
              <a:t> </a:t>
            </a:r>
            <a:r>
              <a:rPr lang="ru-RU" sz="3200" dirty="0" err="1" smtClean="0">
                <a:latin typeface="Marta Decor Two" pitchFamily="2" charset="0"/>
              </a:rPr>
              <a:t>пам'ятка</a:t>
            </a:r>
            <a:r>
              <a:rPr lang="ru-RU" sz="3200" dirty="0" smtClean="0">
                <a:latin typeface="Marta Decor Two" pitchFamily="2" charset="0"/>
              </a:rPr>
              <a:t> </a:t>
            </a:r>
            <a:r>
              <a:rPr lang="ru-RU" sz="3200" dirty="0" err="1" smtClean="0">
                <a:latin typeface="Marta Decor Two" pitchFamily="2" charset="0"/>
              </a:rPr>
              <a:t>і</a:t>
            </a:r>
            <a:r>
              <a:rPr lang="ru-RU" sz="3200" dirty="0" smtClean="0">
                <a:latin typeface="Marta Decor Two" pitchFamily="2" charset="0"/>
              </a:rPr>
              <a:t> символ </a:t>
            </a:r>
            <a:r>
              <a:rPr lang="ru-RU" sz="3200" dirty="0" err="1" smtClean="0">
                <a:latin typeface="Marta Decor Two" pitchFamily="2" charset="0"/>
              </a:rPr>
              <a:t>міста</a:t>
            </a:r>
            <a:r>
              <a:rPr lang="ru-RU" sz="3200" dirty="0" smtClean="0">
                <a:latin typeface="Marta Decor Two" pitchFamily="2" charset="0"/>
              </a:rPr>
              <a:t> </a:t>
            </a:r>
            <a:r>
              <a:rPr lang="ru-RU" sz="3200" dirty="0" err="1" smtClean="0">
                <a:latin typeface="Marta Decor Two" pitchFamily="2" charset="0"/>
              </a:rPr>
              <a:t>Луцька</a:t>
            </a:r>
            <a:r>
              <a:rPr lang="ru-RU" sz="3200" dirty="0" smtClean="0">
                <a:latin typeface="Marta Decor Two" pitchFamily="2" charset="0"/>
              </a:rPr>
              <a:t> — </a:t>
            </a:r>
            <a:r>
              <a:rPr lang="ru-RU" sz="6000" u="sng" dirty="0" err="1" smtClean="0">
                <a:latin typeface="Majestic X" pitchFamily="66" charset="0"/>
              </a:rPr>
              <a:t>Луцький</a:t>
            </a:r>
            <a:r>
              <a:rPr lang="ru-RU" sz="6000" u="sng" dirty="0" smtClean="0">
                <a:latin typeface="Majestic X" pitchFamily="66" charset="0"/>
              </a:rPr>
              <a:t> замок</a:t>
            </a:r>
            <a:endParaRPr lang="ru-RU" sz="3200" dirty="0">
              <a:latin typeface="Majestic X" pitchFamily="66" charset="0"/>
            </a:endParaRPr>
          </a:p>
        </p:txBody>
      </p:sp>
      <p:pic>
        <p:nvPicPr>
          <p:cNvPr id="5" name="Місце для зображення 4" descr="луцький замок..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54" r="254"/>
          <a:stretch>
            <a:fillRect/>
          </a:stretch>
        </p:blipFill>
        <p:spPr>
          <a:xfrm rot="240000">
            <a:off x="371475" y="566738"/>
            <a:ext cx="4772025" cy="359727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9712" y="4725144"/>
            <a:ext cx="7164288" cy="1944216"/>
          </a:xfrm>
        </p:spPr>
        <p:txBody>
          <a:bodyPr>
            <a:noAutofit/>
          </a:bodyPr>
          <a:lstStyle/>
          <a:p>
            <a:pPr algn="r"/>
            <a:r>
              <a:rPr lang="uk-UA" sz="3200" dirty="0" smtClean="0">
                <a:latin typeface="Marta Decor Two" pitchFamily="2" charset="0"/>
              </a:rPr>
              <a:t>Цей замок одним з небагатьох, який зберігся ще з епохи Великого князівства Литовського. Перша згадка про фортецю тут була ще в 1085 році в літописі. </a:t>
            </a:r>
            <a:endParaRPr lang="uk-UA" sz="3200" dirty="0">
              <a:latin typeface="Marta Decor Two" pitchFamily="2" charset="0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nother-Old-Bo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638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188640"/>
            <a:ext cx="3806581" cy="4032448"/>
          </a:xfrm>
        </p:spPr>
        <p:txBody>
          <a:bodyPr/>
          <a:lstStyle/>
          <a:p>
            <a:pPr algn="r"/>
            <a:r>
              <a:rPr lang="ru-RU" sz="32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arta Decor Two" pitchFamily="2" charset="0"/>
              </a:rPr>
              <a:t>Замок </a:t>
            </a:r>
            <a:r>
              <a:rPr lang="ru-RU" sz="32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arta Decor Two" pitchFamily="2" charset="0"/>
              </a:rPr>
              <a:t>має</a:t>
            </a:r>
            <a:r>
              <a:rPr lang="ru-RU" sz="32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arta Decor Two" pitchFamily="2" charset="0"/>
              </a:rPr>
              <a:t> не </a:t>
            </a:r>
            <a:r>
              <a:rPr lang="ru-RU" sz="32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arta Decor Two" pitchFamily="2" charset="0"/>
              </a:rPr>
              <a:t>зовсім</a:t>
            </a:r>
            <a:r>
              <a:rPr lang="ru-RU" sz="32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arta Decor Two" pitchFamily="2" charset="0"/>
              </a:rPr>
              <a:t> </a:t>
            </a:r>
            <a:r>
              <a:rPr lang="ru-RU" sz="32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arta Decor Two" pitchFamily="2" charset="0"/>
              </a:rPr>
              <a:t>правильну</a:t>
            </a:r>
            <a:r>
              <a:rPr lang="ru-RU" sz="32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arta Decor Two" pitchFamily="2" charset="0"/>
              </a:rPr>
              <a:t> форму, </a:t>
            </a:r>
            <a:r>
              <a:rPr lang="ru-RU" sz="32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arta Decor Two" pitchFamily="2" charset="0"/>
              </a:rPr>
              <a:t>більш</a:t>
            </a:r>
            <a:r>
              <a:rPr lang="ru-RU" sz="32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arta Decor Two" pitchFamily="2" charset="0"/>
              </a:rPr>
              <a:t> </a:t>
            </a:r>
            <a:r>
              <a:rPr lang="ru-RU" sz="32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arta Decor Two" pitchFamily="2" charset="0"/>
              </a:rPr>
              <a:t>трикутну</a:t>
            </a:r>
            <a:r>
              <a:rPr lang="ru-RU" sz="32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arta Decor Two" pitchFamily="2" charset="0"/>
              </a:rPr>
              <a:t>, </a:t>
            </a:r>
            <a:r>
              <a:rPr lang="ru-RU" sz="32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arta Decor Two" pitchFamily="2" charset="0"/>
              </a:rPr>
              <a:t>це</a:t>
            </a:r>
            <a:r>
              <a:rPr lang="ru-RU" sz="32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arta Decor Two" pitchFamily="2" charset="0"/>
              </a:rPr>
              <a:t> </a:t>
            </a:r>
            <a:r>
              <a:rPr lang="ru-RU" sz="32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arta Decor Two" pitchFamily="2" charset="0"/>
              </a:rPr>
              <a:t>викликано</a:t>
            </a:r>
            <a:r>
              <a:rPr lang="ru-RU" sz="32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arta Decor Two" pitchFamily="2" charset="0"/>
              </a:rPr>
              <a:t> </a:t>
            </a:r>
            <a:r>
              <a:rPr lang="ru-RU" sz="32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arta Decor Two" pitchFamily="2" charset="0"/>
              </a:rPr>
              <a:t>особливим</a:t>
            </a:r>
            <a:r>
              <a:rPr lang="ru-RU" sz="32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arta Decor Two" pitchFamily="2" charset="0"/>
              </a:rPr>
              <a:t> </a:t>
            </a:r>
            <a:r>
              <a:rPr lang="ru-RU" sz="32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arta Decor Two" pitchFamily="2" charset="0"/>
              </a:rPr>
              <a:t>рельєфом</a:t>
            </a:r>
            <a:r>
              <a:rPr lang="ru-RU" sz="32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arta Decor Two" pitchFamily="2" charset="0"/>
              </a:rPr>
              <a:t> </a:t>
            </a:r>
            <a:r>
              <a:rPr lang="ru-RU" sz="32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arta Decor Two" pitchFamily="2" charset="0"/>
              </a:rPr>
              <a:t>цієї</a:t>
            </a:r>
            <a:r>
              <a:rPr lang="ru-RU" sz="32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arta Decor Two" pitchFamily="2" charset="0"/>
              </a:rPr>
              <a:t> </a:t>
            </a:r>
            <a:r>
              <a:rPr lang="ru-RU" sz="32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arta Decor Two" pitchFamily="2" charset="0"/>
              </a:rPr>
              <a:t>місцевості</a:t>
            </a:r>
            <a:r>
              <a:rPr lang="ru-RU" sz="32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arta Decor Two" pitchFamily="2" charset="0"/>
              </a:rPr>
              <a:t>. </a:t>
            </a:r>
            <a:r>
              <a:rPr lang="ru-RU" sz="32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arta Decor Two" pitchFamily="2" charset="0"/>
              </a:rPr>
              <a:t>Саме</a:t>
            </a:r>
            <a:r>
              <a:rPr lang="ru-RU" sz="32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arta Decor Two" pitchFamily="2" charset="0"/>
              </a:rPr>
              <a:t> в </a:t>
            </a:r>
            <a:r>
              <a:rPr lang="ru-RU" sz="32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arta Decor Two" pitchFamily="2" charset="0"/>
              </a:rPr>
              <a:t>баштах</a:t>
            </a:r>
            <a:r>
              <a:rPr lang="ru-RU" sz="32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arta Decor Two" pitchFamily="2" charset="0"/>
              </a:rPr>
              <a:t> </a:t>
            </a:r>
            <a:r>
              <a:rPr lang="ru-RU" sz="32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arta Decor Two" pitchFamily="2" charset="0"/>
              </a:rPr>
              <a:t>Луцького</a:t>
            </a:r>
            <a:r>
              <a:rPr lang="ru-RU" sz="32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arta Decor Two" pitchFamily="2" charset="0"/>
              </a:rPr>
              <a:t> замку </a:t>
            </a:r>
            <a:r>
              <a:rPr lang="ru-RU" sz="32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arta Decor Two" pitchFamily="2" charset="0"/>
              </a:rPr>
              <a:t>ви</a:t>
            </a:r>
            <a:r>
              <a:rPr lang="ru-RU" sz="32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arta Decor Two" pitchFamily="2" charset="0"/>
              </a:rPr>
              <a:t> </a:t>
            </a:r>
            <a:r>
              <a:rPr lang="ru-RU" sz="32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arta Decor Two" pitchFamily="2" charset="0"/>
              </a:rPr>
              <a:t>зможете</a:t>
            </a:r>
            <a:r>
              <a:rPr lang="ru-RU" sz="32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arta Decor Two" pitchFamily="2" charset="0"/>
              </a:rPr>
              <a:t> </a:t>
            </a:r>
            <a:r>
              <a:rPr lang="ru-RU" sz="32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arta Decor Two" pitchFamily="2" charset="0"/>
              </a:rPr>
              <a:t>відвідати</a:t>
            </a:r>
            <a:r>
              <a:rPr lang="ru-RU" sz="32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arta Decor Two" pitchFamily="2" charset="0"/>
              </a:rPr>
              <a:t> не </a:t>
            </a:r>
            <a:r>
              <a:rPr lang="ru-RU" sz="32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arta Decor Two" pitchFamily="2" charset="0"/>
              </a:rPr>
              <a:t>тільки</a:t>
            </a:r>
            <a:r>
              <a:rPr lang="ru-RU" sz="32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arta Decor Two" pitchFamily="2" charset="0"/>
              </a:rPr>
              <a:t> </a:t>
            </a:r>
            <a:r>
              <a:rPr lang="ru-RU" sz="32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arta Decor Two" pitchFamily="2" charset="0"/>
              </a:rPr>
              <a:t>експозиції</a:t>
            </a:r>
            <a:r>
              <a:rPr lang="ru-RU" sz="32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arta Decor Two" pitchFamily="2" charset="0"/>
              </a:rPr>
              <a:t> арсеналу замку, </a:t>
            </a:r>
            <a:r>
              <a:rPr lang="ru-RU" sz="32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arta Decor Two" pitchFamily="2" charset="0"/>
              </a:rPr>
              <a:t>але</a:t>
            </a:r>
            <a:r>
              <a:rPr lang="ru-RU" sz="32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arta Decor Two" pitchFamily="2" charset="0"/>
              </a:rPr>
              <a:t> </a:t>
            </a:r>
            <a:r>
              <a:rPr lang="ru-RU" sz="32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arta Decor Two" pitchFamily="2" charset="0"/>
              </a:rPr>
              <a:t>і</a:t>
            </a:r>
            <a:r>
              <a:rPr lang="ru-RU" sz="32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arta Decor Two" pitchFamily="2" charset="0"/>
              </a:rPr>
              <a:t> музей </a:t>
            </a:r>
            <a:r>
              <a:rPr lang="ru-RU" sz="32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arta Decor Two" pitchFamily="2" charset="0"/>
              </a:rPr>
              <a:t>дзвонів</a:t>
            </a:r>
            <a:r>
              <a:rPr lang="ru-RU" sz="32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arta Decor Two" pitchFamily="2" charset="0"/>
              </a:rPr>
              <a:t>, до </a:t>
            </a:r>
            <a:r>
              <a:rPr lang="ru-RU" sz="32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arta Decor Two" pitchFamily="2" charset="0"/>
              </a:rPr>
              <a:t>речі</a:t>
            </a:r>
            <a:r>
              <a:rPr lang="ru-RU" sz="32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arta Decor Two" pitchFamily="2" charset="0"/>
              </a:rPr>
              <a:t>, </a:t>
            </a:r>
            <a:r>
              <a:rPr lang="ru-RU" sz="32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arta Decor Two" pitchFamily="2" charset="0"/>
              </a:rPr>
              <a:t>єдиний</a:t>
            </a:r>
            <a:r>
              <a:rPr lang="ru-RU" sz="32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arta Decor Two" pitchFamily="2" charset="0"/>
              </a:rPr>
              <a:t> в </a:t>
            </a:r>
            <a:r>
              <a:rPr lang="ru-RU" sz="32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arta Decor Two" pitchFamily="2" charset="0"/>
              </a:rPr>
              <a:t>Україні</a:t>
            </a:r>
            <a:r>
              <a:rPr lang="ru-RU" sz="32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arta Decor Two" pitchFamily="2" charset="0"/>
              </a:rPr>
              <a:t>. </a:t>
            </a:r>
            <a:endParaRPr lang="ru-RU" sz="3200" dirty="0">
              <a:solidFill>
                <a:schemeClr val="accent3">
                  <a:lumMod val="20000"/>
                  <a:lumOff val="80000"/>
                </a:schemeClr>
              </a:solidFill>
              <a:latin typeface="Marta Decor Two" pitchFamily="2" charset="0"/>
            </a:endParaRPr>
          </a:p>
        </p:txBody>
      </p:sp>
      <p:pic>
        <p:nvPicPr>
          <p:cNvPr id="6" name="Місце для зображення 5" descr="луцький замок........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2612" b="2612"/>
          <a:stretch>
            <a:fillRect/>
          </a:stretch>
        </p:blipFill>
        <p:spPr>
          <a:xfrm rot="240000">
            <a:off x="122009" y="425680"/>
            <a:ext cx="4851920" cy="344371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луцький замок........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11074">
            <a:off x="191084" y="2823866"/>
            <a:ext cx="4549723" cy="34759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Рисунок 8" descr="луцький замок........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1268760"/>
            <a:ext cx="4591522" cy="37756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Нашивка 9">
            <a:hlinkClick r:id="rId6" action="ppaction://hlinksldjump"/>
          </p:cNvPr>
          <p:cNvSpPr/>
          <p:nvPr/>
        </p:nvSpPr>
        <p:spPr>
          <a:xfrm rot="10800000">
            <a:off x="8172400" y="6021288"/>
            <a:ext cx="648072" cy="57606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224</TotalTime>
  <Words>307</Words>
  <Application>Microsoft Office PowerPoint</Application>
  <PresentationFormat>Экран (4:3)</PresentationFormat>
  <Paragraphs>19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Твердый переплет</vt:lpstr>
      <vt:lpstr>Польсько-литовська доба. </vt:lpstr>
      <vt:lpstr>Слайд 2</vt:lpstr>
      <vt:lpstr>Хотинська фортеця </vt:lpstr>
      <vt:lpstr>Завдяки міцній твердині та вигідному розташуванню Хотин став центром розвитку ремесел і торгівлі, які, своєю чергою, сприяли розквіту його культури та економіки. Розташований на основних транспортних магістралях, Хотин завжди привертав увагу завойовників.</vt:lpstr>
      <vt:lpstr>Відома Хотинська фортеця і подіями Хотинської війни, яка проходила під стінами фортеці. Перемога під Хотином врятувала Західну Європу від вторгнення яничар, справила сильне враження на всі народи і набула відголосу у світовій літературі. </vt:lpstr>
      <vt:lpstr>Покровська церква -замок  </vt:lpstr>
      <vt:lpstr>Церква чотириконхова, складається з центрального об'єму і чотирьох бічних, що примикають до нього. Стіни муровані, товщиною 1,5-1,6 м. Сходи на другий поверх кам'яні, розташовані всередині стіни. У стінах усіх трьох япусів - бійниці. В інтер'єрі на стінах і склепіннях зберігся фресковий живопис XVI ст. і масляний 1909. </vt:lpstr>
      <vt:lpstr>Головна визначна пам'ятка і символ міста Луцька — Луцький замок</vt:lpstr>
      <vt:lpstr>Замок має не зовсім правильну форму, більш трикутну, це викликано особливим рельєфом цієї місцевості. Саме в баштах Луцького замку ви зможете відвідати не тільки експозиції арсеналу замку, але і музей дзвонів, до речі, єдиний в Україні. </vt:lpstr>
      <vt:lpstr>Над презентацією працювали Романів Ірена та Яців Вікторія учениці 11-б класу 2013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Відомі українці яким не судилося повернутися на Батьківщину...</dc:title>
  <dc:creator>Олька</dc:creator>
  <cp:lastModifiedBy>fenix</cp:lastModifiedBy>
  <cp:revision>30</cp:revision>
  <dcterms:created xsi:type="dcterms:W3CDTF">2013-05-13T20:15:46Z</dcterms:created>
  <dcterms:modified xsi:type="dcterms:W3CDTF">2014-01-16T15:23:41Z</dcterms:modified>
</cp:coreProperties>
</file>