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5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7851648" cy="1828800"/>
          </a:xfrm>
        </p:spPr>
        <p:txBody>
          <a:bodyPr/>
          <a:lstStyle/>
          <a:p>
            <a:r>
              <a:rPr lang="ru-RU" sz="4400" kern="10" dirty="0" smtClean="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Arial"/>
                <a:cs typeface="Arial"/>
              </a:rPr>
              <a:t>ГЕНЕТИКА ЛЮДИНИ</a:t>
            </a:r>
            <a:br>
              <a:rPr lang="ru-RU" sz="4400" kern="10" dirty="0" smtClean="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786322"/>
            <a:ext cx="7854696" cy="1752600"/>
          </a:xfrm>
        </p:spPr>
        <p:txBody>
          <a:bodyPr/>
          <a:lstStyle/>
          <a:p>
            <a:r>
              <a:rPr lang="uk-UA" dirty="0" smtClean="0"/>
              <a:t>Презентація учениці 11 </a:t>
            </a:r>
            <a:r>
              <a:rPr lang="uk-UA" smtClean="0"/>
              <a:t>класу </a:t>
            </a:r>
            <a:endParaRPr lang="uk-UA" smtClean="0"/>
          </a:p>
          <a:p>
            <a:r>
              <a:rPr lang="uk-UA" smtClean="0"/>
              <a:t>Демченка Ігоря</a:t>
            </a:r>
            <a:endParaRPr lang="uk-UA" dirty="0" smtClean="0"/>
          </a:p>
        </p:txBody>
      </p:sp>
      <p:sp>
        <p:nvSpPr>
          <p:cNvPr id="4" name="Rectangle 6" descr="C:\Users\Павленко\Pictures\Генетика\ДНК, хромос\04.jpg"/>
          <p:cNvSpPr>
            <a:spLocks noChangeArrowheads="1"/>
          </p:cNvSpPr>
          <p:nvPr/>
        </p:nvSpPr>
        <p:spPr bwMode="auto">
          <a:xfrm>
            <a:off x="642910" y="1714488"/>
            <a:ext cx="3352800" cy="4038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1357298"/>
            <a:ext cx="73295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uk-UA" sz="3200" b="1" i="1" dirty="0" err="1">
                <a:solidFill>
                  <a:srgbClr val="000066"/>
                </a:solidFill>
                <a:latin typeface="Arial" charset="0"/>
              </a:rPr>
              <a:t>Афібриногенемія</a:t>
            </a:r>
            <a:endParaRPr kumimoji="0" lang="ru-RU" sz="32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401080" cy="2071702"/>
          </a:xfrm>
        </p:spPr>
        <p:txBody>
          <a:bodyPr/>
          <a:lstStyle/>
          <a:p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	Хвороба, що викликається рецесивним геном і </a:t>
            </a:r>
            <a:r>
              <a:rPr lang="uk-UA" sz="2800" b="1" i="1" dirty="0" err="1" smtClean="0">
                <a:solidFill>
                  <a:srgbClr val="660066"/>
                </a:solidFill>
                <a:latin typeface="Arial" charset="0"/>
              </a:rPr>
              <a:t>пов</a:t>
            </a:r>
            <a:r>
              <a:rPr lang="en-US" sz="2800" b="1" i="1" dirty="0" smtClean="0">
                <a:solidFill>
                  <a:srgbClr val="660066"/>
                </a:solidFill>
                <a:latin typeface="Arial" charset="0"/>
              </a:rPr>
              <a:t>’</a:t>
            </a:r>
            <a:r>
              <a:rPr lang="uk-UA" sz="2800" b="1" i="1" dirty="0" err="1" smtClean="0">
                <a:solidFill>
                  <a:srgbClr val="660066"/>
                </a:solidFill>
                <a:latin typeface="Arial" charset="0"/>
              </a:rPr>
              <a:t>язана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з порушенням зсідання крові. Вона супроводжується значними </a:t>
            </a:r>
            <a:r>
              <a:rPr lang="uk-UA" sz="2800" b="1" i="1" dirty="0" err="1" smtClean="0">
                <a:solidFill>
                  <a:srgbClr val="660066"/>
                </a:solidFill>
                <a:latin typeface="Arial" charset="0"/>
              </a:rPr>
              <a:t>крововтратами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. </a:t>
            </a:r>
          </a:p>
          <a:p>
            <a:endParaRPr lang="ru-RU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781529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хвороби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крові</a:t>
            </a:r>
            <a:endParaRPr lang="ru-RU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Rectangle 5" descr="C:\Users\Павленко\Pictures\Генетика\Кров\згусток з лейкоцитом.jpg"/>
          <p:cNvSpPr>
            <a:spLocks noChangeArrowheads="1"/>
          </p:cNvSpPr>
          <p:nvPr/>
        </p:nvSpPr>
        <p:spPr bwMode="auto">
          <a:xfrm>
            <a:off x="500034" y="4000504"/>
            <a:ext cx="2286000" cy="2209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6" descr="C:\Users\Павленко\Pictures\Генетика\Кров\згусток пыд мыкрос.jpg"/>
          <p:cNvSpPr>
            <a:spLocks noChangeArrowheads="1"/>
          </p:cNvSpPr>
          <p:nvPr/>
        </p:nvSpPr>
        <p:spPr bwMode="auto">
          <a:xfrm>
            <a:off x="3357554" y="4071942"/>
            <a:ext cx="2362200" cy="2362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7" descr="C:\Users\Павленко\Pictures\Генетика\Кров\Форм згустка.jpg"/>
          <p:cNvSpPr>
            <a:spLocks noChangeArrowheads="1"/>
          </p:cNvSpPr>
          <p:nvPr/>
        </p:nvSpPr>
        <p:spPr bwMode="auto">
          <a:xfrm>
            <a:off x="6324600" y="4191000"/>
            <a:ext cx="2286000" cy="2438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736"/>
            <a:ext cx="7072362" cy="428620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solidFill>
                  <a:srgbClr val="000066"/>
                </a:solidFill>
                <a:latin typeface="Arial" charset="0"/>
              </a:rPr>
              <a:t>Гемофілія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072494" cy="2714644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i="1" dirty="0" smtClean="0">
                <a:solidFill>
                  <a:srgbClr val="660066"/>
                </a:solidFill>
              </a:rPr>
              <a:t>Знаходиться в Х хромосомі, викликається рецесивним геном, який не дає змоги крові нормально утворювати згусток. Хворіють лише чоловіки, а переносниками є жінки.</a:t>
            </a:r>
          </a:p>
          <a:p>
            <a:r>
              <a:rPr lang="uk-UA" sz="2800" b="1" i="1" dirty="0" smtClean="0">
                <a:solidFill>
                  <a:srgbClr val="000066"/>
                </a:solidFill>
              </a:rPr>
              <a:t>ХХ</a:t>
            </a:r>
            <a:r>
              <a:rPr lang="uk-UA" sz="2800" b="1" i="1" dirty="0" smtClean="0">
                <a:solidFill>
                  <a:srgbClr val="660066"/>
                </a:solidFill>
              </a:rPr>
              <a:t> – здорова жінка, </a:t>
            </a:r>
          </a:p>
          <a:p>
            <a:r>
              <a:rPr lang="uk-UA" sz="2800" b="1" i="1" dirty="0" err="1" smtClean="0">
                <a:solidFill>
                  <a:srgbClr val="000066"/>
                </a:solidFill>
              </a:rPr>
              <a:t>ХХ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г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660066"/>
                </a:solidFill>
              </a:rPr>
              <a:t>– </a:t>
            </a:r>
            <a:r>
              <a:rPr lang="uk-UA" sz="2800" b="1" i="1" dirty="0" err="1" smtClean="0">
                <a:solidFill>
                  <a:srgbClr val="660066"/>
                </a:solidFill>
              </a:rPr>
              <a:t>жінка–носій</a:t>
            </a:r>
            <a:r>
              <a:rPr lang="uk-UA" sz="2800" b="1" i="1" dirty="0" smtClean="0">
                <a:solidFill>
                  <a:srgbClr val="660066"/>
                </a:solidFill>
              </a:rPr>
              <a:t> хворого гена,</a:t>
            </a:r>
          </a:p>
          <a:p>
            <a:r>
              <a:rPr lang="uk-UA" sz="2800" b="1" i="1" dirty="0" err="1" smtClean="0">
                <a:solidFill>
                  <a:srgbClr val="000066"/>
                </a:solidFill>
              </a:rPr>
              <a:t>Х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г</a:t>
            </a:r>
            <a:r>
              <a:rPr lang="uk-UA" sz="2800" b="1" i="1" dirty="0" err="1" smtClean="0">
                <a:solidFill>
                  <a:srgbClr val="000066"/>
                </a:solidFill>
              </a:rPr>
              <a:t>У</a:t>
            </a:r>
            <a:r>
              <a:rPr lang="uk-UA" sz="2800" b="1" i="1" dirty="0" smtClean="0">
                <a:solidFill>
                  <a:srgbClr val="660066"/>
                </a:solidFill>
              </a:rPr>
              <a:t> – хворий чоловік.</a:t>
            </a:r>
            <a:endParaRPr lang="ru-RU" sz="2800" b="1" i="1" dirty="0" smtClean="0">
              <a:solidFill>
                <a:srgbClr val="660066"/>
              </a:solidFill>
            </a:endParaRPr>
          </a:p>
          <a:p>
            <a:endParaRPr lang="ru-RU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800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хвороби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крові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зчеплені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статтю</a:t>
            </a:r>
            <a:endParaRPr lang="ru-RU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6" descr="C:\Users\Павленко\Pictures\Генетика\гемофилия.jpg"/>
          <p:cNvSpPr>
            <a:spLocks noChangeArrowheads="1"/>
          </p:cNvSpPr>
          <p:nvPr/>
        </p:nvSpPr>
        <p:spPr bwMode="auto">
          <a:xfrm>
            <a:off x="642910" y="4857760"/>
            <a:ext cx="2819400" cy="1828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5" descr="C:\Users\Павленко\Pictures\Генетика\43ef56201b9aa15dea.jpg"/>
          <p:cNvSpPr>
            <a:spLocks noChangeArrowheads="1"/>
          </p:cNvSpPr>
          <p:nvPr/>
        </p:nvSpPr>
        <p:spPr bwMode="auto">
          <a:xfrm>
            <a:off x="4500562" y="4357694"/>
            <a:ext cx="4267200" cy="2286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</a:t>
            </a:r>
            <a: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хвороби очей</a:t>
            </a:r>
            <a:b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76840"/>
          </a:xfrm>
        </p:spPr>
        <p:txBody>
          <a:bodyPr>
            <a:normAutofit lnSpcReduction="10000"/>
          </a:bodyPr>
          <a:lstStyle/>
          <a:p>
            <a:r>
              <a:rPr lang="uk-UA" sz="2800" b="1" i="1" dirty="0" smtClean="0">
                <a:solidFill>
                  <a:srgbClr val="660066"/>
                </a:solidFill>
              </a:rPr>
              <a:t> Хвороба викликається домінантним геном, при чому порушується сутінковий зір. Виникають зміни у сітківці. Носить назву </a:t>
            </a:r>
            <a:r>
              <a:rPr lang="uk-UA" sz="2800" b="1" i="1" dirty="0" err="1" smtClean="0">
                <a:solidFill>
                  <a:srgbClr val="660066"/>
                </a:solidFill>
              </a:rPr>
              <a:t>“куряча</a:t>
            </a:r>
            <a:r>
              <a:rPr lang="uk-UA" sz="2800" b="1" i="1" dirty="0" smtClean="0">
                <a:solidFill>
                  <a:srgbClr val="660066"/>
                </a:solidFill>
              </a:rPr>
              <a:t> </a:t>
            </a:r>
            <a:r>
              <a:rPr lang="uk-UA" sz="2800" b="1" i="1" dirty="0" err="1" smtClean="0">
                <a:solidFill>
                  <a:srgbClr val="660066"/>
                </a:solidFill>
              </a:rPr>
              <a:t>сліпота”</a:t>
            </a:r>
            <a:r>
              <a:rPr lang="uk-UA" sz="2800" b="1" i="1" dirty="0" smtClean="0">
                <a:solidFill>
                  <a:srgbClr val="660066"/>
                </a:solidFill>
              </a:rPr>
              <a:t>. </a:t>
            </a:r>
          </a:p>
          <a:p>
            <a:r>
              <a:rPr lang="uk-UA" sz="2800" b="1" i="1" dirty="0" smtClean="0">
                <a:solidFill>
                  <a:srgbClr val="660066"/>
                </a:solidFill>
              </a:rPr>
              <a:t>     Виникає з дитячого віку. 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43042" y="1071546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 dirty="0" err="1">
                <a:solidFill>
                  <a:schemeClr val="accent2"/>
                </a:solidFill>
                <a:latin typeface="Arial" charset="0"/>
              </a:rPr>
              <a:t>Кімеролопія</a:t>
            </a:r>
            <a:endParaRPr kumimoji="0" lang="ru-RU" sz="32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Rectangle 5" descr="C:\Users\Павленко\Pictures\Генетика\гемералопыя.jpg"/>
          <p:cNvSpPr>
            <a:spLocks noChangeArrowheads="1"/>
          </p:cNvSpPr>
          <p:nvPr/>
        </p:nvSpPr>
        <p:spPr bwMode="auto">
          <a:xfrm>
            <a:off x="1066800" y="4214818"/>
            <a:ext cx="2862258" cy="2262182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6" descr="C:\Users\Павленко\Pictures\Генетика\153836.jpg"/>
          <p:cNvSpPr>
            <a:spLocks noChangeArrowheads="1"/>
          </p:cNvSpPr>
          <p:nvPr/>
        </p:nvSpPr>
        <p:spPr bwMode="auto">
          <a:xfrm>
            <a:off x="5643570" y="3786190"/>
            <a:ext cx="3200400" cy="2667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50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аномалії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кінцівок</a:t>
            </a:r>
            <a:endParaRPr lang="ru-RU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205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9416"/>
            <a:ext cx="3900486" cy="6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0" lang="uk-UA" sz="3200" b="1" i="1" dirty="0" err="1">
                <a:solidFill>
                  <a:schemeClr val="accent2"/>
                </a:solidFill>
                <a:latin typeface="Arial" charset="0"/>
              </a:rPr>
              <a:t>Арахнодактилія</a:t>
            </a:r>
            <a:endParaRPr kumimoji="0" lang="ru-RU" sz="32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Rectangle 2058"/>
          <p:cNvSpPr>
            <a:spLocks noChangeArrowheads="1"/>
          </p:cNvSpPr>
          <p:nvPr/>
        </p:nvSpPr>
        <p:spPr bwMode="auto">
          <a:xfrm>
            <a:off x="152400" y="2362200"/>
            <a:ext cx="4876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uk-UA" sz="2400" b="1" i="1" dirty="0">
                <a:solidFill>
                  <a:srgbClr val="660066"/>
                </a:solidFill>
              </a:rPr>
              <a:t>Павучі пальці. Кисть видовжена,</a:t>
            </a:r>
          </a:p>
          <a:p>
            <a:r>
              <a:rPr kumimoji="0" lang="uk-UA" sz="2400" b="1" i="1" dirty="0">
                <a:solidFill>
                  <a:srgbClr val="660066"/>
                </a:solidFill>
              </a:rPr>
              <a:t>пальці довгі. Часто </a:t>
            </a:r>
            <a:r>
              <a:rPr kumimoji="0" lang="uk-UA" sz="2400" b="1" i="1" dirty="0" err="1">
                <a:solidFill>
                  <a:srgbClr val="660066"/>
                </a:solidFill>
              </a:rPr>
              <a:t>супроводжує-</a:t>
            </a:r>
            <a:endParaRPr kumimoji="0" lang="uk-UA" sz="2400" b="1" i="1" dirty="0">
              <a:solidFill>
                <a:srgbClr val="660066"/>
              </a:solidFill>
            </a:endParaRPr>
          </a:p>
          <a:p>
            <a:r>
              <a:rPr kumimoji="0" lang="uk-UA" sz="2400" b="1" i="1" dirty="0" err="1">
                <a:solidFill>
                  <a:srgbClr val="660066"/>
                </a:solidFill>
              </a:rPr>
              <a:t>ться</a:t>
            </a:r>
            <a:r>
              <a:rPr kumimoji="0" lang="uk-UA" sz="2400" b="1" i="1" dirty="0">
                <a:solidFill>
                  <a:srgbClr val="660066"/>
                </a:solidFill>
              </a:rPr>
              <a:t> грижами і </a:t>
            </a:r>
          </a:p>
          <a:p>
            <a:r>
              <a:rPr kumimoji="0" lang="uk-UA" sz="2400" b="1" i="1" dirty="0">
                <a:solidFill>
                  <a:srgbClr val="660066"/>
                </a:solidFill>
              </a:rPr>
              <a:t>вивихом </a:t>
            </a:r>
          </a:p>
          <a:p>
            <a:r>
              <a:rPr kumimoji="0" lang="uk-UA" sz="2400" b="1" i="1" dirty="0">
                <a:solidFill>
                  <a:srgbClr val="660066"/>
                </a:solidFill>
              </a:rPr>
              <a:t>кришталика.</a:t>
            </a:r>
            <a:endParaRPr kumimoji="0" lang="ru-RU" sz="2400" b="1" i="1" dirty="0">
              <a:solidFill>
                <a:srgbClr val="660066"/>
              </a:solidFill>
            </a:endParaRPr>
          </a:p>
        </p:txBody>
      </p:sp>
      <p:sp>
        <p:nvSpPr>
          <p:cNvPr id="7" name="Rectangle 2055" descr="C:\Users\Павленко\Pictures\Генетика\арахнодактил.jpg"/>
          <p:cNvSpPr>
            <a:spLocks noChangeArrowheads="1"/>
          </p:cNvSpPr>
          <p:nvPr/>
        </p:nvSpPr>
        <p:spPr bwMode="auto">
          <a:xfrm>
            <a:off x="357158" y="5072074"/>
            <a:ext cx="1981200" cy="1524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056" descr="C:\Users\Павленко\Pictures\Генетика\арахнод.jpg"/>
          <p:cNvSpPr>
            <a:spLocks noChangeArrowheads="1"/>
          </p:cNvSpPr>
          <p:nvPr/>
        </p:nvSpPr>
        <p:spPr bwMode="auto">
          <a:xfrm>
            <a:off x="2643174" y="3857628"/>
            <a:ext cx="1447800" cy="1828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051"/>
          <p:cNvSpPr>
            <a:spLocks noChangeArrowheads="1"/>
          </p:cNvSpPr>
          <p:nvPr/>
        </p:nvSpPr>
        <p:spPr bwMode="auto">
          <a:xfrm>
            <a:off x="4643438" y="1714488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 dirty="0">
                <a:solidFill>
                  <a:schemeClr val="accent2"/>
                </a:solidFill>
                <a:latin typeface="Arial" charset="0"/>
              </a:rPr>
              <a:t>Синдактилія</a:t>
            </a:r>
            <a:endParaRPr kumimoji="0" lang="ru-RU" sz="32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Rectangle 2059"/>
          <p:cNvSpPr>
            <a:spLocks noChangeArrowheads="1"/>
          </p:cNvSpPr>
          <p:nvPr/>
        </p:nvSpPr>
        <p:spPr bwMode="auto">
          <a:xfrm>
            <a:off x="5791200" y="2286000"/>
            <a:ext cx="261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uk-UA" sz="2400" b="1" i="1" dirty="0">
                <a:solidFill>
                  <a:srgbClr val="660066"/>
                </a:solidFill>
              </a:rPr>
              <a:t>Зрощення пальців</a:t>
            </a:r>
          </a:p>
          <a:p>
            <a:r>
              <a:rPr kumimoji="0" lang="uk-UA" sz="2400" b="1" i="1" dirty="0">
                <a:solidFill>
                  <a:srgbClr val="660066"/>
                </a:solidFill>
              </a:rPr>
              <a:t>на руках і ногах.</a:t>
            </a:r>
            <a:endParaRPr kumimoji="0" lang="ru-RU" sz="2400" b="1" i="1" dirty="0">
              <a:solidFill>
                <a:srgbClr val="660066"/>
              </a:solidFill>
            </a:endParaRPr>
          </a:p>
        </p:txBody>
      </p:sp>
      <p:sp>
        <p:nvSpPr>
          <p:cNvPr id="11" name="Rectangle 2053" descr="C:\Users\Павленко\Pictures\Генетика\синдактил всех пальцев.jpg"/>
          <p:cNvSpPr>
            <a:spLocks noChangeArrowheads="1"/>
          </p:cNvSpPr>
          <p:nvPr/>
        </p:nvSpPr>
        <p:spPr bwMode="auto">
          <a:xfrm>
            <a:off x="5000628" y="3071810"/>
            <a:ext cx="1828800" cy="2362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054" descr="C:\Users\Павленко\Pictures\Генетика\синдактилия.jpg"/>
          <p:cNvSpPr>
            <a:spLocks noChangeArrowheads="1"/>
          </p:cNvSpPr>
          <p:nvPr/>
        </p:nvSpPr>
        <p:spPr bwMode="auto">
          <a:xfrm>
            <a:off x="7315200" y="3276600"/>
            <a:ext cx="1524000" cy="22098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057" descr="C:\Users\Павленко\Pictures\Генетика\Спадкові хвороби\Кінцівки\29636_pub.jpg"/>
          <p:cNvSpPr>
            <a:spLocks noChangeArrowheads="1"/>
          </p:cNvSpPr>
          <p:nvPr/>
        </p:nvSpPr>
        <p:spPr bwMode="auto">
          <a:xfrm>
            <a:off x="6357950" y="5572140"/>
            <a:ext cx="1295400" cy="8382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</a:t>
            </a:r>
            <a: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аномалії</a:t>
            </a:r>
            <a: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кінцівок</a:t>
            </a:r>
            <a: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/>
            </a:r>
            <a:b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Picture 7" descr="Ахондроплаз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" contrast="18000"/>
          </a:blip>
          <a:srcRect/>
          <a:stretch>
            <a:fillRect/>
          </a:stretch>
        </p:blipFill>
        <p:spPr bwMode="auto">
          <a:xfrm>
            <a:off x="357158" y="1214422"/>
            <a:ext cx="2566428" cy="48466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14800" y="1219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err="1">
                <a:solidFill>
                  <a:schemeClr val="accent2"/>
                </a:solidFill>
                <a:latin typeface="Arial" charset="0"/>
              </a:rPr>
              <a:t>Ахондроплаз</a:t>
            </a:r>
            <a:r>
              <a:rPr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lang="ru-RU" sz="3200" b="1" i="1" dirty="0">
                <a:solidFill>
                  <a:schemeClr val="accent2"/>
                </a:solidFill>
                <a:latin typeface="Arial" charset="0"/>
              </a:rPr>
              <a:t>я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5200" y="1905000"/>
            <a:ext cx="54864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uk-UA" sz="2400" b="1" i="1" dirty="0" err="1" smtClean="0">
                <a:solidFill>
                  <a:srgbClr val="660066"/>
                </a:solidFill>
                <a:latin typeface="Arial" charset="0"/>
              </a:rPr>
              <a:t>ахондропластична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 карликовість</a:t>
            </a:r>
            <a:r>
              <a:rPr lang="uk-UA" sz="2000" b="1" i="1" dirty="0" smtClean="0">
                <a:solidFill>
                  <a:srgbClr val="660066"/>
                </a:solidFill>
                <a:latin typeface="Arial" charset="0"/>
              </a:rPr>
              <a:t> - хвороба кісткової</a:t>
            </a:r>
            <a:r>
              <a:rPr lang="ru-RU" sz="2000" b="1" i="1" dirty="0" smtClean="0">
                <a:solidFill>
                  <a:srgbClr val="660066"/>
                </a:solidFill>
                <a:latin typeface="Arial" charset="0"/>
              </a:rPr>
              <a:t> систем</a:t>
            </a:r>
            <a:r>
              <a:rPr lang="uk-UA" sz="2000" b="1" i="1" dirty="0" smtClean="0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 dirty="0" smtClean="0">
                <a:solidFill>
                  <a:srgbClr val="660066"/>
                </a:solidFill>
                <a:latin typeface="Arial" charset="0"/>
              </a:rPr>
              <a:t>                                                         с дом</a:t>
            </a:r>
            <a:r>
              <a:rPr lang="uk-UA" sz="2000" b="1" i="1" dirty="0" smtClean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 dirty="0" err="1" smtClean="0">
                <a:solidFill>
                  <a:srgbClr val="660066"/>
                </a:solidFill>
                <a:latin typeface="Arial" charset="0"/>
              </a:rPr>
              <a:t>нантн</a:t>
            </a:r>
            <a:r>
              <a:rPr lang="uk-UA" sz="2000" b="1" i="1" dirty="0" smtClean="0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 dirty="0" smtClean="0">
                <a:solidFill>
                  <a:srgbClr val="660066"/>
                </a:solidFill>
                <a:latin typeface="Arial" charset="0"/>
              </a:rPr>
              <a:t>м типом </a:t>
            </a:r>
            <a:r>
              <a:rPr lang="uk-UA" sz="2000" b="1" i="1" dirty="0" smtClean="0">
                <a:solidFill>
                  <a:srgbClr val="660066"/>
                </a:solidFill>
                <a:latin typeface="Arial" charset="0"/>
              </a:rPr>
              <a:t>успадкування</a:t>
            </a:r>
            <a:r>
              <a:rPr lang="ru-RU" sz="2000" b="1" i="1" dirty="0" smtClean="0">
                <a:solidFill>
                  <a:srgbClr val="660066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  <a:latin typeface="Arial" charset="0"/>
              </a:rPr>
              <a:t>Аномальн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й </a:t>
            </a:r>
            <a:r>
              <a:rPr lang="ru-RU" sz="2400" b="1" i="1" dirty="0" err="1" smtClean="0">
                <a:solidFill>
                  <a:srgbClr val="660066"/>
                </a:solidFill>
                <a:latin typeface="Arial" charset="0"/>
              </a:rPr>
              <a:t>р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 dirty="0" err="1" smtClean="0">
                <a:solidFill>
                  <a:srgbClr val="660066"/>
                </a:solidFill>
                <a:latin typeface="Arial" charset="0"/>
              </a:rPr>
              <a:t>ст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хрящ</a:t>
            </a:r>
            <a:r>
              <a:rPr lang="uk-UA" sz="2400" b="1" i="1" dirty="0" err="1" smtClean="0">
                <a:solidFill>
                  <a:srgbClr val="660066"/>
                </a:solidFill>
                <a:latin typeface="Arial" charset="0"/>
              </a:rPr>
              <a:t>ової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ткани</a:t>
            </a:r>
            <a:r>
              <a:rPr lang="uk-UA" sz="2400" b="1" i="1" dirty="0" err="1" smtClean="0">
                <a:solidFill>
                  <a:srgbClr val="660066"/>
                </a:solidFill>
                <a:latin typeface="Arial" charset="0"/>
              </a:rPr>
              <a:t>ни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Низ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ь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кий </a:t>
            </a:r>
            <a:r>
              <a:rPr lang="ru-RU" sz="2400" b="1" i="1" dirty="0" err="1" smtClean="0">
                <a:solidFill>
                  <a:srgbClr val="660066"/>
                </a:solidFill>
                <a:latin typeface="Arial" charset="0"/>
              </a:rPr>
              <a:t>р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 dirty="0" err="1" smtClean="0">
                <a:solidFill>
                  <a:srgbClr val="660066"/>
                </a:solidFill>
                <a:latin typeface="Arial" charset="0"/>
              </a:rPr>
              <a:t>ст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(до 120 см).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Вкорочення кінцівок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Стегнові та плечові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к</a:t>
            </a:r>
            <a:r>
              <a:rPr lang="uk-UA" sz="2400" b="1" i="1" dirty="0" err="1" smtClean="0">
                <a:solidFill>
                  <a:srgbClr val="660066"/>
                </a:solidFill>
                <a:latin typeface="Arial" charset="0"/>
              </a:rPr>
              <a:t>істки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        </a:t>
            </a:r>
            <a:r>
              <a:rPr lang="ru-RU" sz="2400" b="1" i="1" dirty="0" err="1" smtClean="0">
                <a:solidFill>
                  <a:srgbClr val="660066"/>
                </a:solidFill>
                <a:latin typeface="Arial" charset="0"/>
              </a:rPr>
              <a:t>деформ</a:t>
            </a:r>
            <a:r>
              <a:rPr lang="uk-UA" sz="2400" b="1" i="1" dirty="0" err="1" smtClean="0">
                <a:solidFill>
                  <a:srgbClr val="660066"/>
                </a:solidFill>
                <a:latin typeface="Arial" charset="0"/>
              </a:rPr>
              <a:t>овані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та потовщені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 Розумова відсталість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, пороки псих</a:t>
            </a:r>
            <a:r>
              <a:rPr lang="uk-UA" sz="2400" b="1" i="1" dirty="0" smtClean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 dirty="0" err="1" smtClean="0">
                <a:solidFill>
                  <a:srgbClr val="660066"/>
                </a:solidFill>
                <a:latin typeface="Arial" charset="0"/>
              </a:rPr>
              <a:t>ки</a:t>
            </a:r>
            <a:r>
              <a:rPr lang="ru-RU" sz="2400" b="1" i="1" dirty="0" smtClean="0">
                <a:solidFill>
                  <a:srgbClr val="660066"/>
                </a:solidFill>
                <a:latin typeface="Arial" charset="0"/>
              </a:rPr>
              <a:t>.</a:t>
            </a:r>
            <a:endParaRPr lang="ru-RU" sz="2400" b="1" i="1" dirty="0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320040"/>
            <a:ext cx="782957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аномалії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кінцівок</a:t>
            </a:r>
            <a:endParaRPr lang="ru-RU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10" descr="Полидактил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2000"/>
          </a:blip>
          <a:srcRect/>
          <a:stretch>
            <a:fillRect/>
          </a:stretch>
        </p:blipFill>
        <p:spPr bwMode="auto">
          <a:xfrm>
            <a:off x="357158" y="1428736"/>
            <a:ext cx="3434378" cy="246461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19600" y="1371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2"/>
                </a:solidFill>
                <a:latin typeface="Arial" charset="0"/>
              </a:rPr>
              <a:t>Пол</a:t>
            </a:r>
            <a:r>
              <a:rPr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lang="ru-RU" sz="3200" b="1" i="1" dirty="0" err="1">
                <a:solidFill>
                  <a:schemeClr val="accent2"/>
                </a:solidFill>
                <a:latin typeface="Arial" charset="0"/>
              </a:rPr>
              <a:t>дактил</a:t>
            </a:r>
            <a:r>
              <a:rPr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lang="ru-RU" sz="3200" b="1" i="1" dirty="0">
                <a:solidFill>
                  <a:schemeClr val="accent2"/>
                </a:solidFill>
                <a:latin typeface="Arial" charset="0"/>
              </a:rPr>
              <a:t>я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86182" y="2071678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b="1" i="1" dirty="0">
                <a:solidFill>
                  <a:srgbClr val="006699"/>
                </a:solidFill>
                <a:latin typeface="Arial" charset="0"/>
              </a:rPr>
              <a:t>(</a:t>
            </a:r>
            <a:r>
              <a:rPr lang="uk-UA" sz="2400" b="1" i="1" dirty="0">
                <a:solidFill>
                  <a:srgbClr val="006699"/>
                </a:solidFill>
                <a:latin typeface="Arial" charset="0"/>
              </a:rPr>
              <a:t>спадкова хвороба</a:t>
            </a:r>
            <a:r>
              <a:rPr lang="ru-RU" sz="2400" b="1" i="1" dirty="0">
                <a:solidFill>
                  <a:srgbClr val="006699"/>
                </a:solidFill>
                <a:latin typeface="Arial" charset="0"/>
              </a:rPr>
              <a:t>                    </a:t>
            </a:r>
            <a:r>
              <a:rPr lang="uk-UA" sz="2400" b="1" i="1" dirty="0">
                <a:solidFill>
                  <a:srgbClr val="006699"/>
                </a:solidFill>
                <a:latin typeface="Arial" charset="0"/>
              </a:rPr>
              <a:t>з</a:t>
            </a:r>
            <a:r>
              <a:rPr lang="ru-RU" sz="2400" b="1" i="1" dirty="0">
                <a:solidFill>
                  <a:srgbClr val="006699"/>
                </a:solidFill>
                <a:latin typeface="Arial" charset="0"/>
              </a:rPr>
              <a:t> дом</a:t>
            </a:r>
            <a:r>
              <a:rPr lang="uk-UA" sz="2400" b="1" i="1" dirty="0">
                <a:solidFill>
                  <a:srgbClr val="006699"/>
                </a:solidFill>
                <a:latin typeface="Arial" charset="0"/>
              </a:rPr>
              <a:t>і</a:t>
            </a:r>
            <a:r>
              <a:rPr lang="ru-RU" sz="2400" b="1" i="1" dirty="0" err="1">
                <a:solidFill>
                  <a:srgbClr val="006699"/>
                </a:solidFill>
                <a:latin typeface="Arial" charset="0"/>
              </a:rPr>
              <a:t>нантн</a:t>
            </a:r>
            <a:r>
              <a:rPr lang="uk-UA" sz="2400" b="1" i="1" dirty="0">
                <a:solidFill>
                  <a:srgbClr val="006699"/>
                </a:solidFill>
                <a:latin typeface="Arial" charset="0"/>
              </a:rPr>
              <a:t>и</a:t>
            </a:r>
            <a:r>
              <a:rPr lang="ru-RU" sz="2400" b="1" i="1" dirty="0">
                <a:solidFill>
                  <a:srgbClr val="006699"/>
                </a:solidFill>
                <a:latin typeface="Arial" charset="0"/>
              </a:rPr>
              <a:t>м типом </a:t>
            </a:r>
            <a:r>
              <a:rPr lang="uk-UA" sz="2400" b="1" i="1" dirty="0">
                <a:solidFill>
                  <a:srgbClr val="006699"/>
                </a:solidFill>
                <a:latin typeface="Arial" charset="0"/>
              </a:rPr>
              <a:t>успадкування</a:t>
            </a:r>
            <a:r>
              <a:rPr lang="ru-RU" sz="2400" b="1" i="1" dirty="0">
                <a:solidFill>
                  <a:srgbClr val="006699"/>
                </a:solidFill>
                <a:latin typeface="Arial" charset="0"/>
              </a:rPr>
              <a:t>)</a:t>
            </a:r>
            <a:endParaRPr lang="ru-RU" sz="2400" dirty="0">
              <a:latin typeface="Arial" charset="0"/>
            </a:endParaRPr>
          </a:p>
        </p:txBody>
      </p:sp>
      <p:pic>
        <p:nvPicPr>
          <p:cNvPr id="8" name="Picture 11" descr="Полидактилия2"/>
          <p:cNvPicPr>
            <a:picLocks noChangeAspect="1" noChangeArrowheads="1"/>
          </p:cNvPicPr>
          <p:nvPr/>
        </p:nvPicPr>
        <p:blipFill>
          <a:blip r:embed="rId3" cstate="print">
            <a:lum bright="-6000" contrast="16000"/>
          </a:blip>
          <a:srcRect/>
          <a:stretch>
            <a:fillRect/>
          </a:stretch>
        </p:blipFill>
        <p:spPr bwMode="auto">
          <a:xfrm>
            <a:off x="5143504" y="3571876"/>
            <a:ext cx="3044825" cy="29892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286256"/>
            <a:ext cx="5257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Кількість </a:t>
            </a:r>
            <a:r>
              <a:rPr lang="ru-RU" sz="2400" b="1" i="1" dirty="0" err="1">
                <a:solidFill>
                  <a:srgbClr val="660066"/>
                </a:solidFill>
                <a:latin typeface="Arial" charset="0"/>
              </a:rPr>
              <a:t>пальц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в – 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від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6 до 9.</a:t>
            </a:r>
          </a:p>
          <a:p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Зустрічається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у представ</a:t>
            </a:r>
            <a:r>
              <a:rPr lang="uk-UA" sz="2400" b="1" i="1" dirty="0" err="1">
                <a:solidFill>
                  <a:srgbClr val="660066"/>
                </a:solidFill>
                <a:latin typeface="Arial" charset="0"/>
              </a:rPr>
              <a:t>ників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rgbClr val="660066"/>
                </a:solidFill>
                <a:latin typeface="Arial" charset="0"/>
              </a:rPr>
              <a:t>негро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ї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дно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ї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рас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у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10 раз</a:t>
            </a:r>
            <a:r>
              <a:rPr lang="uk-UA" sz="2400" b="1" i="1" dirty="0" err="1">
                <a:solidFill>
                  <a:srgbClr val="660066"/>
                </a:solidFill>
                <a:latin typeface="Arial" charset="0"/>
              </a:rPr>
              <a:t>ів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rgbClr val="660066"/>
                </a:solidFill>
                <a:latin typeface="Arial" charset="0"/>
              </a:rPr>
              <a:t>ча</a:t>
            </a:r>
            <a:r>
              <a:rPr lang="uk-UA" sz="2400" b="1" i="1" dirty="0" err="1">
                <a:solidFill>
                  <a:srgbClr val="660066"/>
                </a:solidFill>
                <a:latin typeface="Arial" charset="0"/>
              </a:rPr>
              <a:t>стіше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, 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ніж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 у 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є</a:t>
            </a:r>
            <a:r>
              <a:rPr lang="ru-RU" sz="2400" b="1" i="1" dirty="0" err="1">
                <a:solidFill>
                  <a:srgbClr val="660066"/>
                </a:solidFill>
                <a:latin typeface="Arial" charset="0"/>
              </a:rPr>
              <a:t>вропео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ї</a:t>
            </a:r>
            <a:r>
              <a:rPr lang="ru-RU" sz="2400" b="1" i="1" dirty="0" err="1">
                <a:solidFill>
                  <a:srgbClr val="660066"/>
                </a:solidFill>
                <a:latin typeface="Arial" charset="0"/>
              </a:rPr>
              <a:t>д</a:t>
            </a:r>
            <a:r>
              <a:rPr lang="uk-UA" sz="2400" b="1" i="1" dirty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 dirty="0">
                <a:solidFill>
                  <a:srgbClr val="660066"/>
                </a:solidFill>
                <a:latin typeface="Arial" charset="0"/>
              </a:rPr>
              <a:t>в.</a:t>
            </a:r>
          </a:p>
          <a:p>
            <a:endParaRPr lang="ru-RU" sz="2400" b="1" i="1" dirty="0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57158" y="357166"/>
            <a:ext cx="82296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хвороби,</a:t>
            </a:r>
          </a:p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викликані</a:t>
            </a:r>
            <a:r>
              <a:rPr lang="ru-RU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нерозходженням</a:t>
            </a:r>
            <a:endParaRPr lang="ru-RU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аутосом</a:t>
            </a:r>
            <a:endParaRPr lang="ru-RU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2" descr="27_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1905000" cy="1905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10" descr="C:\Users\Павленко\Pictures\0221061577.jpg"/>
          <p:cNvSpPr>
            <a:spLocks noChangeArrowheads="1"/>
          </p:cNvSpPr>
          <p:nvPr/>
        </p:nvSpPr>
        <p:spPr bwMode="auto">
          <a:xfrm>
            <a:off x="285720" y="3929066"/>
            <a:ext cx="2286000" cy="2514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71802" y="1500174"/>
            <a:ext cx="502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uk-UA" sz="3200" b="1" i="1" dirty="0">
                <a:solidFill>
                  <a:srgbClr val="000066"/>
                </a:solidFill>
                <a:latin typeface="Arial" charset="0"/>
              </a:rPr>
              <a:t>Хвороба</a:t>
            </a:r>
            <a:r>
              <a:rPr lang="ru-RU" sz="3200" b="1" i="1" dirty="0">
                <a:solidFill>
                  <a:srgbClr val="000066"/>
                </a:solidFill>
                <a:latin typeface="Arial" charset="0"/>
              </a:rPr>
              <a:t> Дауна</a:t>
            </a:r>
            <a:endParaRPr lang="uk-UA" sz="3200" b="1" i="1" dirty="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uk-UA" sz="2400" b="1" i="1" dirty="0">
                <a:solidFill>
                  <a:srgbClr val="000066"/>
                </a:solidFill>
                <a:latin typeface="Arial" charset="0"/>
              </a:rPr>
              <a:t>Нерозходження 21 пари</a:t>
            </a:r>
            <a:endParaRPr lang="ru-RU" sz="24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43174" y="2571744"/>
            <a:ext cx="58674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Розумова та фізична відсталість</a:t>
            </a:r>
            <a:endParaRPr lang="ru-RU" sz="2000" b="1" i="1" dirty="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Напіввідкритий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рот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Монголо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ї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дн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й тип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обличчя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. Косо 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р</a:t>
            </a:r>
            <a:r>
              <a:rPr lang="uk-UA" sz="2000" b="1" i="1" dirty="0" err="1">
                <a:solidFill>
                  <a:srgbClr val="660066"/>
                </a:solidFill>
                <a:latin typeface="Arial" charset="0"/>
              </a:rPr>
              <a:t>озміщені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 очі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. Широк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е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перен</a:t>
            </a:r>
            <a:r>
              <a:rPr lang="uk-UA" sz="2000" b="1" i="1" dirty="0" err="1">
                <a:solidFill>
                  <a:srgbClr val="660066"/>
                </a:solidFill>
                <a:latin typeface="Arial" charset="0"/>
              </a:rPr>
              <a:t>ісся</a:t>
            </a:r>
            <a:endParaRPr lang="ru-RU" sz="2000" b="1" i="1" dirty="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Стоп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кист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коротк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та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широк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,                         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пальц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неначе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обру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бані</a:t>
            </a:r>
            <a:endParaRPr lang="ru-RU" sz="2000" b="1" i="1" dirty="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Пороки сер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ця</a:t>
            </a:r>
            <a:endParaRPr lang="ru-RU" sz="2000" b="1" i="1" dirty="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Тривалість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 dirty="0" err="1">
                <a:solidFill>
                  <a:srgbClr val="660066"/>
                </a:solidFill>
                <a:latin typeface="Arial" charset="0"/>
              </a:rPr>
              <a:t>жи</a:t>
            </a:r>
            <a:r>
              <a:rPr lang="uk-UA" sz="2000" b="1" i="1" dirty="0" err="1">
                <a:solidFill>
                  <a:srgbClr val="660066"/>
                </a:solidFill>
                <a:latin typeface="Arial" charset="0"/>
              </a:rPr>
              <a:t>ття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                        знижується</a:t>
            </a:r>
            <a:r>
              <a:rPr lang="ru-RU" sz="20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" charset="0"/>
              </a:rPr>
              <a:t>у 5-10 разів</a:t>
            </a:r>
            <a:r>
              <a:rPr lang="ru-RU" sz="2000" dirty="0">
                <a:latin typeface="Arial" charset="0"/>
              </a:rPr>
              <a:t>                                                         </a:t>
            </a:r>
          </a:p>
        </p:txBody>
      </p:sp>
      <p:pic>
        <p:nvPicPr>
          <p:cNvPr id="9" name="Picture 7" descr="Копия Scan0005"/>
          <p:cNvPicPr>
            <a:picLocks noChangeAspect="1" noChangeArrowheads="1"/>
          </p:cNvPicPr>
          <p:nvPr/>
        </p:nvPicPr>
        <p:blipFill>
          <a:blip r:embed="rId4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6500826" y="5000636"/>
            <a:ext cx="2212975" cy="13716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charRg st="58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9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charRg st="94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1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charRg st="113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82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182" end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65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charRg st="265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80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charRg st="280" end="3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28596" y="214290"/>
            <a:ext cx="2571768" cy="61877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86200" y="838200"/>
            <a:ext cx="43434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i="1" dirty="0" err="1">
                <a:solidFill>
                  <a:srgbClr val="000066"/>
                </a:solidFill>
                <a:latin typeface="Arial" charset="0"/>
              </a:rPr>
              <a:t>Тр</a:t>
            </a:r>
            <a:r>
              <a:rPr lang="uk-UA" sz="2800" b="1" i="1" dirty="0" err="1">
                <a:solidFill>
                  <a:srgbClr val="000066"/>
                </a:solidFill>
                <a:latin typeface="Arial" charset="0"/>
              </a:rPr>
              <a:t>ьохнога</a:t>
            </a:r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 людина</a:t>
            </a:r>
            <a:endParaRPr lang="ru-RU" sz="2800" b="1" i="1" dirty="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i="1" dirty="0">
                <a:solidFill>
                  <a:srgbClr val="000066"/>
                </a:solidFill>
                <a:latin typeface="Arial" charset="0"/>
              </a:rPr>
              <a:t>Франк </a:t>
            </a:r>
            <a:r>
              <a:rPr lang="ru-RU" sz="2800" b="1" i="1" dirty="0" err="1">
                <a:solidFill>
                  <a:srgbClr val="000066"/>
                </a:solidFill>
                <a:latin typeface="Arial" charset="0"/>
              </a:rPr>
              <a:t>Лант</a:t>
            </a:r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і</a:t>
            </a:r>
            <a:r>
              <a:rPr lang="ru-RU" sz="2800" b="1" i="1" dirty="0" err="1">
                <a:solidFill>
                  <a:srgbClr val="000066"/>
                </a:solidFill>
                <a:latin typeface="Arial" charset="0"/>
              </a:rPr>
              <a:t>н</a:t>
            </a:r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і</a:t>
            </a:r>
            <a:r>
              <a:rPr lang="ru-RU" sz="2800" b="1" i="1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 що</a:t>
            </a:r>
            <a:endParaRPr lang="ru-RU" sz="2800" b="1" i="1" dirty="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народився</a:t>
            </a:r>
            <a:r>
              <a:rPr lang="ru-RU" sz="28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у</a:t>
            </a:r>
            <a:r>
              <a:rPr lang="ru-RU" sz="2800" b="1" i="1" dirty="0">
                <a:solidFill>
                  <a:srgbClr val="000066"/>
                </a:solidFill>
                <a:latin typeface="Arial" charset="0"/>
              </a:rPr>
              <a:t> 1889 </a:t>
            </a:r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році</a:t>
            </a:r>
            <a:endParaRPr lang="ru-RU" sz="2800" b="1" i="1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4000" b="1" i="1" dirty="0">
                <a:solidFill>
                  <a:srgbClr val="000066"/>
                </a:solidFill>
                <a:latin typeface="Arial" charset="0"/>
              </a:rPr>
              <a:t>С</a:t>
            </a:r>
            <a:r>
              <a:rPr lang="uk-UA" sz="4000" b="1" i="1" dirty="0" err="1">
                <a:solidFill>
                  <a:srgbClr val="000066"/>
                </a:solidFill>
                <a:latin typeface="Arial" charset="0"/>
              </a:rPr>
              <a:t>іамські</a:t>
            </a:r>
            <a:r>
              <a:rPr lang="uk-UA" sz="4000" b="1" i="1" dirty="0">
                <a:solidFill>
                  <a:srgbClr val="000066"/>
                </a:solidFill>
                <a:latin typeface="Arial" charset="0"/>
              </a:rPr>
              <a:t> близнюки</a:t>
            </a:r>
            <a:endParaRPr lang="ru-RU" sz="4000" b="1" i="1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 </a:t>
            </a:r>
          </a:p>
        </p:txBody>
      </p:sp>
      <p:pic>
        <p:nvPicPr>
          <p:cNvPr id="5" name="Picture 4" descr="Scan0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71472" y="1500174"/>
            <a:ext cx="3333750" cy="472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7" descr="C:\Users\Павленко\Pictures\Генетика\Сіамські близ\01.jpg"/>
          <p:cNvSpPr>
            <a:spLocks noChangeArrowheads="1"/>
          </p:cNvSpPr>
          <p:nvPr/>
        </p:nvSpPr>
        <p:spPr bwMode="auto">
          <a:xfrm>
            <a:off x="5257800" y="1828800"/>
            <a:ext cx="2819400" cy="1676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8" descr="C:\Users\Павленко\Pictures\Генетика\Сіамські близ\04.jpg"/>
          <p:cNvSpPr>
            <a:spLocks noChangeArrowheads="1"/>
          </p:cNvSpPr>
          <p:nvPr/>
        </p:nvSpPr>
        <p:spPr bwMode="auto">
          <a:xfrm>
            <a:off x="5029200" y="4267200"/>
            <a:ext cx="3352800" cy="18288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572428" cy="1383662"/>
          </a:xfrm>
        </p:spPr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МЕТОДИ ГЕНЕТИКИ ЛЮДИНИ</a:t>
            </a:r>
            <a:br>
              <a:rPr lang="ru-RU" sz="40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Генеалогічний</a:t>
            </a:r>
            <a:endParaRPr lang="ru-RU" sz="2800" b="1" i="1" kern="1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8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Біохімічний</a:t>
            </a:r>
            <a:endParaRPr lang="ru-RU" sz="2800" b="1" i="1" kern="1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8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</a:t>
            </a:r>
            <a:endParaRPr lang="ru-RU" sz="2800" b="1" i="1" kern="1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8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Цитогенетичний</a:t>
            </a:r>
            <a:endParaRPr lang="ru-RU" sz="2800" b="1" i="1" kern="1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8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Популяційно-статистичний</a:t>
            </a:r>
            <a:endParaRPr lang="ru-RU" dirty="0"/>
          </a:p>
        </p:txBody>
      </p:sp>
      <p:sp>
        <p:nvSpPr>
          <p:cNvPr id="4" name="Rectangle 9" descr="C:\Users\Павленко\Pictures\Генетика\ДНК, хромос\17.jpg"/>
          <p:cNvSpPr>
            <a:spLocks noChangeArrowheads="1"/>
          </p:cNvSpPr>
          <p:nvPr/>
        </p:nvSpPr>
        <p:spPr bwMode="auto">
          <a:xfrm>
            <a:off x="0" y="4429132"/>
            <a:ext cx="1752600" cy="1676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0" descr="C:\Users\Павленко\Pictures\Генетика\_le_announce.jpg"/>
          <p:cNvSpPr>
            <a:spLocks noChangeArrowheads="1"/>
          </p:cNvSpPr>
          <p:nvPr/>
        </p:nvSpPr>
        <p:spPr bwMode="auto">
          <a:xfrm>
            <a:off x="6000760" y="4714884"/>
            <a:ext cx="1752600" cy="1600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Генеалогічний</a:t>
            </a:r>
            <a:r>
              <a:rPr lang="ru-RU" sz="40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метод</a:t>
            </a:r>
            <a:br>
              <a:rPr lang="ru-RU" sz="40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Даний метод полягає у вивченні родоводів. Це дає змогу простежити характер успадкування різних станів певних ознак у ряді поколінь. </a:t>
            </a:r>
          </a:p>
          <a:p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	Він широко застосовується в медичній генетиці, селекції… За його допомогою встановлюють генотип особин і вираховують ймовірність прояву того чи іншого стану ознаки у майбутніх нащадків. </a:t>
            </a:r>
            <a:endParaRPr lang="ru-RU" sz="2800" b="1" i="1" dirty="0" smtClean="0">
              <a:solidFill>
                <a:schemeClr val="accent2"/>
              </a:solidFill>
              <a:latin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</a:t>
            </a:r>
            <a:r>
              <a:rPr lang="ru-RU" sz="40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метод</a:t>
            </a:r>
            <a:br>
              <a:rPr lang="ru-RU" sz="40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389120"/>
          </a:xfrm>
        </p:spPr>
        <p:txBody>
          <a:bodyPr/>
          <a:lstStyle/>
          <a:p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Полягає у вивченні близнят. В основному </a:t>
            </a:r>
            <a:r>
              <a:rPr lang="uk-UA" sz="2800" b="1" i="1" dirty="0" err="1" smtClean="0">
                <a:solidFill>
                  <a:schemeClr val="accent2"/>
                </a:solidFill>
                <a:latin typeface="Arial" charset="0"/>
              </a:rPr>
              <a:t>однояйцевих</a:t>
            </a:r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, так як вони походять з однієї зиготи.</a:t>
            </a:r>
          </a:p>
          <a:p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	Досліджуючи такі організми, можна з</a:t>
            </a:r>
            <a:r>
              <a:rPr lang="en-US" sz="2800" b="1" i="1" dirty="0" smtClean="0">
                <a:solidFill>
                  <a:schemeClr val="accent2"/>
                </a:solidFill>
                <a:latin typeface="Arial" charset="0"/>
              </a:rPr>
              <a:t>’</a:t>
            </a:r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ясувати роль чинників довкілля у формуванні особин: різний характер їхнього впливу зумовлює розбіжності у прояві тих чи інших станів певних ознак. </a:t>
            </a:r>
            <a:endParaRPr lang="ru-RU" sz="2800" b="1" i="1" dirty="0" smtClean="0">
              <a:solidFill>
                <a:schemeClr val="accent2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Rectangle 5" descr="C:\Users\Павленко\Pictures\Генетика\02-36-3b.gif"/>
          <p:cNvSpPr>
            <a:spLocks noChangeArrowheads="1"/>
          </p:cNvSpPr>
          <p:nvPr/>
        </p:nvSpPr>
        <p:spPr bwMode="auto">
          <a:xfrm>
            <a:off x="1000100" y="5143512"/>
            <a:ext cx="1928826" cy="1285884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 descr="C:\Users\Павленко\Pictures\Генетика\1169071832_blgal852.jpg"/>
          <p:cNvSpPr>
            <a:spLocks noChangeArrowheads="1"/>
          </p:cNvSpPr>
          <p:nvPr/>
        </p:nvSpPr>
        <p:spPr bwMode="auto">
          <a:xfrm>
            <a:off x="6572264" y="5000636"/>
            <a:ext cx="1738314" cy="1362076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</a:t>
            </a:r>
            <a:r>
              <a:rPr lang="ru-RU" sz="40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метод</a:t>
            </a:r>
            <a:br>
              <a:rPr lang="ru-RU" sz="40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Picture 4" descr="U12_02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619500" cy="1905000"/>
          </a:xfrm>
          <a:prstGeom prst="rect">
            <a:avLst/>
          </a:prstGeom>
          <a:noFill/>
        </p:spPr>
      </p:pic>
      <p:pic>
        <p:nvPicPr>
          <p:cNvPr id="5" name="Picture 5" descr="U12_02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5715000" cy="2857500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857620" y="1000108"/>
            <a:ext cx="4757742" cy="159069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Однояйц</a:t>
            </a:r>
            <a:r>
              <a:rPr kumimoji="0" lang="uk-UA" sz="32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еві</a:t>
            </a:r>
            <a:r>
              <a:rPr kumimoji="0" lang="ru-RU" sz="32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(</a:t>
            </a:r>
            <a:r>
              <a:rPr kumimoji="0" lang="ru-RU" sz="32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монозиготн</a:t>
            </a:r>
            <a:r>
              <a:rPr kumimoji="0" lang="uk-UA" sz="32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32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uk-UA" sz="32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32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дентичн</a:t>
            </a:r>
            <a:r>
              <a:rPr kumimoji="0" lang="uk-UA" sz="32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32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ru-RU" sz="32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близн</a:t>
            </a:r>
            <a:r>
              <a:rPr kumimoji="0" lang="uk-UA" sz="32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юки</a:t>
            </a:r>
            <a:endParaRPr kumimoji="0" lang="ru-RU" sz="32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57222" y="3643314"/>
            <a:ext cx="3929090" cy="18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0" lang="ru-RU" sz="3200" b="1" i="1" dirty="0">
                <a:solidFill>
                  <a:schemeClr val="accent2"/>
                </a:solidFill>
                <a:latin typeface="Arial" charset="0"/>
              </a:rPr>
              <a:t>Р</a:t>
            </a:r>
            <a:r>
              <a:rPr kumimoji="0"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 dirty="0" err="1">
                <a:solidFill>
                  <a:schemeClr val="accent2"/>
                </a:solidFill>
                <a:latin typeface="Arial" charset="0"/>
              </a:rPr>
              <a:t>знояйцев</a:t>
            </a:r>
            <a:r>
              <a:rPr kumimoji="0"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 dirty="0">
                <a:solidFill>
                  <a:schemeClr val="accent2"/>
                </a:solidFill>
                <a:latin typeface="Arial" charset="0"/>
              </a:rPr>
              <a:t>                                      (</a:t>
            </a:r>
            <a:r>
              <a:rPr kumimoji="0" lang="ru-RU" sz="3200" b="1" i="1" dirty="0" err="1">
                <a:solidFill>
                  <a:schemeClr val="accent2"/>
                </a:solidFill>
                <a:latin typeface="Arial" charset="0"/>
              </a:rPr>
              <a:t>дизиготн</a:t>
            </a:r>
            <a:r>
              <a:rPr kumimoji="0"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 dirty="0">
                <a:solidFill>
                  <a:schemeClr val="accent2"/>
                </a:solidFill>
                <a:latin typeface="Arial" charset="0"/>
              </a:rPr>
              <a:t>, не</a:t>
            </a:r>
            <a:r>
              <a:rPr kumimoji="0"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 dirty="0" err="1">
                <a:solidFill>
                  <a:schemeClr val="accent2"/>
                </a:solidFill>
                <a:latin typeface="Arial" charset="0"/>
              </a:rPr>
              <a:t>дентичн</a:t>
            </a:r>
            <a:r>
              <a:rPr kumimoji="0" lang="uk-UA" sz="3200" b="1" i="1" dirty="0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 dirty="0">
                <a:solidFill>
                  <a:schemeClr val="accent2"/>
                </a:solidFill>
                <a:latin typeface="Arial" charset="0"/>
              </a:rPr>
              <a:t>) </a:t>
            </a:r>
            <a:r>
              <a:rPr kumimoji="0" lang="ru-RU" sz="3200" b="1" i="1" dirty="0" err="1">
                <a:solidFill>
                  <a:schemeClr val="accent2"/>
                </a:solidFill>
                <a:latin typeface="Arial" charset="0"/>
              </a:rPr>
              <a:t>близн</a:t>
            </a:r>
            <a:r>
              <a:rPr kumimoji="0" lang="uk-UA" sz="3200" b="1" i="1" dirty="0">
                <a:solidFill>
                  <a:schemeClr val="accent2"/>
                </a:solidFill>
                <a:latin typeface="Arial" charset="0"/>
              </a:rPr>
              <a:t>юки</a:t>
            </a:r>
            <a:endParaRPr kumimoji="0" lang="ru-RU" sz="3200" b="1" i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Біохімічний</a:t>
            </a:r>
            <a: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 метод</a:t>
            </a:r>
            <a:b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Використовується для діагностики спадкових захворювань, </a:t>
            </a:r>
            <a:r>
              <a:rPr lang="uk-UA" sz="2800" b="1" i="1" dirty="0" err="1" smtClean="0">
                <a:solidFill>
                  <a:schemeClr val="accent2"/>
                </a:solidFill>
                <a:latin typeface="Arial" charset="0"/>
              </a:rPr>
              <a:t>пов</a:t>
            </a:r>
            <a:r>
              <a:rPr lang="en-US" sz="2800" b="1" i="1" dirty="0" smtClean="0">
                <a:solidFill>
                  <a:schemeClr val="accent2"/>
                </a:solidFill>
                <a:latin typeface="Arial" charset="0"/>
              </a:rPr>
              <a:t>’</a:t>
            </a:r>
            <a:r>
              <a:rPr lang="uk-UA" sz="2800" b="1" i="1" dirty="0" err="1" smtClean="0">
                <a:solidFill>
                  <a:schemeClr val="accent2"/>
                </a:solidFill>
                <a:latin typeface="Arial" charset="0"/>
              </a:rPr>
              <a:t>язаних</a:t>
            </a:r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 із порушенням обміну речовин. За його допомогою виявляють білки, а також проміжні продукти обміну, невластиві даному організму, що свідчить про наявність змінених (мутантних) генів. 	Відомо понад 500 спадкових захворювань людини, зумовлених такими генами: </a:t>
            </a:r>
            <a:r>
              <a:rPr lang="uk-UA" sz="2800" b="1" i="1" dirty="0" err="1" smtClean="0">
                <a:solidFill>
                  <a:schemeClr val="accent2"/>
                </a:solidFill>
                <a:latin typeface="Arial" charset="0"/>
              </a:rPr>
              <a:t>фенілкетонурія</a:t>
            </a:r>
            <a:r>
              <a:rPr lang="uk-UA" sz="2800" b="1" i="1" dirty="0" smtClean="0">
                <a:solidFill>
                  <a:schemeClr val="accent2"/>
                </a:solidFill>
                <a:latin typeface="Arial" charset="0"/>
              </a:rPr>
              <a:t>, цукровий діабет…</a:t>
            </a:r>
            <a:endParaRPr lang="ru-RU" dirty="0"/>
          </a:p>
        </p:txBody>
      </p:sp>
      <p:sp>
        <p:nvSpPr>
          <p:cNvPr id="4" name="Rectangle 4" descr="C:\Users\Павленко\Pictures\Генетика\ДНК, хромос\24.jpg"/>
          <p:cNvSpPr>
            <a:spLocks noChangeArrowheads="1"/>
          </p:cNvSpPr>
          <p:nvPr/>
        </p:nvSpPr>
        <p:spPr bwMode="auto">
          <a:xfrm>
            <a:off x="7467600" y="5029200"/>
            <a:ext cx="1371600" cy="1447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Цитогенетичний</a:t>
            </a:r>
            <a: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 метод</a:t>
            </a:r>
            <a:br>
              <a:rPr lang="ru-RU" sz="4000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i="1" dirty="0" err="1" smtClean="0">
                <a:solidFill>
                  <a:srgbClr val="660066"/>
                </a:solidFill>
                <a:latin typeface="Arial" charset="0"/>
              </a:rPr>
              <a:t>Цитогенетичний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800" b="1" i="1" dirty="0" err="1" smtClean="0">
                <a:solidFill>
                  <a:srgbClr val="660066"/>
                </a:solidFill>
                <a:latin typeface="Arial" charset="0"/>
              </a:rPr>
              <a:t>грунтується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на дослідженні особливостей каріотипу - хромосомного набору організмів. Його вивчення дає змогу виявляти мутації, </a:t>
            </a:r>
            <a:r>
              <a:rPr lang="uk-UA" sz="2800" b="1" i="1" dirty="0" err="1" smtClean="0">
                <a:solidFill>
                  <a:srgbClr val="660066"/>
                </a:solidFill>
                <a:latin typeface="Arial" charset="0"/>
              </a:rPr>
              <a:t>пов</a:t>
            </a:r>
            <a:r>
              <a:rPr lang="en-US" sz="2800" b="1" i="1" dirty="0" smtClean="0">
                <a:solidFill>
                  <a:srgbClr val="660066"/>
                </a:solidFill>
                <a:latin typeface="Arial" charset="0"/>
              </a:rPr>
              <a:t>’</a:t>
            </a:r>
            <a:r>
              <a:rPr lang="ru-RU" sz="2800" b="1" i="1" dirty="0" err="1" smtClean="0">
                <a:solidFill>
                  <a:srgbClr val="660066"/>
                </a:solidFill>
                <a:latin typeface="Arial" charset="0"/>
              </a:rPr>
              <a:t>язан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і зі змінами, як кількості хромосом, так і структури окремих із них.                                                   	Каріотип досліджують у клітинах на стадії метафази, бо в цей період клітинного циклу структура хромосом виражена найчіткіше.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i="1" dirty="0" smtClean="0">
                <a:solidFill>
                  <a:srgbClr val="000066"/>
                </a:solidFill>
                <a:latin typeface="Arial" charset="0"/>
              </a:rPr>
              <a:t>Чи знаєте ви, що </a:t>
            </a:r>
            <a:r>
              <a:rPr lang="ru-RU" sz="4000" i="1" dirty="0" smtClean="0">
                <a:solidFill>
                  <a:srgbClr val="000066"/>
                </a:solidFill>
                <a:latin typeface="Arial" charset="0"/>
              </a:rPr>
              <a:t>…</a:t>
            </a:r>
            <a:br>
              <a:rPr lang="ru-RU" sz="4000" i="1" dirty="0" smtClean="0">
                <a:solidFill>
                  <a:srgbClr val="000066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10% 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хвороб людини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зумовлені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патолог</a:t>
            </a:r>
            <a:r>
              <a:rPr lang="uk-UA" sz="2800" b="1" i="1" dirty="0" err="1" smtClean="0">
                <a:solidFill>
                  <a:srgbClr val="660066"/>
                </a:solidFill>
                <a:latin typeface="Arial" charset="0"/>
              </a:rPr>
              <a:t>ічн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ими генами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один из 150 ново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на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рожден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800" b="1" i="1" dirty="0" err="1" smtClean="0">
                <a:solidFill>
                  <a:srgbClr val="660066"/>
                </a:solidFill>
                <a:latin typeface="Arial" charset="0"/>
              </a:rPr>
              <a:t>х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endParaRPr lang="uk-UA" sz="2800" b="1" i="1" dirty="0" smtClean="0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   має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Arial" charset="0"/>
              </a:rPr>
              <a:t>структурн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або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Arial" charset="0"/>
              </a:rPr>
              <a:t>числов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endParaRPr lang="uk-UA" sz="2800" b="1" i="1" dirty="0" smtClean="0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   по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рушен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н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я хромосом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одна из 10 гамет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людини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endParaRPr lang="uk-UA" sz="2800" b="1" i="1" dirty="0" smtClean="0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    н</a:t>
            </a:r>
            <a:r>
              <a:rPr lang="ru-RU" sz="2800" b="1" i="1" dirty="0" err="1" smtClean="0">
                <a:solidFill>
                  <a:srgbClr val="660066"/>
                </a:solidFill>
                <a:latin typeface="Arial" charset="0"/>
              </a:rPr>
              <a:t>ес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е </a:t>
            </a:r>
            <a:r>
              <a:rPr lang="ru-RU" sz="2800" b="1" i="1" dirty="0" err="1" smtClean="0">
                <a:solidFill>
                  <a:srgbClr val="660066"/>
                </a:solidFill>
                <a:latin typeface="Arial" charset="0"/>
              </a:rPr>
              <a:t>генетич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ні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по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рушен</a:t>
            </a: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н</a:t>
            </a:r>
            <a:r>
              <a:rPr lang="ru-RU" sz="2800" b="1" i="1" dirty="0" smtClean="0">
                <a:solidFill>
                  <a:srgbClr val="660066"/>
                </a:solidFill>
                <a:latin typeface="Arial" charset="0"/>
              </a:rPr>
              <a:t>я</a:t>
            </a:r>
            <a:r>
              <a:rPr lang="ru-RU" sz="2800" dirty="0" smtClean="0">
                <a:latin typeface="Arial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Rectangle 4" descr="C:\Users\Павленко\Pictures\Генетика\ДНК, хромос\27.jpg"/>
          <p:cNvSpPr>
            <a:spLocks noChangeArrowheads="1"/>
          </p:cNvSpPr>
          <p:nvPr/>
        </p:nvSpPr>
        <p:spPr bwMode="auto">
          <a:xfrm>
            <a:off x="6934200" y="3429000"/>
            <a:ext cx="2057400" cy="2286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Генні</a:t>
            </a:r>
            <a:r>
              <a:rPr lang="ru-RU" sz="40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мутації</a:t>
            </a:r>
            <a:r>
              <a:rPr lang="ru-RU" sz="40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/>
            </a:r>
            <a:br>
              <a:rPr lang="ru-RU" sz="4000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Крапкові мутації – стійкі зміни окремих генів, що виникають в результаті: </a:t>
            </a:r>
          </a:p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- заміни однієї або декількох азотистих основ у</a:t>
            </a:r>
          </a:p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структурі ДНК на інші;</a:t>
            </a:r>
          </a:p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- випадання деяких азотистих основ; </a:t>
            </a:r>
          </a:p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- доповнення нових азотистих основ. </a:t>
            </a:r>
          </a:p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	Це призводить до порушення порядку </a:t>
            </a:r>
          </a:p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списування інформації.</a:t>
            </a:r>
          </a:p>
          <a:p>
            <a:pPr>
              <a:spcBef>
                <a:spcPct val="20000"/>
              </a:spcBef>
            </a:pPr>
            <a:r>
              <a:rPr lang="uk-UA" sz="2800" b="1" i="1" dirty="0" smtClean="0">
                <a:solidFill>
                  <a:srgbClr val="660066"/>
                </a:solidFill>
                <a:latin typeface="Arial" charset="0"/>
              </a:rPr>
              <a:t>	Генні мутації змінюють морфологічні, біохімічні і фізіологічні властивості організму.</a:t>
            </a:r>
            <a:endParaRPr lang="ru-RU" sz="2800" b="1" i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4" name="Rectangle 5" descr="C:\Users\Павленко\Pictures\Генетика\ДНК, хромос\11.jpg"/>
          <p:cNvSpPr>
            <a:spLocks noChangeArrowheads="1"/>
          </p:cNvSpPr>
          <p:nvPr/>
        </p:nvSpPr>
        <p:spPr bwMode="auto">
          <a:xfrm>
            <a:off x="6429388" y="571480"/>
            <a:ext cx="1666876" cy="1143008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27">
      <a:dk1>
        <a:srgbClr val="AB0042"/>
      </a:dk1>
      <a:lt1>
        <a:srgbClr val="F2F2F2"/>
      </a:lt1>
      <a:dk2>
        <a:srgbClr val="016188"/>
      </a:dk2>
      <a:lt2>
        <a:srgbClr val="4E005F"/>
      </a:lt2>
      <a:accent1>
        <a:srgbClr val="181818"/>
      </a:accent1>
      <a:accent2>
        <a:srgbClr val="E40059"/>
      </a:accent2>
      <a:accent3>
        <a:srgbClr val="9C007F"/>
      </a:accent3>
      <a:accent4>
        <a:srgbClr val="3C3C3C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595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ГЕНЕТИКА ЛЮДИНИ </vt:lpstr>
      <vt:lpstr>МЕТОДИ ГЕНЕТИКИ ЛЮДИНИ </vt:lpstr>
      <vt:lpstr>Генеалогічний метод </vt:lpstr>
      <vt:lpstr>Близнюковий метод </vt:lpstr>
      <vt:lpstr>Близнюковий метод </vt:lpstr>
      <vt:lpstr>Біохімічний  метод </vt:lpstr>
      <vt:lpstr>Цитогенетичний  метод </vt:lpstr>
      <vt:lpstr>Чи знаєте ви, що … </vt:lpstr>
      <vt:lpstr>Генні мутації </vt:lpstr>
      <vt:lpstr>Афібриногенемія</vt:lpstr>
      <vt:lpstr>Гемофілія</vt:lpstr>
      <vt:lpstr>Спадкові хвороби очей </vt:lpstr>
      <vt:lpstr>Спадкові аномалії кінцівок</vt:lpstr>
      <vt:lpstr>Спадкові аномалії кінцівок </vt:lpstr>
      <vt:lpstr>Спадкові аномалії кінцівок</vt:lpstr>
      <vt:lpstr>Спадкові хвороби, викликані нерозходженням аутосом</vt:lpstr>
      <vt:lpstr>Слайд 17</vt:lpstr>
      <vt:lpstr>Сіамські близнюки 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ЛЮДИНИ</dc:title>
  <dc:creator>TEST</dc:creator>
  <cp:lastModifiedBy>TEST</cp:lastModifiedBy>
  <cp:revision>6</cp:revision>
  <dcterms:created xsi:type="dcterms:W3CDTF">2013-10-06T12:54:44Z</dcterms:created>
  <dcterms:modified xsi:type="dcterms:W3CDTF">2015-02-24T14:55:43Z</dcterms:modified>
</cp:coreProperties>
</file>