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67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  <a:srgbClr val="FFFF3F"/>
    <a:srgbClr val="FFFF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0" y="548680"/>
            <a:ext cx="9144000" cy="6097905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763468"/>
            <a:ext cx="5637010" cy="88211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</a:rPr>
              <a:t>Виконала учениця 11-А класу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ОЗОШ №80</a:t>
            </a:r>
            <a:br>
              <a:rPr lang="uk-UA" dirty="0" smtClean="0">
                <a:solidFill>
                  <a:schemeClr val="bg1"/>
                </a:solidFill>
              </a:rPr>
            </a:br>
            <a:r>
              <a:rPr lang="uk-UA" dirty="0" smtClean="0">
                <a:solidFill>
                  <a:schemeClr val="bg1"/>
                </a:solidFill>
              </a:rPr>
              <a:t>Мельниченко Тетяна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06288" y="362998"/>
            <a:ext cx="6300192" cy="1152128"/>
          </a:xfrm>
          <a:noFill/>
        </p:spPr>
        <p:txBody>
          <a:bodyPr/>
          <a:lstStyle/>
          <a:p>
            <a:pPr marL="182880" indent="0" algn="ctr">
              <a:buNone/>
            </a:pP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Види спектрів.</a:t>
            </a:r>
            <a:endParaRPr lang="ru-RU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1196752"/>
            <a:ext cx="5184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Спектральний аналіз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3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80919" cy="2592288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err="1">
                <a:solidFill>
                  <a:srgbClr val="000000"/>
                </a:solidFill>
                <a:latin typeface="Times New Roman"/>
              </a:rPr>
              <a:t>Подібно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відбиткам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пальців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у людей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лінійчаті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спектри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неповторну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</a:rPr>
              <a:t>індивідуальність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Неповторність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візерунків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шкірі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пальця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допомагає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часто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знайти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злочинця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Точно так само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завдяки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індивідуальності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спектрів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можливість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визначити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хімічний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склад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тіла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За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допомогою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спектрального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аналізу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виявити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даний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елемент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складі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складного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речовини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навіть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його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маса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перевищує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10-10.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дуже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чутливий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метод.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933056"/>
            <a:ext cx="1511898" cy="208339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90" y="3254070"/>
            <a:ext cx="5328592" cy="3140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20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16632"/>
            <a:ext cx="8280920" cy="2736303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Для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точного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дослідження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спектрів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такі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прості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пристосування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як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вузька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щілина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обмежує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світловий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пучок, і призма,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вже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недостатні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Необхідні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прилади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дають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чіткий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прилади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добре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розділяють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різної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довжини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і не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допускають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перекриття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ділянок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спектра.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Такі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прилади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називають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спектральними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апаратами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Найчастіше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основною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частиною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спектрального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апарата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є призма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дифракційна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решітка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 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801189" y="2906217"/>
            <a:ext cx="5787299" cy="1840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4" y="4727205"/>
            <a:ext cx="3140841" cy="2053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727205"/>
            <a:ext cx="2720609" cy="2033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69695" y="6072423"/>
            <a:ext cx="1872208" cy="707886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/>
              <a:t>Спектограф</a:t>
            </a:r>
            <a:r>
              <a:rPr lang="uk-UA" sz="2000" dirty="0" smtClean="0"/>
              <a:t> </a:t>
            </a:r>
            <a:r>
              <a:rPr lang="en-US" sz="2000" dirty="0" smtClean="0"/>
              <a:t>NSI-800GS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283097" y="4857891"/>
            <a:ext cx="1973469" cy="707886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000" dirty="0" err="1" smtClean="0"/>
              <a:t>Спектограф</a:t>
            </a:r>
            <a:r>
              <a:rPr lang="uk-UA" sz="2000" dirty="0" err="1"/>
              <a:t>-</a:t>
            </a:r>
            <a:r>
              <a:rPr lang="uk-UA" sz="2000" dirty="0" err="1" smtClean="0"/>
              <a:t>монохроматор</a:t>
            </a:r>
            <a:r>
              <a:rPr lang="uk-UA" sz="2000" dirty="0" smtClean="0"/>
              <a:t>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0145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32656"/>
            <a:ext cx="6813377" cy="2160240"/>
          </a:xfrm>
          <a:solidFill>
            <a:srgbClr val="00D661"/>
          </a:solidFill>
        </p:spPr>
        <p:txBody>
          <a:bodyPr/>
          <a:lstStyle/>
          <a:p>
            <a:pPr marL="45720" indent="0">
              <a:buNone/>
            </a:pP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Наслідки спектрального  аналізу: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1. Відкрили нові елементи: рубідій, цезій та інші.</a:t>
            </a:r>
          </a:p>
          <a:p>
            <a:pPr marL="45720" indent="0">
              <a:buNone/>
            </a:pPr>
            <a:r>
              <a:rPr lang="uk-UA" dirty="0" smtClean="0"/>
              <a:t>2. Дізнались хімічний склад Сонця та багатьох зір.</a:t>
            </a:r>
          </a:p>
          <a:p>
            <a:pPr marL="45720" indent="0">
              <a:buNone/>
            </a:pPr>
            <a:r>
              <a:rPr lang="uk-UA" dirty="0" smtClean="0"/>
              <a:t>3. Дізнались хімічний склад руд та мінералів.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/>
          <a:stretch/>
        </p:blipFill>
        <p:spPr>
          <a:xfrm>
            <a:off x="827584" y="2968539"/>
            <a:ext cx="2950949" cy="30963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384" y="4813808"/>
            <a:ext cx="1574800" cy="1752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33"/>
          <a:stretch/>
        </p:blipFill>
        <p:spPr>
          <a:xfrm>
            <a:off x="6228184" y="2775467"/>
            <a:ext cx="1493664" cy="171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64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999" cy="6858000"/>
          </a:xfrm>
        </p:spPr>
      </p:pic>
      <p:sp>
        <p:nvSpPr>
          <p:cNvPr id="6" name="TextBox 5"/>
          <p:cNvSpPr txBox="1"/>
          <p:nvPr/>
        </p:nvSpPr>
        <p:spPr>
          <a:xfrm>
            <a:off x="971600" y="1294874"/>
            <a:ext cx="748883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Дякую </a:t>
            </a:r>
            <a:r>
              <a:rPr lang="uk-UA" sz="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/>
            </a:r>
            <a:br>
              <a:rPr lang="uk-UA" sz="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uk-UA" sz="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за </a:t>
            </a:r>
            <a:br>
              <a:rPr lang="uk-UA" sz="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</a:br>
            <a:r>
              <a:rPr lang="uk-UA" sz="6600" b="1" dirty="0" smtClean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ea typeface="+mj-ea"/>
                <a:cs typeface="+mj-cs"/>
              </a:rPr>
              <a:t>                  увагу!</a:t>
            </a:r>
            <a:endParaRPr lang="ru-RU" sz="6600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9715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8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79512" y="260648"/>
            <a:ext cx="8568952" cy="3096344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vi-VN" sz="2400" dirty="0">
                <a:solidFill>
                  <a:schemeClr val="tx1"/>
                </a:solidFill>
              </a:rPr>
              <a:t>В оптиці </a:t>
            </a:r>
            <a:r>
              <a:rPr lang="vi-VN" sz="2400" b="1" dirty="0">
                <a:solidFill>
                  <a:schemeClr val="tx1"/>
                </a:solidFill>
              </a:rPr>
              <a:t>спе́ктром</a:t>
            </a:r>
            <a:r>
              <a:rPr lang="vi-VN" sz="2400" dirty="0">
                <a:solidFill>
                  <a:schemeClr val="tx1"/>
                </a:solidFill>
              </a:rPr>
              <a:t> </a:t>
            </a:r>
            <a:r>
              <a:rPr lang="vi-VN" sz="2400" dirty="0" smtClean="0">
                <a:solidFill>
                  <a:schemeClr val="tx1"/>
                </a:solidFill>
              </a:rPr>
              <a:t>називається </a:t>
            </a:r>
            <a:r>
              <a:rPr lang="vi-VN" sz="2400" dirty="0">
                <a:solidFill>
                  <a:schemeClr val="tx1"/>
                </a:solidFill>
              </a:rPr>
              <a:t>сукупність монохроматичних випромінювань, що належать до складу складного випромінювання. 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marL="45720" indent="0" algn="ctr">
              <a:buNone/>
            </a:pPr>
            <a:r>
              <a:rPr lang="vi-VN" sz="2400" dirty="0" smtClean="0">
                <a:solidFill>
                  <a:schemeClr val="bg1"/>
                </a:solidFill>
              </a:rPr>
              <a:t>Галузь </a:t>
            </a:r>
            <a:r>
              <a:rPr lang="vi-VN" sz="2400" dirty="0">
                <a:solidFill>
                  <a:schemeClr val="bg1"/>
                </a:solidFill>
              </a:rPr>
              <a:t>фізики, яка вивчає оптичні спектри, називається спектроскопією. Прилади, якими вимірюються спектри, </a:t>
            </a:r>
            <a:r>
              <a:rPr lang="vi-VN" sz="2400" dirty="0" smtClean="0">
                <a:solidFill>
                  <a:schemeClr val="bg1"/>
                </a:solidFill>
              </a:rPr>
              <a:t>називаються</a:t>
            </a:r>
            <a:r>
              <a:rPr lang="uk-UA" sz="2400" dirty="0" smtClean="0">
                <a:solidFill>
                  <a:schemeClr val="bg1"/>
                </a:solidFill>
              </a:rPr>
              <a:t> </a:t>
            </a:r>
            <a:r>
              <a:rPr lang="vi-VN" sz="2400" dirty="0" smtClean="0">
                <a:solidFill>
                  <a:schemeClr val="bg1"/>
                </a:solidFill>
              </a:rPr>
              <a:t>спектрометрами</a:t>
            </a:r>
            <a:r>
              <a:rPr lang="vi-VN" sz="2400" dirty="0">
                <a:solidFill>
                  <a:schemeClr val="bg1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501008"/>
            <a:ext cx="3220968" cy="323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0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1"/>
            <a:ext cx="8424936" cy="792087"/>
          </a:xfrm>
          <a:solidFill>
            <a:srgbClr val="00D661"/>
          </a:solidFill>
        </p:spPr>
        <p:txBody>
          <a:bodyPr>
            <a:normAutofit fontScale="25000" lnSpcReduction="20000"/>
          </a:bodyPr>
          <a:lstStyle/>
          <a:p>
            <a:pPr marL="45720" indent="0" algn="ctr" fontAlgn="base">
              <a:buNone/>
            </a:pPr>
            <a:r>
              <a:rPr lang="ru-RU" sz="9600" b="1" dirty="0" err="1" smtClean="0">
                <a:solidFill>
                  <a:schemeClr val="tx1"/>
                </a:solidFill>
                <a:latin typeface="Arial"/>
              </a:rPr>
              <a:t>Спектри</a:t>
            </a:r>
            <a:r>
              <a:rPr lang="en-US" sz="9600" b="1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9600" dirty="0" err="1" smtClean="0">
                <a:solidFill>
                  <a:schemeClr val="tx1"/>
                </a:solidFill>
                <a:latin typeface="Arial"/>
              </a:rPr>
              <a:t>бувають</a:t>
            </a:r>
            <a:r>
              <a:rPr lang="ru-RU" sz="9600" dirty="0" smtClean="0">
                <a:solidFill>
                  <a:schemeClr val="tx1"/>
                </a:solidFill>
                <a:latin typeface="Arial"/>
              </a:rPr>
              <a:t> </a:t>
            </a:r>
            <a:r>
              <a:rPr lang="ru-RU" sz="9600" dirty="0" err="1">
                <a:solidFill>
                  <a:schemeClr val="tx1"/>
                </a:solidFill>
                <a:latin typeface="Arial"/>
              </a:rPr>
              <a:t>суцільні</a:t>
            </a:r>
            <a:r>
              <a:rPr lang="ru-RU" sz="9600" dirty="0">
                <a:solidFill>
                  <a:schemeClr val="tx1"/>
                </a:solidFill>
                <a:latin typeface="Arial"/>
              </a:rPr>
              <a:t> (</a:t>
            </a:r>
            <a:r>
              <a:rPr lang="ru-RU" sz="9600" dirty="0" err="1">
                <a:solidFill>
                  <a:schemeClr val="tx1"/>
                </a:solidFill>
                <a:latin typeface="Arial"/>
              </a:rPr>
              <a:t>безперервні</a:t>
            </a:r>
            <a:r>
              <a:rPr lang="ru-RU" sz="9600" dirty="0">
                <a:solidFill>
                  <a:schemeClr val="tx1"/>
                </a:solidFill>
                <a:latin typeface="Arial"/>
              </a:rPr>
              <a:t>), </a:t>
            </a:r>
            <a:r>
              <a:rPr lang="ru-RU" sz="9600" dirty="0" err="1">
                <a:solidFill>
                  <a:schemeClr val="tx1"/>
                </a:solidFill>
                <a:latin typeface="Arial"/>
              </a:rPr>
              <a:t>смугасті</a:t>
            </a:r>
            <a:r>
              <a:rPr lang="ru-RU" sz="9600" dirty="0">
                <a:solidFill>
                  <a:schemeClr val="tx1"/>
                </a:solidFill>
                <a:latin typeface="Arial"/>
              </a:rPr>
              <a:t> та </a:t>
            </a:r>
            <a:r>
              <a:rPr lang="ru-RU" sz="9600" dirty="0" err="1">
                <a:solidFill>
                  <a:schemeClr val="tx1"/>
                </a:solidFill>
                <a:latin typeface="Arial"/>
              </a:rPr>
              <a:t>лінійчасті</a:t>
            </a:r>
            <a:r>
              <a:rPr lang="ru-RU" sz="9600" dirty="0" smtClean="0">
                <a:solidFill>
                  <a:schemeClr val="tx1"/>
                </a:solidFill>
                <a:latin typeface="Arial"/>
              </a:rPr>
              <a:t>.</a:t>
            </a:r>
            <a:endParaRPr lang="en-US" sz="9600" dirty="0" smtClean="0">
              <a:solidFill>
                <a:schemeClr val="tx1"/>
              </a:solidFill>
              <a:latin typeface="Arial"/>
            </a:endParaRPr>
          </a:p>
          <a:p>
            <a:pPr marL="45720" indent="0" fontAlgn="base">
              <a:buNone/>
            </a:pPr>
            <a:endParaRPr lang="en-US" sz="5100" dirty="0">
              <a:solidFill>
                <a:srgbClr val="444444"/>
              </a:solidFill>
              <a:latin typeface="Arial"/>
            </a:endParaRPr>
          </a:p>
          <a:p>
            <a:pPr marL="45720" indent="0" algn="ctr" fontAlgn="base">
              <a:buNone/>
            </a:pPr>
            <a:endParaRPr lang="en-US" sz="2400" dirty="0" smtClean="0">
              <a:solidFill>
                <a:srgbClr val="444444"/>
              </a:solidFill>
              <a:latin typeface="Arial"/>
            </a:endParaRPr>
          </a:p>
          <a:p>
            <a:pPr marL="45720" indent="0" algn="ctr" fontAlgn="base">
              <a:buNone/>
            </a:pPr>
            <a:r>
              <a:rPr lang="en-US" sz="2400" dirty="0" smtClean="0">
                <a:solidFill>
                  <a:srgbClr val="444444"/>
                </a:solidFill>
                <a:latin typeface="Arial"/>
              </a:rPr>
              <a:t/>
            </a:r>
            <a:br>
              <a:rPr lang="en-US" sz="2400" dirty="0" smtClean="0">
                <a:solidFill>
                  <a:srgbClr val="444444"/>
                </a:solidFill>
                <a:latin typeface="Arial"/>
              </a:rPr>
            </a:br>
            <a:r>
              <a:rPr lang="ru-RU" sz="2400" dirty="0" smtClean="0">
                <a:solidFill>
                  <a:srgbClr val="444444"/>
                </a:solidFill>
                <a:latin typeface="Arial"/>
              </a:rPr>
              <a:t>.</a:t>
            </a:r>
            <a:endParaRPr lang="ru-RU" sz="2400" dirty="0">
              <a:solidFill>
                <a:srgbClr val="444444"/>
              </a:solidFill>
              <a:latin typeface="Arial"/>
            </a:endParaRP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68" y="3833373"/>
            <a:ext cx="7179253" cy="2093947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" r="2462"/>
          <a:stretch/>
        </p:blipFill>
        <p:spPr>
          <a:xfrm>
            <a:off x="1442047" y="3048889"/>
            <a:ext cx="6048672" cy="76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40068" r="6811"/>
          <a:stretch/>
        </p:blipFill>
        <p:spPr>
          <a:xfrm>
            <a:off x="1442047" y="2053390"/>
            <a:ext cx="6048672" cy="76265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047" y="1167590"/>
            <a:ext cx="6048672" cy="6995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54868" y="6027003"/>
            <a:ext cx="7272808" cy="830997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Arial"/>
              </a:rPr>
              <a:t>Види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спектрів</a:t>
            </a:r>
            <a:r>
              <a:rPr lang="ru-RU" sz="2400" dirty="0">
                <a:latin typeface="Arial"/>
              </a:rPr>
              <a:t> </a:t>
            </a:r>
            <a:r>
              <a:rPr lang="ru-RU" sz="2400" dirty="0" err="1">
                <a:latin typeface="Arial"/>
              </a:rPr>
              <a:t>випромінювання</a:t>
            </a:r>
            <a:r>
              <a:rPr lang="ru-RU" sz="2400" dirty="0">
                <a:latin typeface="Arial"/>
              </a:rPr>
              <a:t>: </a:t>
            </a:r>
            <a:r>
              <a:rPr lang="ru-RU" sz="2400" i="1" dirty="0">
                <a:latin typeface="Arial"/>
              </a:rPr>
              <a:t>а</a:t>
            </a:r>
            <a:r>
              <a:rPr lang="ru-RU" sz="2400" dirty="0">
                <a:latin typeface="Arial"/>
              </a:rPr>
              <a:t> - </a:t>
            </a:r>
            <a:r>
              <a:rPr lang="ru-RU" sz="2400" dirty="0" err="1">
                <a:latin typeface="Arial"/>
              </a:rPr>
              <a:t>суцільний</a:t>
            </a:r>
            <a:r>
              <a:rPr lang="ru-RU" sz="2400" dirty="0">
                <a:latin typeface="Arial"/>
              </a:rPr>
              <a:t> (</a:t>
            </a:r>
            <a:r>
              <a:rPr lang="ru-RU" sz="2400" dirty="0" err="1">
                <a:latin typeface="Arial"/>
              </a:rPr>
              <a:t>безперервний</a:t>
            </a:r>
            <a:r>
              <a:rPr lang="ru-RU" sz="2400" dirty="0">
                <a:latin typeface="Arial"/>
              </a:rPr>
              <a:t>), </a:t>
            </a:r>
            <a:r>
              <a:rPr lang="ru-RU" sz="2400" i="1" dirty="0">
                <a:latin typeface="Arial"/>
              </a:rPr>
              <a:t>б</a:t>
            </a:r>
            <a:r>
              <a:rPr lang="ru-RU" sz="2400" dirty="0">
                <a:latin typeface="Arial"/>
              </a:rPr>
              <a:t> - </a:t>
            </a:r>
            <a:r>
              <a:rPr lang="ru-RU" sz="2400" dirty="0" err="1">
                <a:latin typeface="Arial"/>
              </a:rPr>
              <a:t>смугастий</a:t>
            </a:r>
            <a:r>
              <a:rPr lang="ru-RU" sz="2400" dirty="0">
                <a:latin typeface="Arial"/>
              </a:rPr>
              <a:t>, </a:t>
            </a:r>
            <a:r>
              <a:rPr lang="ru-RU" sz="2400" i="1" dirty="0">
                <a:latin typeface="Arial"/>
              </a:rPr>
              <a:t>в</a:t>
            </a:r>
            <a:r>
              <a:rPr lang="ru-RU" sz="2400" dirty="0">
                <a:latin typeface="Arial"/>
              </a:rPr>
              <a:t> - </a:t>
            </a:r>
            <a:r>
              <a:rPr lang="ru-RU" sz="2400" dirty="0" err="1">
                <a:latin typeface="Arial"/>
              </a:rPr>
              <a:t>лінійчастий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1934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640960" cy="2592288"/>
          </a:xfrm>
          <a:solidFill>
            <a:srgbClr val="00D661"/>
          </a:solidFill>
        </p:spPr>
        <p:txBody>
          <a:bodyPr/>
          <a:lstStyle/>
          <a:p>
            <a:pPr marL="45720" indent="0" algn="ctr">
              <a:buNone/>
            </a:pPr>
            <a:r>
              <a:rPr lang="ru-RU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Суцільний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спектр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випромінювання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складається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сукупності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електромагнітних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хвиль</a:t>
            </a:r>
            <a:r>
              <a:rPr lang="ru-RU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довжини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змінюються</a:t>
            </a:r>
            <a:r>
              <a:rPr lang="ru-RU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/>
              </a:rPr>
              <a:t>безперервно</a:t>
            </a:r>
            <a:r>
              <a:rPr lang="ru-RU" dirty="0">
                <a:solidFill>
                  <a:schemeClr val="tx1"/>
                </a:solidFill>
                <a:latin typeface="Arial"/>
              </a:rPr>
              <a:t>. </a:t>
            </a:r>
            <a:r>
              <a:rPr lang="en-US" dirty="0" smtClean="0">
                <a:solidFill>
                  <a:schemeClr val="tx1"/>
                </a:solidFill>
                <a:latin typeface="Arial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/>
              </a:rPr>
            </a:br>
            <a:r>
              <a:rPr lang="ru-RU" dirty="0" err="1">
                <a:solidFill>
                  <a:schemeClr val="tx1"/>
                </a:solidFill>
                <a:latin typeface="Times New Roman"/>
              </a:rPr>
              <a:t>Сонячний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 дугового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ліхтаря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є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безперервним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означає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в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спектрі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представлені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довжини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У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спектрі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немає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розривів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і на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екрані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спектрографа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можна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бачити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суцільну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різнобарвну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смугу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.</a:t>
            </a:r>
            <a:r>
              <a:rPr lang="ru-RU" dirty="0">
                <a:solidFill>
                  <a:prstClr val="black"/>
                </a:solidFill>
                <a:latin typeface="Times New Roman"/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6838439" cy="790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922" y="4869161"/>
            <a:ext cx="2387516" cy="1781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959150"/>
            <a:ext cx="3634696" cy="2402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4" r="7075"/>
          <a:stretch/>
        </p:blipFill>
        <p:spPr>
          <a:xfrm>
            <a:off x="107504" y="4869159"/>
            <a:ext cx="2616109" cy="1754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85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325545" cy="1296144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Смугастий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спектр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складається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з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декількох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смуг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, в межах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яких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довжини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хвиль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змінюються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безперервно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розділених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інтервалами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відсутності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випромінювання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. 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060848"/>
            <a:ext cx="7056784" cy="1299320"/>
          </a:xfrm>
        </p:spPr>
      </p:pic>
      <p:sp>
        <p:nvSpPr>
          <p:cNvPr id="8" name="TextBox 7"/>
          <p:cNvSpPr txBox="1"/>
          <p:nvPr/>
        </p:nvSpPr>
        <p:spPr>
          <a:xfrm>
            <a:off x="395536" y="3789040"/>
            <a:ext cx="8496944" cy="2862322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Times New Roman"/>
              </a:rPr>
              <a:t>Смугастий</a:t>
            </a:r>
            <a:r>
              <a:rPr lang="ru-RU" sz="2000" dirty="0">
                <a:latin typeface="Times New Roman"/>
              </a:rPr>
              <a:t> спектр </a:t>
            </a:r>
            <a:r>
              <a:rPr lang="ru-RU" sz="2000" dirty="0" err="1">
                <a:latin typeface="Times New Roman"/>
              </a:rPr>
              <a:t>складається</a:t>
            </a:r>
            <a:r>
              <a:rPr lang="ru-RU" sz="2000" dirty="0">
                <a:latin typeface="Times New Roman"/>
              </a:rPr>
              <a:t> з </a:t>
            </a:r>
            <a:r>
              <a:rPr lang="ru-RU" sz="2000" dirty="0" err="1">
                <a:latin typeface="Times New Roman"/>
              </a:rPr>
              <a:t>окремих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смуг</a:t>
            </a:r>
            <a:r>
              <a:rPr lang="ru-RU" sz="2000" dirty="0">
                <a:latin typeface="Times New Roman"/>
              </a:rPr>
              <a:t>, </a:t>
            </a:r>
            <a:r>
              <a:rPr lang="ru-RU" sz="2000" dirty="0" err="1">
                <a:latin typeface="Times New Roman"/>
              </a:rPr>
              <a:t>розділених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темними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проміжками</a:t>
            </a:r>
            <a:r>
              <a:rPr lang="ru-RU" sz="2000" dirty="0">
                <a:latin typeface="Times New Roman"/>
              </a:rPr>
              <a:t>. З </a:t>
            </a:r>
            <a:r>
              <a:rPr lang="ru-RU" sz="2000" dirty="0" err="1">
                <a:latin typeface="Times New Roman"/>
              </a:rPr>
              <a:t>допомогою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дуже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хорошого</a:t>
            </a:r>
            <a:r>
              <a:rPr lang="ru-RU" sz="2000" dirty="0">
                <a:latin typeface="Times New Roman"/>
              </a:rPr>
              <a:t> спектрального </a:t>
            </a:r>
            <a:r>
              <a:rPr lang="ru-RU" sz="2000" dirty="0" err="1">
                <a:latin typeface="Times New Roman"/>
              </a:rPr>
              <a:t>апарата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можна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виявити</a:t>
            </a:r>
            <a:r>
              <a:rPr lang="ru-RU" sz="2000" dirty="0">
                <a:latin typeface="Times New Roman"/>
              </a:rPr>
              <a:t>, </a:t>
            </a:r>
            <a:r>
              <a:rPr lang="ru-RU" sz="2000" dirty="0" err="1">
                <a:latin typeface="Times New Roman"/>
              </a:rPr>
              <a:t>що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кожна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смуга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являє</a:t>
            </a:r>
            <a:r>
              <a:rPr lang="ru-RU" sz="2000" dirty="0">
                <a:latin typeface="Times New Roman"/>
              </a:rPr>
              <a:t> собою </a:t>
            </a:r>
            <a:r>
              <a:rPr lang="ru-RU" sz="2000" dirty="0" err="1">
                <a:latin typeface="Times New Roman"/>
              </a:rPr>
              <a:t>сукупність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великої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кількості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дуже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тісно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розташованих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ліній</a:t>
            </a:r>
            <a:r>
              <a:rPr lang="ru-RU" sz="2000" dirty="0">
                <a:latin typeface="Times New Roman"/>
              </a:rPr>
              <a:t>. На </a:t>
            </a:r>
            <a:r>
              <a:rPr lang="ru-RU" sz="2000" dirty="0" err="1">
                <a:latin typeface="Times New Roman"/>
              </a:rPr>
              <a:t>відміну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від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лінійчатих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спектрів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смугасті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спектри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створюються</a:t>
            </a:r>
            <a:r>
              <a:rPr lang="ru-RU" sz="2000" dirty="0">
                <a:latin typeface="Times New Roman"/>
              </a:rPr>
              <a:t> не атомами, а молекулами, не </a:t>
            </a:r>
            <a:r>
              <a:rPr lang="ru-RU" sz="2000" dirty="0" err="1">
                <a:latin typeface="Times New Roman"/>
              </a:rPr>
              <a:t>пов'язаними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або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слабко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пов'язаними</a:t>
            </a:r>
            <a:r>
              <a:rPr lang="ru-RU" sz="2000" dirty="0">
                <a:latin typeface="Times New Roman"/>
              </a:rPr>
              <a:t> один з одним</a:t>
            </a:r>
            <a:r>
              <a:rPr lang="ru-RU" sz="2000" dirty="0" smtClean="0">
                <a:latin typeface="Times New Roman"/>
              </a:rPr>
              <a:t>.</a:t>
            </a:r>
            <a:r>
              <a:rPr lang="ru-RU" sz="2000" dirty="0">
                <a:latin typeface="Times New Roman"/>
              </a:rPr>
              <a:t> 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/>
              </a:rPr>
              <a:t>Для </a:t>
            </a:r>
            <a:r>
              <a:rPr lang="ru-RU" sz="2000" dirty="0" err="1">
                <a:latin typeface="Times New Roman"/>
              </a:rPr>
              <a:t>спостереження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молекулярних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спектрів</a:t>
            </a:r>
            <a:r>
              <a:rPr lang="ru-RU" sz="2000" dirty="0">
                <a:latin typeface="Times New Roman"/>
              </a:rPr>
              <a:t> так само, як і для </a:t>
            </a:r>
            <a:r>
              <a:rPr lang="ru-RU" sz="2000" dirty="0" err="1">
                <a:latin typeface="Times New Roman"/>
              </a:rPr>
              <a:t>спостереження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лінійчатих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спектрів</a:t>
            </a:r>
            <a:r>
              <a:rPr lang="ru-RU" sz="2000" dirty="0">
                <a:latin typeface="Times New Roman"/>
              </a:rPr>
              <a:t>, </a:t>
            </a:r>
            <a:r>
              <a:rPr lang="ru-RU" sz="2000" dirty="0" err="1">
                <a:latin typeface="Times New Roman"/>
              </a:rPr>
              <a:t>зазвичай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використовують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світіння</a:t>
            </a:r>
            <a:r>
              <a:rPr lang="ru-RU" sz="2000" dirty="0">
                <a:latin typeface="Times New Roman"/>
              </a:rPr>
              <a:t> пари в </a:t>
            </a:r>
            <a:r>
              <a:rPr lang="ru-RU" sz="2000" dirty="0" err="1">
                <a:latin typeface="Times New Roman"/>
              </a:rPr>
              <a:t>полум'я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або</a:t>
            </a:r>
            <a:r>
              <a:rPr lang="ru-RU" sz="2000" dirty="0">
                <a:latin typeface="Times New Roman"/>
              </a:rPr>
              <a:t> </a:t>
            </a:r>
            <a:r>
              <a:rPr lang="ru-RU" sz="2000" dirty="0" err="1">
                <a:latin typeface="Times New Roman"/>
              </a:rPr>
              <a:t>світіння</a:t>
            </a:r>
            <a:r>
              <a:rPr lang="ru-RU" sz="2000" dirty="0">
                <a:latin typeface="Times New Roman"/>
              </a:rPr>
              <a:t> газового </a:t>
            </a:r>
            <a:r>
              <a:rPr lang="ru-RU" sz="2000" dirty="0" err="1">
                <a:latin typeface="Times New Roman"/>
              </a:rPr>
              <a:t>розряду</a:t>
            </a:r>
            <a:r>
              <a:rPr lang="ru-RU" sz="2000" dirty="0">
                <a:latin typeface="Times New Roman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1547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692697"/>
            <a:ext cx="7992887" cy="864096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Лінійчасті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спектри</a:t>
            </a: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характеризуються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сукупністю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випромінювання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певних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довжин</a:t>
            </a:r>
            <a:r>
              <a:rPr lang="ru-RU" sz="2400" dirty="0">
                <a:solidFill>
                  <a:schemeClr val="tx1"/>
                </a:solidFill>
                <a:latin typeface="Arial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/>
              </a:rPr>
              <a:t>хвиль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348880"/>
            <a:ext cx="7569503" cy="864096"/>
          </a:xfrm>
        </p:spPr>
      </p:pic>
      <p:sp>
        <p:nvSpPr>
          <p:cNvPr id="6" name="TextBox 5"/>
          <p:cNvSpPr txBox="1"/>
          <p:nvPr/>
        </p:nvSpPr>
        <p:spPr>
          <a:xfrm>
            <a:off x="303348" y="4077072"/>
            <a:ext cx="8820472" cy="2308324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>
                <a:latin typeface="Times New Roman"/>
              </a:rPr>
              <a:t>Лінійчатих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спектри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дають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всі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речовини</a:t>
            </a:r>
            <a:r>
              <a:rPr lang="ru-RU" sz="2400" dirty="0">
                <a:latin typeface="Times New Roman"/>
              </a:rPr>
              <a:t> в </a:t>
            </a:r>
            <a:r>
              <a:rPr lang="ru-RU" sz="2400" dirty="0" err="1">
                <a:latin typeface="Times New Roman"/>
              </a:rPr>
              <a:t>газоподібному</a:t>
            </a:r>
            <a:r>
              <a:rPr lang="ru-RU" sz="2400" dirty="0">
                <a:latin typeface="Times New Roman"/>
              </a:rPr>
              <a:t> атомарному (але не молекулярному) </a:t>
            </a:r>
            <a:r>
              <a:rPr lang="ru-RU" sz="2400" dirty="0" err="1">
                <a:latin typeface="Times New Roman"/>
              </a:rPr>
              <a:t>стані</a:t>
            </a:r>
            <a:r>
              <a:rPr lang="ru-RU" sz="2400" dirty="0">
                <a:latin typeface="Times New Roman"/>
              </a:rPr>
              <a:t>. </a:t>
            </a: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en-US" sz="2400" dirty="0" smtClean="0">
                <a:latin typeface="Times New Roman"/>
              </a:rPr>
              <a:t/>
            </a:r>
            <a:br>
              <a:rPr lang="en-US" sz="2400" dirty="0" smtClean="0">
                <a:latin typeface="Times New Roman"/>
              </a:rPr>
            </a:br>
            <a:r>
              <a:rPr lang="ru-RU" sz="2400" dirty="0" err="1" smtClean="0">
                <a:latin typeface="Times New Roman"/>
              </a:rPr>
              <a:t>Зазвичай</a:t>
            </a:r>
            <a:r>
              <a:rPr lang="ru-RU" sz="2400" dirty="0" smtClean="0">
                <a:latin typeface="Times New Roman"/>
              </a:rPr>
              <a:t> </a:t>
            </a:r>
            <a:r>
              <a:rPr lang="ru-RU" sz="2400" dirty="0">
                <a:latin typeface="Times New Roman"/>
              </a:rPr>
              <a:t>для </a:t>
            </a:r>
            <a:r>
              <a:rPr lang="ru-RU" sz="2400" dirty="0" err="1">
                <a:latin typeface="Times New Roman"/>
              </a:rPr>
              <a:t>спостереження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лінійчатих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спектрів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використовують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світіння</a:t>
            </a:r>
            <a:r>
              <a:rPr lang="ru-RU" sz="2400" dirty="0">
                <a:latin typeface="Times New Roman"/>
              </a:rPr>
              <a:t> пари </a:t>
            </a:r>
            <a:r>
              <a:rPr lang="ru-RU" sz="2400" dirty="0" err="1">
                <a:latin typeface="Times New Roman"/>
              </a:rPr>
              <a:t>речовини</a:t>
            </a:r>
            <a:r>
              <a:rPr lang="ru-RU" sz="2400" dirty="0">
                <a:latin typeface="Times New Roman"/>
              </a:rPr>
              <a:t> у </a:t>
            </a:r>
            <a:r>
              <a:rPr lang="ru-RU" sz="2400" dirty="0" err="1">
                <a:latin typeface="Times New Roman"/>
              </a:rPr>
              <a:t>полум'ї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або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світіння</a:t>
            </a:r>
            <a:r>
              <a:rPr lang="ru-RU" sz="2400" dirty="0">
                <a:latin typeface="Times New Roman"/>
              </a:rPr>
              <a:t> газового </a:t>
            </a:r>
            <a:r>
              <a:rPr lang="ru-RU" sz="2400" dirty="0" err="1">
                <a:latin typeface="Times New Roman"/>
              </a:rPr>
              <a:t>розряду</a:t>
            </a:r>
            <a:r>
              <a:rPr lang="ru-RU" sz="2400" dirty="0">
                <a:latin typeface="Times New Roman"/>
              </a:rPr>
              <a:t> в </a:t>
            </a:r>
            <a:r>
              <a:rPr lang="ru-RU" sz="2400" dirty="0" err="1">
                <a:latin typeface="Times New Roman"/>
              </a:rPr>
              <a:t>трубці</a:t>
            </a:r>
            <a:r>
              <a:rPr lang="ru-RU" sz="2400" dirty="0">
                <a:latin typeface="Times New Roman"/>
              </a:rPr>
              <a:t>, </a:t>
            </a:r>
            <a:r>
              <a:rPr lang="ru-RU" sz="2400" dirty="0" err="1">
                <a:latin typeface="Times New Roman"/>
              </a:rPr>
              <a:t>наповненою</a:t>
            </a:r>
            <a:r>
              <a:rPr lang="ru-RU" sz="2400" dirty="0">
                <a:latin typeface="Times New Roman"/>
              </a:rPr>
              <a:t> </a:t>
            </a:r>
            <a:r>
              <a:rPr lang="ru-RU" sz="2400" dirty="0" err="1">
                <a:latin typeface="Times New Roman"/>
              </a:rPr>
              <a:t>досліджуваним</a:t>
            </a:r>
            <a:r>
              <a:rPr lang="ru-RU" sz="2400" dirty="0">
                <a:latin typeface="Times New Roman"/>
              </a:rPr>
              <a:t> газом.</a:t>
            </a:r>
            <a:endParaRPr lang="ru-RU" sz="2400" b="0" i="0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000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1"/>
                </a:solidFill>
              </a:rPr>
              <a:t>Спектри поглинання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052736"/>
            <a:ext cx="8784976" cy="3888432"/>
          </a:xfrm>
          <a:solidFill>
            <a:srgbClr val="00D661"/>
          </a:solid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/>
              </a:rPr>
              <a:t>	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Всі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речовини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атоми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перебувають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збудженому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стані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випромінюють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світлові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енергія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яких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певним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чином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розподілена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по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довжинах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Поглинання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світла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речовиною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також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залежить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від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довжини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Так,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червоне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скло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пропускає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хвилі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відповідають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/>
              </a:rPr>
            </a:br>
            <a:r>
              <a:rPr lang="ru-RU" dirty="0">
                <a:solidFill>
                  <a:schemeClr val="tx1"/>
                </a:solidFill>
                <a:latin typeface="Times New Roman"/>
              </a:rPr>
              <a:t>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червоному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світлі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(</a:t>
            </a:r>
            <a:r>
              <a:rPr lang="en-US" dirty="0">
                <a:solidFill>
                  <a:schemeClr val="tx1"/>
                </a:solidFill>
                <a:latin typeface="Times New Roman"/>
              </a:rPr>
              <a:t>l »8.10 -5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см), і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поглинає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всі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інші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 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  <a:latin typeface="Times New Roman"/>
              </a:rPr>
              <a:t>Якщо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пропускати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білий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світ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крізь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холодний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невипромінюваний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газ, то на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безперервного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спектру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джерела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з'являються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темні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/>
              </a:rPr>
            </a:br>
            <a:r>
              <a:rPr lang="ru-RU" dirty="0" err="1" smtClean="0">
                <a:solidFill>
                  <a:schemeClr val="tx1"/>
                </a:solidFill>
                <a:latin typeface="Times New Roman"/>
              </a:rPr>
              <a:t>лінії</a:t>
            </a:r>
            <a:r>
              <a:rPr lang="ru-RU" dirty="0" smtClean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 Газ 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поглинає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найбільш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інтенсивно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світло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якраз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тих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довжин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хвиль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він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випускає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в сильно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нагрітому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стані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Темні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лінії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на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тлі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безперервного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спектру -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лінії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поглинання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що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утворюють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сукупності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 спектр </a:t>
            </a:r>
            <a:r>
              <a:rPr lang="ru-RU" dirty="0" err="1">
                <a:solidFill>
                  <a:schemeClr val="tx1"/>
                </a:solidFill>
                <a:latin typeface="Times New Roman"/>
              </a:rPr>
              <a:t>поглинання</a:t>
            </a:r>
            <a:r>
              <a:rPr lang="ru-RU" dirty="0">
                <a:solidFill>
                  <a:schemeClr val="tx1"/>
                </a:solidFill>
                <a:latin typeface="Times New Roman"/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869160"/>
            <a:ext cx="6264696" cy="1806321"/>
          </a:xfrm>
        </p:spPr>
      </p:pic>
    </p:spTree>
    <p:extLst>
      <p:ext uri="{BB962C8B-B14F-4D97-AF65-F5344CB8AC3E}">
        <p14:creationId xmlns:p14="http://schemas.microsoft.com/office/powerpoint/2010/main" val="292316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3" y="116632"/>
            <a:ext cx="8964487" cy="1656184"/>
          </a:xfrm>
          <a:solidFill>
            <a:srgbClr val="00D661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vi-V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Спектральний аналіз</a:t>
            </a:r>
            <a:r>
              <a:rPr lang="vi-VN" sz="2400" dirty="0">
                <a:solidFill>
                  <a:schemeClr val="tx1"/>
                </a:solidFill>
              </a:rPr>
              <a:t> — сукупність методів визначення складу (наприклад, хімічного) об'єкта, заснований на вивченні </a:t>
            </a:r>
            <a:r>
              <a:rPr lang="uk-UA" sz="2400" dirty="0" smtClean="0">
                <a:solidFill>
                  <a:schemeClr val="tx1"/>
                </a:solidFill>
              </a:rPr>
              <a:t>його спектру. </a:t>
            </a:r>
            <a:br>
              <a:rPr lang="uk-UA" sz="2400" dirty="0" smtClean="0">
                <a:solidFill>
                  <a:schemeClr val="tx1"/>
                </a:solidFill>
              </a:rPr>
            </a:br>
            <a:r>
              <a:rPr lang="vi-VN" sz="2400" dirty="0" smtClean="0">
                <a:solidFill>
                  <a:schemeClr val="tx1"/>
                </a:solidFill>
              </a:rPr>
              <a:t>Спектральний </a:t>
            </a:r>
            <a:r>
              <a:rPr lang="vi-VN" sz="2400" dirty="0">
                <a:solidFill>
                  <a:schemeClr val="tx1"/>
                </a:solidFill>
              </a:rPr>
              <a:t>аналіз ґрунтується на явищі дис­персії світла.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911078"/>
            <a:ext cx="7457111" cy="2442207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vi-VN" sz="2200" dirty="0">
                <a:solidFill>
                  <a:prstClr val="black"/>
                </a:solidFill>
              </a:rPr>
              <a:t>Традиційно розмежовують: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/>
              <a:buChar char="•"/>
            </a:pPr>
            <a:r>
              <a:rPr lang="vi-VN" sz="2200" dirty="0">
                <a:solidFill>
                  <a:prstClr val="black"/>
                </a:solidFill>
              </a:rPr>
              <a:t>атомарний та молекулярний спектральний аналіз,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/>
              <a:buChar char="•"/>
            </a:pPr>
            <a:r>
              <a:rPr lang="vi-VN" sz="2200" i="1" dirty="0">
                <a:solidFill>
                  <a:prstClr val="black"/>
                </a:solidFill>
              </a:rPr>
              <a:t>«емісійний»</a:t>
            </a:r>
            <a:r>
              <a:rPr lang="vi-VN" sz="2200" dirty="0">
                <a:solidFill>
                  <a:prstClr val="black"/>
                </a:solidFill>
              </a:rPr>
              <a:t> — за спектром випромінення та </a:t>
            </a:r>
            <a:r>
              <a:rPr lang="vi-VN" sz="2200" i="1" dirty="0">
                <a:solidFill>
                  <a:prstClr val="black"/>
                </a:solidFill>
              </a:rPr>
              <a:t>«абсорбційний»</a:t>
            </a:r>
            <a:r>
              <a:rPr lang="vi-VN" sz="2200" dirty="0">
                <a:solidFill>
                  <a:prstClr val="black"/>
                </a:solidFill>
              </a:rPr>
              <a:t> — за спектром поглинання,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Arial"/>
              <a:buChar char="•"/>
            </a:pPr>
            <a:r>
              <a:rPr lang="vi-VN" sz="2200" i="1" dirty="0">
                <a:solidFill>
                  <a:prstClr val="black"/>
                </a:solidFill>
              </a:rPr>
              <a:t>«мас-спектрометричний»</a:t>
            </a:r>
            <a:r>
              <a:rPr lang="vi-VN" sz="2200" dirty="0">
                <a:solidFill>
                  <a:prstClr val="black"/>
                </a:solidFill>
              </a:rPr>
              <a:t> — за спектром мас атомарних</a:t>
            </a:r>
            <a:r>
              <a:rPr lang="uk-UA" sz="2200" dirty="0">
                <a:solidFill>
                  <a:prstClr val="black"/>
                </a:solidFill>
              </a:rPr>
              <a:t> </a:t>
            </a:r>
            <a:r>
              <a:rPr lang="vi-VN" sz="2200" dirty="0">
                <a:solidFill>
                  <a:prstClr val="black"/>
                </a:solidFill>
              </a:rPr>
              <a:t>чи молекулярних іонів.</a:t>
            </a:r>
            <a:endParaRPr lang="vi-VN" sz="2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46" y="4509120"/>
            <a:ext cx="5177617" cy="2167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91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484784"/>
            <a:ext cx="2766749" cy="3475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84784"/>
            <a:ext cx="2664296" cy="3415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115616" y="491479"/>
            <a:ext cx="6984776" cy="461665"/>
          </a:xfrm>
          <a:prstGeom prst="rect">
            <a:avLst/>
          </a:prstGeom>
          <a:solidFill>
            <a:srgbClr val="00D661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/>
              <a:t>Розроблений в 1859 році німецькими вченими 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5359779"/>
            <a:ext cx="3024336" cy="646331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Роберт Вільгельм </a:t>
            </a:r>
            <a:r>
              <a:rPr lang="uk-UA" dirty="0" err="1" smtClean="0"/>
              <a:t>Бунзен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1811-1899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373214"/>
            <a:ext cx="2736304" cy="646331"/>
          </a:xfrm>
          <a:prstGeom prst="rect">
            <a:avLst/>
          </a:prstGeom>
          <a:solidFill>
            <a:srgbClr val="FFFF3F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err="1" smtClean="0"/>
              <a:t>Густоф</a:t>
            </a:r>
            <a:r>
              <a:rPr lang="uk-UA" dirty="0" smtClean="0"/>
              <a:t> Роберт </a:t>
            </a:r>
            <a:r>
              <a:rPr lang="uk-UA" dirty="0" err="1" smtClean="0"/>
              <a:t>Кіргхгов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1824-1887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83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223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Види спектрів.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Спектри поглинання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User</cp:lastModifiedBy>
  <cp:revision>21</cp:revision>
  <dcterms:created xsi:type="dcterms:W3CDTF">2015-04-09T13:15:57Z</dcterms:created>
  <dcterms:modified xsi:type="dcterms:W3CDTF">2015-04-09T16:28:06Z</dcterms:modified>
</cp:coreProperties>
</file>