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2" autoAdjust="0"/>
  </p:normalViewPr>
  <p:slideViewPr>
    <p:cSldViewPr>
      <p:cViewPr varScale="1">
        <p:scale>
          <a:sx n="34" d="100"/>
          <a:sy n="34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3058-7A3C-4B6F-A87D-33C43E8F353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11BA-C521-4F54-9F2D-CF8B49E85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111BA-C521-4F54-9F2D-CF8B49E85A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uk-UA" sz="6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Генетика</a:t>
            </a:r>
            <a:r>
              <a:rPr lang="uk-UA" sz="6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людини</a:t>
            </a:r>
            <a:endParaRPr lang="ru-RU" sz="66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Папа\Downloads\Генетика\Gari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16" y="2060848"/>
            <a:ext cx="6000799" cy="4501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/>
              <a:t>Синдром </a:t>
            </a:r>
            <a:r>
              <a:rPr lang="ru-RU" smtClean="0"/>
              <a:t>Морфана</a:t>
            </a:r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2135"/>
          <a:stretch>
            <a:fillRect/>
          </a:stretch>
        </p:blipFill>
        <p:spPr bwMode="auto">
          <a:xfrm>
            <a:off x="5076056" y="1340768"/>
            <a:ext cx="3744416" cy="5128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690930"/>
            <a:ext cx="4427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/>
              <a:t>Спадкове захворювань сполучної тканини людини. Крім характерних змін в органах опорно-рухового апарату (подовжені кістки скелета, гіперрухливість суглобів), спостерігається патологія в органах зору і серцево-судинної системи.</a:t>
            </a:r>
            <a:endParaRPr lang="ru-RU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smtClean="0"/>
              <a:t>Фенілкетонурія</a:t>
            </a:r>
            <a:r>
              <a:rPr lang="uk-UA" smtClean="0"/>
              <a:t/>
            </a:r>
            <a:br>
              <a:rPr lang="uk-UA" smtClean="0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333212"/>
            <a:ext cx="51480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/>
              <a:t>Спадкове захворювання пов'язане з порушенням метаболізму амінокислот, головним чином фенілаланіну. Супроводжується накопиченням фенілаланіну і його токсичних продуктів, що призводить до важкого ураження ЦНС, що виявляється, зокрема, у вигляді порушення розумового розвитку.</a:t>
            </a:r>
            <a:endParaRPr lang="ru-RU" sz="28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763026" cy="501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5076056" cy="1143000"/>
          </a:xfrm>
        </p:spPr>
        <p:txBody>
          <a:bodyPr/>
          <a:lstStyle/>
          <a:p>
            <a:r>
              <a:rPr lang="uk-UA" sz="4800" smtClean="0"/>
              <a:t>Альбінізм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486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/>
              <a:t>Відсутність нормальної пігментації: у тварин і людей шкіри, волосся, райдужної оболонки ока, у рослин зеленого забарвлення всієї рослини або окремих частин.</a:t>
            </a:r>
            <a:endParaRPr lang="ru-RU" sz="32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961880" cy="2956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46024"/>
            <a:ext cx="3967486" cy="314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Синдром Дауна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/>
              <a:t>Одна з форм геномної патології, при якій найчастіше каріотип представлено 47 хромосомами замість нормальних 46, оскільки хромосоми 21-ї пари, замість нормальних двох, представлені трьома копіями (трисомія).</a:t>
            </a:r>
            <a:endParaRPr lang="ru-RU" sz="36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12" y="1412776"/>
            <a:ext cx="6984776" cy="5135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Синдром Клайнфельтера</a:t>
            </a:r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734" y="1556792"/>
            <a:ext cx="4629754" cy="4918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/>
              <a:t>Це прояв неправильного розподілу хромосом, при якому до нормального чоловічому (46, ХY) набору хромосом приєднується додаткова Х-хромосома (47, ХХY) у всіх або в більшості клітин організму.</a:t>
            </a:r>
            <a:endParaRPr lang="ru-RU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Синдром котячого крику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4208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smtClean="0"/>
              <a:t>Причина - делеція частини 5-ї хромосоми. Прояв: розвивається слабоумство, порушена будова гортані і голос має слабкий тембр.</a:t>
            </a:r>
            <a:endParaRPr lang="ru-RU" sz="32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528392" cy="519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 факти</a:t>
            </a:r>
            <a:endParaRPr lang="ru-RU" sz="8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9144000" cy="2780928"/>
          </a:xfrm>
        </p:spPr>
        <p:txBody>
          <a:bodyPr>
            <a:noAutofit/>
          </a:bodyPr>
          <a:lstStyle/>
          <a:p>
            <a:r>
              <a:rPr lang="ru-RU" sz="2500" smtClean="0"/>
              <a:t>Народжена в 1993 році американська дівчинка Брук Грінберг за своїми фізичними і розумовими параметрами досі є немовлям. Її зріст - 76 см, вага - 7 кг, зуби - молочні. Аналізи медиків показали, що в її генах, які відповідають за старіння, немає мутацій. Проте вчені не втрачають надії за допомогою нових досліджень цієї дівчинки наблизитися до розуміння причини старіння людей. Але дівчинка померла 24 жовтня 2013 року у віці 20 років.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/>
          </a:p>
        </p:txBody>
      </p:sp>
      <p:pic>
        <p:nvPicPr>
          <p:cNvPr id="2050" name="Picture 2" descr="C:\Users\Папа\Downloads\Генетика\greenber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13" y="188640"/>
            <a:ext cx="4714974" cy="3540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9144000" cy="2636912"/>
          </a:xfrm>
        </p:spPr>
        <p:txBody>
          <a:bodyPr>
            <a:noAutofit/>
          </a:bodyPr>
          <a:lstStyle/>
          <a:p>
            <a:r>
              <a:rPr lang="ru-RU" sz="2800" smtClean="0"/>
              <a:t>Двоголове кошеня народилося в листопаді 2008 року в США. Незважаючи на зовнішню потворність, він виявився абсолютно здоровим. Кошеня поводилося так само як і будь-які інші кошенята - нявкав, бігав і їв. Деформація його голови виникла в результаті генетичних помилок які, відбулися ще на ранній стадії розвитку ембріона.</a:t>
            </a:r>
            <a:endParaRPr lang="ru-RU" sz="2800"/>
          </a:p>
        </p:txBody>
      </p:sp>
      <p:pic>
        <p:nvPicPr>
          <p:cNvPr id="3074" name="Picture 2" descr="C:\Users\Папа\Downloads\Генетика\12-f0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3835" cy="331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Премія Дарвіна</a:t>
            </a:r>
            <a:r>
              <a:rPr lang="en-US" smtClean="0"/>
              <a:t> — </a:t>
            </a:r>
            <a:r>
              <a:rPr lang="ru-RU" smtClean="0"/>
              <a:t>віртуальна щорічна премія, яку присуджують особам, котрі найбезглуздішим чином загинули або втратили здатність мати дітей, і, таким чином, позбулися можливості внести свій вклад у генофонд людства.</a:t>
            </a:r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2628800" y="1052736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Умножение 34"/>
          <p:cNvSpPr/>
          <p:nvPr/>
        </p:nvSpPr>
        <p:spPr>
          <a:xfrm>
            <a:off x="3887924" y="4509120"/>
            <a:ext cx="1368152" cy="1368152"/>
          </a:xfrm>
          <a:prstGeom prst="mathMultiply">
            <a:avLst>
              <a:gd name="adj1" fmla="val 1256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0" y="3068960"/>
            <a:ext cx="1188000" cy="340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WOMA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1189286" cy="3240000"/>
          </a:xfrm>
          <a:prstGeom prst="rect">
            <a:avLst/>
          </a:prstGeom>
          <a:noFill/>
        </p:spPr>
      </p:pic>
      <p:sp>
        <p:nvSpPr>
          <p:cNvPr id="21" name="Облако 20"/>
          <p:cNvSpPr/>
          <p:nvPr/>
        </p:nvSpPr>
        <p:spPr>
          <a:xfrm>
            <a:off x="2843808" y="260648"/>
            <a:ext cx="3888432" cy="2448272"/>
          </a:xfrm>
          <a:prstGeom prst="cloud">
            <a:avLst/>
          </a:prstGeom>
          <a:blipFill dpi="0" rotWithShape="1">
            <a:blip r:embed="rId4" cstate="print"/>
            <a:srcRect/>
            <a:stretch>
              <a:fillRect l="11000" t="5000" r="6000" b="16000"/>
            </a:stretch>
          </a:blipFill>
          <a:ln w="38100">
            <a:gradFill>
              <a:gsLst>
                <a:gs pos="0">
                  <a:srgbClr val="5E9EFF"/>
                </a:gs>
                <a:gs pos="92000">
                  <a:srgbClr val="85C2FF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 rot="21303924" flipH="1">
            <a:off x="2523310" y="2384577"/>
            <a:ext cx="864096" cy="792088"/>
            <a:chOff x="2915816" y="2564904"/>
            <a:chExt cx="864096" cy="792088"/>
          </a:xfrm>
        </p:grpSpPr>
        <p:sp>
          <p:nvSpPr>
            <p:cNvPr id="23" name="Овал 22"/>
            <p:cNvSpPr/>
            <p:nvPr/>
          </p:nvSpPr>
          <p:spPr>
            <a:xfrm>
              <a:off x="2915816" y="2564904"/>
              <a:ext cx="432048" cy="43204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85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347864" y="2924944"/>
              <a:ext cx="288032" cy="2880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90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635896" y="3212976"/>
              <a:ext cx="144016" cy="14401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85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296076">
            <a:off x="5907686" y="2384576"/>
            <a:ext cx="864096" cy="792088"/>
            <a:chOff x="2915816" y="2564904"/>
            <a:chExt cx="864096" cy="792088"/>
          </a:xfrm>
        </p:grpSpPr>
        <p:sp>
          <p:nvSpPr>
            <p:cNvPr id="27" name="Овал 26"/>
            <p:cNvSpPr/>
            <p:nvPr/>
          </p:nvSpPr>
          <p:spPr>
            <a:xfrm>
              <a:off x="2915816" y="2564904"/>
              <a:ext cx="432048" cy="43204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85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347864" y="2924944"/>
              <a:ext cx="288032" cy="2880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90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635896" y="3212976"/>
              <a:ext cx="144016" cy="14401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5E9EFF"/>
                  </a:gs>
                  <a:gs pos="85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Облако 35"/>
          <p:cNvSpPr/>
          <p:nvPr/>
        </p:nvSpPr>
        <p:spPr>
          <a:xfrm>
            <a:off x="2843808" y="260648"/>
            <a:ext cx="3888432" cy="2448272"/>
          </a:xfrm>
          <a:prstGeom prst="cloud">
            <a:avLst/>
          </a:prstGeom>
          <a:blipFill dpi="0" rotWithShape="1">
            <a:blip r:embed="rId5" cstate="print"/>
            <a:srcRect/>
            <a:stretch>
              <a:fillRect t="1000" r="-7000" b="-2000"/>
            </a:stretch>
          </a:blipFill>
          <a:ln w="38100">
            <a:gradFill>
              <a:gsLst>
                <a:gs pos="0">
                  <a:srgbClr val="5E9EFF"/>
                </a:gs>
                <a:gs pos="92000">
                  <a:srgbClr val="85C2FF"/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xit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6845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mtClean="0"/>
              <a:t>Подібна історія сталася в одному єгипетському селі. 18-річний селянин поліз у колодязь діставати курча та впав туди. Так як він не вмів плавати, то почав тонути, і йому на допомогу в колодязь почали стрибати його родичі та друзі. Всього потонуло 6 чоловік, а курча в результаті вижив.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/>
          <a:p>
            <a:r>
              <a:rPr lang="ru-RU" sz="3200" smtClean="0"/>
              <a:t>Генетична корекція людини цілком може стати реальністю найближчого майбутнього. Так, у грудні 2008 року було оголошено, що в Лондоні очікується народження першого в світі генетично модифікованої дитини. У січні 2009 року було оголошено про успішне народженні дівчинки.</a:t>
            </a:r>
            <a:endParaRPr lang="ru-RU" sz="3200"/>
          </a:p>
        </p:txBody>
      </p:sp>
      <p:pic>
        <p:nvPicPr>
          <p:cNvPr id="1026" name="Picture 2" descr="C:\Users\Папа\Downloads\Генетика\merz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464496" cy="3348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9731"/>
            <a:ext cx="8229600" cy="4738538"/>
          </a:xfrm>
        </p:spPr>
        <p:txBody>
          <a:bodyPr>
            <a:norm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Виконав</a:t>
            </a:r>
            <a:b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учень 11 класу</a:t>
            </a:r>
            <a:b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Сєдих Дмитро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4928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mtClean="0"/>
              <a:t>Генетика людини вивчає явища спадковості і мінливості у популяціях людей, особливості успадкування нормальних і патологічних ознак, залежність захворювання від генетичної схильності і факторів середовища.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ru-RU" sz="48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Методи вивчення спадковості людини:</a:t>
            </a:r>
            <a:endParaRPr lang="ru-RU" sz="4800" b="1" i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4653136"/>
          </a:xfrm>
        </p:spPr>
        <p:txBody>
          <a:bodyPr>
            <a:normAutofit/>
          </a:bodyPr>
          <a:lstStyle/>
          <a:p>
            <a:pPr marL="1525588" algn="just">
              <a:buFont typeface="Arial" pitchFamily="34" charset="0"/>
              <a:buChar char="•"/>
            </a:pPr>
            <a:r>
              <a:rPr lang="ru-RU" sz="4200" smtClean="0">
                <a:solidFill>
                  <a:schemeClr val="tx1"/>
                </a:solidFill>
              </a:rPr>
              <a:t>   генеалогічний метод;</a:t>
            </a:r>
          </a:p>
          <a:p>
            <a:pPr marL="1525588" algn="just">
              <a:buFont typeface="Arial" pitchFamily="34" charset="0"/>
              <a:buChar char="•"/>
            </a:pPr>
            <a:r>
              <a:rPr lang="ru-RU" sz="4200" smtClean="0">
                <a:solidFill>
                  <a:schemeClr val="tx1"/>
                </a:solidFill>
              </a:rPr>
              <a:t>   близнюковий метод;</a:t>
            </a:r>
          </a:p>
          <a:p>
            <a:pPr marL="1525588" algn="just">
              <a:buFont typeface="Arial" pitchFamily="34" charset="0"/>
              <a:buChar char="•"/>
            </a:pPr>
            <a:r>
              <a:rPr lang="ru-RU" sz="4200" smtClean="0">
                <a:solidFill>
                  <a:schemeClr val="tx1"/>
                </a:solidFill>
              </a:rPr>
              <a:t>   цитогенетичний метод;</a:t>
            </a:r>
          </a:p>
          <a:p>
            <a:pPr marL="1525588" algn="just">
              <a:buFont typeface="Arial" pitchFamily="34" charset="0"/>
              <a:buChar char="•"/>
            </a:pPr>
            <a:r>
              <a:rPr lang="ru-RU" sz="4200" smtClean="0">
                <a:solidFill>
                  <a:schemeClr val="tx1"/>
                </a:solidFill>
              </a:rPr>
              <a:t>   біохімічні методи та інші.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Аутосомне успадкування</a:t>
            </a:r>
            <a:endParaRPr lang="ru-RU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1916832"/>
            <a:ext cx="4355976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smtClean="0"/>
              <a:t> Аутосомно-домінантне</a:t>
            </a:r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916832"/>
            <a:ext cx="4176464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smtClean="0"/>
              <a:t>Аутосомно-рецесивне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7744" y="1196752"/>
            <a:ext cx="0" cy="57120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76256" y="1196752"/>
            <a:ext cx="0" cy="57120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64088" y="2708920"/>
            <a:ext cx="3528392" cy="353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sz="2600" smtClean="0">
                <a:latin typeface="+mj-lt"/>
              </a:rPr>
              <a:t>руде волосся;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русе волос</a:t>
            </a:r>
            <a:r>
              <a:rPr lang="uk-UA" sz="2600" smtClean="0">
                <a:latin typeface="+mj-lt"/>
              </a:rPr>
              <a:t>ся;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голуб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, с</a:t>
            </a:r>
            <a:r>
              <a:rPr lang="uk-UA" sz="2600" smtClean="0">
                <a:latin typeface="+mj-lt"/>
              </a:rPr>
              <a:t>ірі очі;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св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тл</a:t>
            </a:r>
            <a:r>
              <a:rPr lang="uk-UA" sz="2600" smtClean="0">
                <a:latin typeface="+mj-lt"/>
              </a:rPr>
              <a:t>и</a:t>
            </a:r>
            <a:r>
              <a:rPr lang="ru-RU" sz="2600" smtClean="0">
                <a:latin typeface="+mj-lt"/>
              </a:rPr>
              <a:t>й </a:t>
            </a:r>
            <a:r>
              <a:rPr lang="uk-UA" sz="2600" smtClean="0">
                <a:latin typeface="+mj-lt"/>
              </a:rPr>
              <a:t>колір шкіри;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тонк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 губ</a:t>
            </a:r>
            <a:r>
              <a:rPr lang="uk-UA" sz="2600" smtClean="0">
                <a:latin typeface="+mj-lt"/>
              </a:rPr>
              <a:t>и;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гладк</a:t>
            </a:r>
            <a:r>
              <a:rPr lang="uk-UA" sz="2600" smtClean="0">
                <a:latin typeface="+mj-lt"/>
              </a:rPr>
              <a:t>е</a:t>
            </a:r>
            <a:r>
              <a:rPr lang="ru-RU" sz="2600" smtClean="0">
                <a:latin typeface="+mj-lt"/>
              </a:rPr>
              <a:t> подбор</a:t>
            </a:r>
            <a:r>
              <a:rPr lang="uk-UA" sz="2600" smtClean="0">
                <a:latin typeface="+mj-lt"/>
              </a:rPr>
              <a:t>іддя;</a:t>
            </a:r>
            <a:r>
              <a:rPr lang="ru-RU" sz="2600" smtClean="0">
                <a:latin typeface="+mj-lt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альб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н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зм;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вро</a:t>
            </a:r>
            <a:r>
              <a:rPr lang="uk-UA" sz="2600" smtClean="0">
                <a:latin typeface="+mj-lt"/>
              </a:rPr>
              <a:t>дж</a:t>
            </a:r>
            <a:r>
              <a:rPr lang="ru-RU" sz="2600" smtClean="0">
                <a:latin typeface="+mj-lt"/>
              </a:rPr>
              <a:t>ена глухота.</a:t>
            </a:r>
            <a:endParaRPr lang="ru-RU" sz="260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708920"/>
            <a:ext cx="3915544" cy="3973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вес</a:t>
            </a:r>
            <a:r>
              <a:rPr lang="uk-UA" sz="2600" smtClean="0">
                <a:latin typeface="+mj-lt"/>
              </a:rPr>
              <a:t>нянки (ластовиння);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темн</a:t>
            </a:r>
            <a:r>
              <a:rPr lang="uk-UA" sz="2600" smtClean="0">
                <a:latin typeface="+mj-lt"/>
              </a:rPr>
              <a:t>е волосся;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кар</a:t>
            </a:r>
            <a:r>
              <a:rPr lang="uk-UA" sz="2600" smtClean="0">
                <a:latin typeface="+mj-lt"/>
              </a:rPr>
              <a:t>і очі;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темн</a:t>
            </a:r>
            <a:r>
              <a:rPr lang="uk-UA" sz="2600" smtClean="0">
                <a:latin typeface="+mj-lt"/>
              </a:rPr>
              <a:t>ий колір шкіри;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то</a:t>
            </a:r>
            <a:r>
              <a:rPr lang="uk-UA" sz="2600" smtClean="0">
                <a:latin typeface="+mj-lt"/>
              </a:rPr>
              <a:t>всті губи;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д</a:t>
            </a:r>
            <a:r>
              <a:rPr lang="uk-UA" sz="2600" smtClean="0">
                <a:latin typeface="+mj-lt"/>
              </a:rPr>
              <a:t>овгі вії;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п</a:t>
            </a:r>
            <a:r>
              <a:rPr lang="uk-UA" sz="2600" smtClean="0">
                <a:latin typeface="+mj-lt"/>
              </a:rPr>
              <a:t>і</a:t>
            </a:r>
            <a:r>
              <a:rPr lang="ru-RU" sz="2600" smtClean="0">
                <a:latin typeface="+mj-lt"/>
              </a:rPr>
              <a:t>дбор</a:t>
            </a:r>
            <a:r>
              <a:rPr lang="uk-UA" sz="2600" smtClean="0">
                <a:latin typeface="+mj-lt"/>
              </a:rPr>
              <a:t>іддя з ямкою;</a:t>
            </a:r>
            <a:endParaRPr lang="ru-RU" sz="2600" smtClean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катаракта;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smtClean="0">
                <a:latin typeface="+mj-lt"/>
              </a:rPr>
              <a:t> ранн</a:t>
            </a:r>
            <a:r>
              <a:rPr lang="uk-UA" sz="2600" smtClean="0">
                <a:latin typeface="+mj-lt"/>
              </a:rPr>
              <a:t>є облисіння.</a:t>
            </a:r>
            <a:endParaRPr lang="ru-RU" sz="260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/>
          <p:cNvSpPr txBox="1">
            <a:spLocks noChangeArrowheads="1"/>
          </p:cNvSpPr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</a:t>
            </a:r>
            <a:r>
              <a:rPr kumimoji="0" lang="uk-UA" sz="48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овід сім</a:t>
            </a:r>
            <a:r>
              <a:rPr kumimoji="0" lang="en-US" sz="48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48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ї</a:t>
            </a:r>
            <a:r>
              <a:rPr kumimoji="0" lang="ru-RU" sz="4000" b="1" i="0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000" b="1" i="0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1" i="0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аутосомно-дом</a:t>
            </a:r>
            <a:r>
              <a:rPr kumimoji="0" lang="uk-UA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нантн</a:t>
            </a:r>
            <a:r>
              <a:rPr kumimoji="0" lang="uk-UA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 типом </a:t>
            </a:r>
            <a:r>
              <a:rPr kumimoji="0" lang="uk-UA" sz="4000" b="1" i="1" u="none" strike="noStrike" kern="120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успадкування</a:t>
            </a:r>
            <a:endParaRPr kumimoji="0" lang="ru-RU" sz="4000" b="1" i="1" u="none" strike="noStrike" kern="120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28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239000" cy="406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1029"/>
          <p:cNvSpPr>
            <a:spLocks noChangeArrowheads="1"/>
          </p:cNvSpPr>
          <p:nvPr/>
        </p:nvSpPr>
        <p:spPr bwMode="auto">
          <a:xfrm>
            <a:off x="1691679" y="5517232"/>
            <a:ext cx="436437" cy="4320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1666528" y="4941168"/>
            <a:ext cx="46184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2339752" y="4941168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smtClean="0"/>
              <a:t>- </a:t>
            </a:r>
            <a:r>
              <a:rPr lang="uk-UA" sz="2400" b="1" smtClean="0"/>
              <a:t>Чоловік</a:t>
            </a:r>
            <a:r>
              <a:rPr lang="uk-UA" sz="2400" smtClean="0"/>
              <a:t> </a:t>
            </a:r>
            <a:endParaRPr lang="ru-RU" sz="2400"/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2339751" y="5517232"/>
            <a:ext cx="1271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smtClean="0"/>
              <a:t>- </a:t>
            </a:r>
            <a:r>
              <a:rPr lang="uk-UA" sz="2400" b="1" smtClean="0"/>
              <a:t>Жінка</a:t>
            </a:r>
            <a:r>
              <a:rPr lang="uk-UA" sz="2400" smtClean="0"/>
              <a:t> </a:t>
            </a:r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43608"/>
          </a:xfrm>
        </p:spPr>
        <p:txBody>
          <a:bodyPr>
            <a:normAutofit fontScale="90000"/>
          </a:bodyPr>
          <a:lstStyle/>
          <a:p>
            <a:r>
              <a:rPr lang="ru-RU" sz="5400" b="1" i="1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5400" b="1" i="1" smtClean="0">
                <a:solidFill>
                  <a:srgbClr val="000066"/>
                </a:solidFill>
                <a:latin typeface="Arial" charset="0"/>
              </a:rPr>
            </a:br>
            <a:r>
              <a:rPr lang="ru-RU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Родо</a:t>
            </a:r>
            <a:r>
              <a:rPr lang="uk-UA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від сім</a:t>
            </a:r>
            <a:r>
              <a:rPr lang="en-US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’</a:t>
            </a:r>
            <a:r>
              <a:rPr lang="uk-UA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ї</a:t>
            </a:r>
            <a:r>
              <a:rPr lang="ru-RU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uk-UA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/>
            </a:r>
            <a:br>
              <a:rPr lang="uk-UA" sz="54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</a:br>
            <a:r>
              <a:rPr lang="uk-UA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з</a:t>
            </a:r>
            <a:r>
              <a:rPr lang="ru-RU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аутосомно-рецесивн</a:t>
            </a:r>
            <a:r>
              <a:rPr lang="uk-UA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и</a:t>
            </a:r>
            <a:r>
              <a:rPr lang="ru-RU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м типом </a:t>
            </a:r>
            <a:r>
              <a:rPr lang="uk-UA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успадкування</a:t>
            </a:r>
            <a:r>
              <a:rPr lang="ru-RU" b="1" i="1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b="1" i="1" smtClean="0">
                <a:solidFill>
                  <a:srgbClr val="000066"/>
                </a:solidFill>
                <a:latin typeface="Arial" charset="0"/>
              </a:rPr>
            </a:br>
            <a:endParaRPr lang="ru-RU"/>
          </a:p>
        </p:txBody>
      </p:sp>
      <p:pic>
        <p:nvPicPr>
          <p:cNvPr id="4" name="Picture 5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51075"/>
            <a:ext cx="8077200" cy="4418285"/>
          </a:xfrm>
          <a:prstGeom prst="rect">
            <a:avLst/>
          </a:prstGeom>
          <a:noFill/>
          <a:ln w="38100" cmpd="dbl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5" name="Oval 1029"/>
          <p:cNvSpPr>
            <a:spLocks noChangeArrowheads="1"/>
          </p:cNvSpPr>
          <p:nvPr/>
        </p:nvSpPr>
        <p:spPr bwMode="auto">
          <a:xfrm>
            <a:off x="636711" y="2924944"/>
            <a:ext cx="436437" cy="4320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611560" y="2348880"/>
            <a:ext cx="461844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1284784" y="2348880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smtClean="0"/>
              <a:t>- </a:t>
            </a:r>
            <a:r>
              <a:rPr lang="uk-UA" sz="2400" b="1" smtClean="0"/>
              <a:t>Чоловік</a:t>
            </a:r>
            <a:r>
              <a:rPr lang="uk-UA" sz="2400" smtClean="0"/>
              <a:t> </a:t>
            </a:r>
            <a:endParaRPr lang="ru-RU" sz="2400"/>
          </a:p>
        </p:txBody>
      </p:sp>
      <p:sp>
        <p:nvSpPr>
          <p:cNvPr id="8" name="Text Box 1035"/>
          <p:cNvSpPr txBox="1">
            <a:spLocks noChangeArrowheads="1"/>
          </p:cNvSpPr>
          <p:nvPr/>
        </p:nvSpPr>
        <p:spPr bwMode="auto">
          <a:xfrm>
            <a:off x="1284783" y="2924944"/>
            <a:ext cx="1271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smtClean="0"/>
              <a:t>- </a:t>
            </a:r>
            <a:r>
              <a:rPr lang="uk-UA" sz="2400" b="1" smtClean="0"/>
              <a:t>Жінка</a:t>
            </a:r>
            <a:r>
              <a:rPr lang="uk-UA" sz="2400" smtClean="0"/>
              <a:t> </a:t>
            </a:r>
            <a:endParaRPr lang="ru-RU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56792"/>
          </a:xfrm>
        </p:spPr>
        <p:txBody>
          <a:bodyPr>
            <a:noAutofit/>
          </a:bodyPr>
          <a:lstStyle/>
          <a:p>
            <a:r>
              <a:rPr lang="uk-UA" sz="6000" i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Зчеплене зі статтю успадкування:</a:t>
            </a:r>
            <a:endParaRPr lang="ru-RU" sz="6000">
              <a:ln w="12700" cmpd="sng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7236296" cy="4525963"/>
          </a:xfrm>
        </p:spPr>
        <p:txBody>
          <a:bodyPr>
            <a:normAutofit/>
          </a:bodyPr>
          <a:lstStyle/>
          <a:p>
            <a:pPr marL="2330450" indent="-454025" algn="just">
              <a:buFontTx/>
              <a:buChar char="•"/>
            </a:pPr>
            <a:r>
              <a:rPr lang="ru-RU" smtClean="0">
                <a:latin typeface="+mj-lt"/>
              </a:rPr>
              <a:t>гемоф</a:t>
            </a:r>
            <a:r>
              <a:rPr lang="uk-UA" smtClean="0">
                <a:latin typeface="+mj-lt"/>
              </a:rPr>
              <a:t>і</a:t>
            </a:r>
            <a:r>
              <a:rPr lang="ru-RU" smtClean="0">
                <a:latin typeface="+mj-lt"/>
              </a:rPr>
              <a:t>л</a:t>
            </a:r>
            <a:r>
              <a:rPr lang="uk-UA" smtClean="0">
                <a:latin typeface="+mj-lt"/>
              </a:rPr>
              <a:t>і</a:t>
            </a:r>
            <a:r>
              <a:rPr lang="ru-RU" smtClean="0">
                <a:latin typeface="+mj-lt"/>
              </a:rPr>
              <a:t>я;</a:t>
            </a:r>
          </a:p>
          <a:p>
            <a:pPr marL="2330450" indent="-454025" algn="just">
              <a:buFontTx/>
              <a:buChar char="•"/>
            </a:pPr>
            <a:r>
              <a:rPr lang="ru-RU" smtClean="0">
                <a:latin typeface="+mj-lt"/>
              </a:rPr>
              <a:t>дальтон</a:t>
            </a:r>
            <a:r>
              <a:rPr lang="uk-UA" smtClean="0">
                <a:latin typeface="+mj-lt"/>
              </a:rPr>
              <a:t>і</a:t>
            </a:r>
            <a:r>
              <a:rPr lang="ru-RU" smtClean="0">
                <a:latin typeface="+mj-lt"/>
              </a:rPr>
              <a:t>зм;</a:t>
            </a:r>
          </a:p>
          <a:p>
            <a:pPr marL="2330450" indent="-454025" algn="just">
              <a:buFontTx/>
              <a:buChar char="•"/>
            </a:pPr>
            <a:r>
              <a:rPr lang="uk-UA" smtClean="0"/>
              <a:t>лусковидна</a:t>
            </a:r>
            <a:r>
              <a:rPr lang="ru-RU" smtClean="0"/>
              <a:t> </a:t>
            </a:r>
            <a:r>
              <a:rPr lang="uk-UA" smtClean="0"/>
              <a:t>шкіра</a:t>
            </a:r>
            <a:r>
              <a:rPr lang="uk-UA" smtClean="0">
                <a:latin typeface="+mj-lt"/>
              </a:rPr>
              <a:t>;</a:t>
            </a:r>
            <a:endParaRPr lang="ru-RU" smtClean="0">
              <a:latin typeface="+mj-lt"/>
            </a:endParaRPr>
          </a:p>
          <a:p>
            <a:pPr marL="2330450" indent="-454025" algn="just">
              <a:buFontTx/>
              <a:buChar char="•"/>
            </a:pPr>
            <a:r>
              <a:rPr lang="ru-RU" smtClean="0"/>
              <a:t>мускульна дистроф</a:t>
            </a:r>
            <a:r>
              <a:rPr lang="uk-UA" smtClean="0"/>
              <a:t>і</a:t>
            </a:r>
            <a:r>
              <a:rPr lang="ru-RU" smtClean="0"/>
              <a:t>я</a:t>
            </a:r>
            <a:r>
              <a:rPr lang="uk-UA" smtClean="0">
                <a:latin typeface="+mj-lt"/>
              </a:rPr>
              <a:t>;</a:t>
            </a:r>
            <a:endParaRPr lang="ru-RU" smtClean="0">
              <a:latin typeface="+mj-lt"/>
            </a:endParaRPr>
          </a:p>
          <a:p>
            <a:pPr marL="2330450" indent="-454025" algn="just">
              <a:buFontTx/>
              <a:buChar char="•"/>
            </a:pPr>
            <a:r>
              <a:rPr lang="ru-RU" smtClean="0">
                <a:latin typeface="+mj-lt"/>
              </a:rPr>
              <a:t>п</a:t>
            </a:r>
            <a:r>
              <a:rPr lang="uk-UA" smtClean="0">
                <a:latin typeface="+mj-lt"/>
              </a:rPr>
              <a:t>альці з перетинками;</a:t>
            </a:r>
          </a:p>
          <a:p>
            <a:pPr marL="2330450" indent="-454025" algn="just">
              <a:buFontTx/>
              <a:buChar char="•"/>
            </a:pPr>
            <a:r>
              <a:rPr lang="ru-RU" smtClean="0"/>
              <a:t>г</a:t>
            </a:r>
            <a:r>
              <a:rPr lang="uk-UA" smtClean="0"/>
              <a:t>і</a:t>
            </a:r>
            <a:r>
              <a:rPr lang="ru-RU" smtClean="0"/>
              <a:t>поплаз</a:t>
            </a:r>
            <a:r>
              <a:rPr lang="uk-UA" smtClean="0"/>
              <a:t>і</a:t>
            </a:r>
            <a:r>
              <a:rPr lang="ru-RU" smtClean="0"/>
              <a:t>я зубно</a:t>
            </a:r>
            <a:r>
              <a:rPr lang="uk-UA" smtClean="0"/>
              <a:t>ї</a:t>
            </a:r>
            <a:r>
              <a:rPr lang="ru-RU" smtClean="0"/>
              <a:t> </a:t>
            </a:r>
            <a:r>
              <a:rPr lang="uk-UA" smtClean="0"/>
              <a:t>е</a:t>
            </a:r>
            <a:r>
              <a:rPr lang="ru-RU" smtClean="0"/>
              <a:t>мал</a:t>
            </a:r>
            <a:r>
              <a:rPr lang="uk-UA" smtClean="0"/>
              <a:t>і;</a:t>
            </a:r>
            <a:endParaRPr lang="ru-RU" smtClean="0">
              <a:latin typeface="+mj-lt"/>
            </a:endParaRPr>
          </a:p>
          <a:p>
            <a:pPr marL="2330450" indent="-454025" algn="just">
              <a:buFontTx/>
              <a:buChar char="•"/>
            </a:pPr>
            <a:r>
              <a:rPr lang="ru-RU" smtClean="0"/>
              <a:t>в</a:t>
            </a:r>
            <a:r>
              <a:rPr lang="uk-UA" smtClean="0"/>
              <a:t>ідсутність потових залоз.</a:t>
            </a:r>
            <a:endParaRPr lang="ru-RU" smtClean="0"/>
          </a:p>
          <a:p>
            <a:pPr marL="2330450" indent="-454025" algn="just">
              <a:buFontTx/>
              <a:buChar char="•"/>
            </a:pPr>
            <a:endParaRPr lang="ru-RU" smtClean="0">
              <a:latin typeface="+mj-lt"/>
            </a:endParaRPr>
          </a:p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80920" cy="3456384"/>
          </a:xfrm>
        </p:spPr>
        <p:txBody>
          <a:bodyPr>
            <a:noAutofit/>
          </a:bodyPr>
          <a:lstStyle/>
          <a:p>
            <a:r>
              <a:rPr lang="uk-UA" sz="8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Генні захворювання</a:t>
            </a:r>
            <a:endParaRPr lang="ru-RU" sz="88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632</Words>
  <Application>Microsoft Office PowerPoint</Application>
  <PresentationFormat>Экран (4:3)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Генетика людини</vt:lpstr>
      <vt:lpstr>Слайд 2</vt:lpstr>
      <vt:lpstr>Генетика людини вивчає явища спадковості і мінливості у популяціях людей, особливості успадкування нормальних і патологічних ознак, залежність захворювання від генетичної схильності і факторів середовища.</vt:lpstr>
      <vt:lpstr>Методи вивчення спадковості людини:</vt:lpstr>
      <vt:lpstr>Аутосомне успадкування</vt:lpstr>
      <vt:lpstr>Слайд 6</vt:lpstr>
      <vt:lpstr> Родовід сім’ї  з аутосомно-рецесивним типом успадкування </vt:lpstr>
      <vt:lpstr>Зчеплене зі статтю успадкування:</vt:lpstr>
      <vt:lpstr>Генні захворювання</vt:lpstr>
      <vt:lpstr>Синдром Морфана</vt:lpstr>
      <vt:lpstr>Фенілкетонурія </vt:lpstr>
      <vt:lpstr>Альбінізм</vt:lpstr>
      <vt:lpstr>Синдром Дауна</vt:lpstr>
      <vt:lpstr>Синдром Клайнфельтера</vt:lpstr>
      <vt:lpstr>Синдром котячого крику</vt:lpstr>
      <vt:lpstr>Цікаві факти</vt:lpstr>
      <vt:lpstr>Народжена в 1993 році американська дівчинка Брук Грінберг за своїми фізичними і розумовими параметрами досі є немовлям. Її зріст - 76 см, вага - 7 кг, зуби - молочні. Аналізи медиків показали, що в її генах, які відповідають за старіння, немає мутацій. Проте вчені не втрачають надії за допомогою нових досліджень цієї дівчинки наблизитися до розуміння причини старіння людей. Але дівчинка померла 24 жовтня 2013 року у віці 20 років. </vt:lpstr>
      <vt:lpstr>Двоголове кошеня народилося в листопаді 2008 року в США. Незважаючи на зовнішню потворність, він виявився абсолютно здоровим. Кошеня поводилося так само як і будь-які інші кошенята - нявкав, бігав і їв. Деформація його голови виникла в результаті генетичних помилок які, відбулися ще на ранній стадії розвитку ембріона.</vt:lpstr>
      <vt:lpstr>Премія Дарвіна — віртуальна щорічна премія, яку присуджують особам, котрі найбезглуздішим чином загинули або втратили здатність мати дітей, і, таким чином, позбулися можливості внести свій вклад у генофонд людства.</vt:lpstr>
      <vt:lpstr>Подібна історія сталася в одному єгипетському селі. 18-річний селянин поліз у колодязь діставати курча та впав туди. Так як він не вмів плавати, то почав тонути, і йому на допомогу в колодязь почали стрибати його родичі та друзі. Всього потонуло 6 чоловік, а курча в результаті вижив. </vt:lpstr>
      <vt:lpstr>Генетична корекція людини цілком може стати реальністю найближчого майбутнього. Так, у грудні 2008 року було оголошено, що в Лондоні очікується народження першого в світі генетично модифікованої дитини. У січні 2009 року було оголошено про успішне народженні дівчинки.</vt:lpstr>
      <vt:lpstr>Виконав учень 11 класу Сєдих Дмитро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людини</dc:title>
  <dc:creator>Отец</dc:creator>
  <cp:lastModifiedBy>Папа</cp:lastModifiedBy>
  <cp:revision>29</cp:revision>
  <dcterms:created xsi:type="dcterms:W3CDTF">2013-11-23T20:13:13Z</dcterms:created>
  <dcterms:modified xsi:type="dcterms:W3CDTF">2013-11-25T21:16:56Z</dcterms:modified>
</cp:coreProperties>
</file>