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8"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18.12.2014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18.12.2014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18.12.2014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1" y="0"/>
            <a:ext cx="9144000" cy="6858000"/>
          </a:xfrm>
        </p:spPr>
        <p:txBody>
          <a:bodyPr>
            <a:normAutofit/>
          </a:bodyPr>
          <a:lstStyle/>
          <a:p>
            <a:r>
              <a:rPr lang="uk-UA" sz="11500" b="1" dirty="0" smtClean="0"/>
              <a:t>Російський</a:t>
            </a:r>
            <a:r>
              <a:rPr lang="uk-UA" sz="13800" b="1" dirty="0" smtClean="0"/>
              <a:t> балет</a:t>
            </a:r>
            <a:endParaRPr lang="uk-UA" sz="13800" b="1" dirty="0"/>
          </a:p>
        </p:txBody>
      </p:sp>
      <p:sp>
        <p:nvSpPr>
          <p:cNvPr id="3" name="Объект 2"/>
          <p:cNvSpPr>
            <a:spLocks noGrp="1"/>
          </p:cNvSpPr>
          <p:nvPr>
            <p:ph idx="1"/>
          </p:nvPr>
        </p:nvSpPr>
        <p:spPr>
          <a:xfrm>
            <a:off x="1331640" y="1628800"/>
            <a:ext cx="6400800" cy="3048001"/>
          </a:xfrm>
        </p:spPr>
        <p:txBody>
          <a:bodyPr/>
          <a:lstStyle/>
          <a:p>
            <a:endParaRPr lang="uk-UA" dirty="0"/>
          </a:p>
        </p:txBody>
      </p:sp>
    </p:spTree>
    <p:extLst>
      <p:ext uri="{BB962C8B-B14F-4D97-AF65-F5344CB8AC3E}">
        <p14:creationId xmlns:p14="http://schemas.microsoft.com/office/powerpoint/2010/main" val="3130354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5400" dirty="0" smtClean="0"/>
              <a:t>Ольга Преображенська</a:t>
            </a:r>
            <a:endParaRPr lang="uk-UA" sz="5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556792"/>
            <a:ext cx="3672407" cy="504056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1556792"/>
            <a:ext cx="3716609" cy="5069160"/>
          </a:xfrm>
        </p:spPr>
      </p:pic>
    </p:spTree>
    <p:extLst>
      <p:ext uri="{BB962C8B-B14F-4D97-AF65-F5344CB8AC3E}">
        <p14:creationId xmlns:p14="http://schemas.microsoft.com/office/powerpoint/2010/main" val="3817975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5400" dirty="0" smtClean="0"/>
              <a:t>Матильда </a:t>
            </a:r>
            <a:r>
              <a:rPr lang="uk-UA" sz="5400" dirty="0" err="1" smtClean="0"/>
              <a:t>Кшесинська</a:t>
            </a:r>
            <a:endParaRPr lang="uk-UA" sz="54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484784"/>
            <a:ext cx="3816424" cy="489654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484784"/>
            <a:ext cx="3312368" cy="4896544"/>
          </a:xfrm>
        </p:spPr>
      </p:pic>
    </p:spTree>
    <p:extLst>
      <p:ext uri="{BB962C8B-B14F-4D97-AF65-F5344CB8AC3E}">
        <p14:creationId xmlns:p14="http://schemas.microsoft.com/office/powerpoint/2010/main" val="190058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dirty="0" smtClean="0">
                <a:effectLst/>
              </a:rPr>
              <a:t>танцівник </a:t>
            </a:r>
            <a:r>
              <a:rPr lang="uk-UA" sz="4800" dirty="0">
                <a:effectLst/>
              </a:rPr>
              <a:t>В. Ніжинський</a:t>
            </a:r>
            <a:endParaRPr lang="uk-UA" sz="4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412776"/>
            <a:ext cx="4608512" cy="5976664"/>
          </a:xfrm>
        </p:spPr>
      </p:pic>
    </p:spTree>
    <p:extLst>
      <p:ext uri="{BB962C8B-B14F-4D97-AF65-F5344CB8AC3E}">
        <p14:creationId xmlns:p14="http://schemas.microsoft.com/office/powerpoint/2010/main" val="2754971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0" y="315416"/>
            <a:ext cx="9144000" cy="6858000"/>
          </a:xfrm>
        </p:spPr>
        <p:txBody>
          <a:bodyPr>
            <a:normAutofit/>
          </a:bodyPr>
          <a:lstStyle/>
          <a:p>
            <a:pPr marL="137160" indent="0">
              <a:buNone/>
            </a:pPr>
            <a:r>
              <a:rPr lang="uk-UA" sz="3600" b="1" dirty="0" smtClean="0"/>
              <a:t>Піднесенню </a:t>
            </a:r>
            <a:r>
              <a:rPr lang="uk-UA" sz="3600" b="1" dirty="0"/>
              <a:t>російського балету сприяла і діяльність балетмейстерів М. Фокіна та О. Горського, які істотно розширили коло ідей та образів, збагативши балет новими формами і стилями. Постановки М. Фокіна для «Російських сезонів» балетів «</a:t>
            </a:r>
            <a:r>
              <a:rPr lang="uk-UA" sz="3600" b="1" dirty="0" err="1"/>
              <a:t>Шопеніана</a:t>
            </a:r>
            <a:r>
              <a:rPr lang="uk-UA" sz="3600" b="1" dirty="0"/>
              <a:t>», «Петрушка», «Жар-птиця» й інших, а також мініатюра «Вмираючий лебідь», створена балетмейстером для Г. Павлової, завоювали світову популярність.</a:t>
            </a:r>
            <a:endParaRPr lang="uk-UA" sz="3600" b="1" dirty="0"/>
          </a:p>
        </p:txBody>
      </p:sp>
    </p:spTree>
    <p:extLst>
      <p:ext uri="{BB962C8B-B14F-4D97-AF65-F5344CB8AC3E}">
        <p14:creationId xmlns:p14="http://schemas.microsoft.com/office/powerpoint/2010/main" val="1984922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146250"/>
          </a:xfrm>
          <a:noFill/>
          <a:ln>
            <a:solidFill>
              <a:schemeClr val="accent1"/>
            </a:solidFill>
          </a:ln>
        </p:spPr>
        <p:txBody>
          <a:bodyPr>
            <a:noAutofit/>
          </a:bodyPr>
          <a:lstStyle/>
          <a:p>
            <a:r>
              <a:rPr lang="uk-UA" sz="2400" dirty="0">
                <a:solidFill>
                  <a:schemeClr val="tx1"/>
                </a:solidFill>
                <a:effectLst/>
              </a:rPr>
              <a:t>Справжніми відкриттями для Заходу стали Г. Павлова, що зробила етюд «Вмираючий лебідь» одним із найпопулярніших сольних номерів в історії балету, а також В. Ніжинський, можливо, найвидатніший танцівник усіх часів</a:t>
            </a:r>
            <a:r>
              <a:rPr lang="uk-UA" sz="2400" dirty="0">
                <a:effectLst/>
              </a:rPr>
              <a:t>. </a:t>
            </a:r>
            <a:endParaRPr lang="uk-UA"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420888"/>
            <a:ext cx="7848872" cy="4437112"/>
          </a:xfrm>
        </p:spPr>
      </p:pic>
    </p:spTree>
    <p:extLst>
      <p:ext uri="{BB962C8B-B14F-4D97-AF65-F5344CB8AC3E}">
        <p14:creationId xmlns:p14="http://schemas.microsoft.com/office/powerpoint/2010/main" val="2235937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0" y="0"/>
            <a:ext cx="9144000" cy="6858000"/>
          </a:xfrm>
        </p:spPr>
        <p:txBody>
          <a:bodyPr>
            <a:noAutofit/>
          </a:bodyPr>
          <a:lstStyle/>
          <a:p>
            <a:pPr marL="137160" indent="0">
              <a:buNone/>
            </a:pPr>
            <a:r>
              <a:rPr lang="uk-UA" b="1" dirty="0"/>
              <a:t>Завдяки театральним проектам С. </a:t>
            </a:r>
            <a:r>
              <a:rPr lang="uk-UA" b="1" dirty="0" err="1" smtClean="0"/>
              <a:t>Дягілева</a:t>
            </a:r>
            <a:r>
              <a:rPr lang="uk-UA" b="1" dirty="0" smtClean="0"/>
              <a:t> </a:t>
            </a:r>
            <a:r>
              <a:rPr lang="uk-UA" b="1" dirty="0"/>
              <a:t>двадцять років — із 1909 до 1929 </a:t>
            </a:r>
            <a:r>
              <a:rPr lang="en-US" b="1" dirty="0"/>
              <a:t>pp. — </a:t>
            </a:r>
            <a:r>
              <a:rPr lang="uk-UA" b="1" dirty="0"/>
              <a:t>іменуються «золотим століттям» російського балету. </a:t>
            </a:r>
            <a:r>
              <a:rPr lang="uk-UA" b="1" dirty="0" smtClean="0"/>
              <a:t>Він </a:t>
            </a:r>
            <a:r>
              <a:rPr lang="uk-UA" b="1" dirty="0"/>
              <a:t>зробив балет осередком усього нового — модернізував класичні вистави, додавши до них нові засоби вираження почуттів через рухи танцівників. У постановках митця була відчутна безмежна радість танцю, балетна техніка надавала надзвичайної витонченості ´ та піднесеності культу здорового тіла, який існував на той час. </a:t>
            </a:r>
            <a:r>
              <a:rPr lang="uk-UA" b="1" dirty="0" smtClean="0"/>
              <a:t>С</a:t>
            </a:r>
            <a:r>
              <a:rPr lang="uk-UA" b="1" dirty="0"/>
              <a:t>. </a:t>
            </a:r>
            <a:r>
              <a:rPr lang="uk-UA" b="1" dirty="0" err="1"/>
              <a:t>Дягілев</a:t>
            </a:r>
            <a:r>
              <a:rPr lang="uk-UA" b="1" dirty="0"/>
              <a:t> координував роботу не лише танцівників, а й освітлювачів, художників, композиторів, майстрів балетного костюму. Багатоактні спектаклі, темою яких були благородні пристрасті та героїчні вчинки, виконувалися під прекрасну симфонічну музику.</a:t>
            </a:r>
          </a:p>
          <a:p>
            <a:endParaRPr lang="uk-UA" b="1" dirty="0"/>
          </a:p>
        </p:txBody>
      </p:sp>
    </p:spTree>
    <p:extLst>
      <p:ext uri="{BB962C8B-B14F-4D97-AF65-F5344CB8AC3E}">
        <p14:creationId xmlns:p14="http://schemas.microsoft.com/office/powerpoint/2010/main" val="1451270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57200" y="548680"/>
            <a:ext cx="8686800" cy="6480720"/>
          </a:xfrm>
        </p:spPr>
        <p:txBody>
          <a:bodyPr>
            <a:noAutofit/>
          </a:bodyPr>
          <a:lstStyle/>
          <a:p>
            <a:pPr marL="137160" indent="0">
              <a:buNone/>
            </a:pPr>
            <a:r>
              <a:rPr lang="ru-RU" sz="4800" b="1" dirty="0" err="1"/>
              <a:t>Західна</a:t>
            </a:r>
            <a:r>
              <a:rPr lang="ru-RU" sz="4800" b="1" dirty="0"/>
              <a:t> </a:t>
            </a:r>
            <a:r>
              <a:rPr lang="ru-RU" sz="4800" b="1" dirty="0" err="1"/>
              <a:t>публіка</a:t>
            </a:r>
            <a:r>
              <a:rPr lang="ru-RU" sz="4800" b="1" dirty="0"/>
              <a:t> </a:t>
            </a:r>
            <a:r>
              <a:rPr lang="ru-RU" sz="4800" b="1" dirty="0" err="1"/>
              <a:t>ознайомилася</a:t>
            </a:r>
            <a:r>
              <a:rPr lang="ru-RU" sz="4800" b="1" dirty="0"/>
              <a:t> з </a:t>
            </a:r>
            <a:r>
              <a:rPr lang="ru-RU" sz="4800" b="1" dirty="0" err="1"/>
              <a:t>російським</a:t>
            </a:r>
            <a:r>
              <a:rPr lang="ru-RU" sz="4800" b="1" dirty="0"/>
              <a:t> балетом у </a:t>
            </a:r>
            <a:r>
              <a:rPr lang="ru-RU" sz="4800" b="1" dirty="0" err="1"/>
              <a:t>середині</a:t>
            </a:r>
            <a:r>
              <a:rPr lang="ru-RU" sz="4800" b="1" dirty="0"/>
              <a:t> 50-х </a:t>
            </a:r>
            <a:r>
              <a:rPr lang="ru-RU" sz="4800" b="1" dirty="0" err="1"/>
              <a:t>pp</a:t>
            </a:r>
            <a:r>
              <a:rPr lang="ru-RU" sz="4800" b="1" dirty="0"/>
              <a:t>. XX ст., коли </a:t>
            </a:r>
            <a:r>
              <a:rPr lang="ru-RU" sz="4800" b="1" dirty="0" err="1"/>
              <a:t>балетні</a:t>
            </a:r>
            <a:r>
              <a:rPr lang="ru-RU" sz="4800" b="1" dirty="0"/>
              <a:t> </a:t>
            </a:r>
            <a:r>
              <a:rPr lang="ru-RU" sz="4800" b="1" dirty="0" err="1"/>
              <a:t>трупи</a:t>
            </a:r>
            <a:r>
              <a:rPr lang="ru-RU" sz="4800" b="1" dirty="0"/>
              <a:t> СРСР </a:t>
            </a:r>
            <a:r>
              <a:rPr lang="ru-RU" sz="4800" b="1" dirty="0" err="1"/>
              <a:t>виїхали</a:t>
            </a:r>
            <a:r>
              <a:rPr lang="ru-RU" sz="4800" b="1" dirty="0"/>
              <a:t> на </a:t>
            </a:r>
            <a:r>
              <a:rPr lang="ru-RU" sz="4800" b="1" dirty="0" err="1"/>
              <a:t>світові</a:t>
            </a:r>
            <a:r>
              <a:rPr lang="ru-RU" sz="4800" b="1" dirty="0"/>
              <a:t> </a:t>
            </a:r>
            <a:r>
              <a:rPr lang="ru-RU" sz="4800" b="1" dirty="0" err="1"/>
              <a:t>гастролі</a:t>
            </a:r>
            <a:r>
              <a:rPr lang="ru-RU" sz="4800" b="1" dirty="0"/>
              <a:t>.</a:t>
            </a:r>
            <a:endParaRPr lang="uk-UA" sz="4800" b="1" dirty="0"/>
          </a:p>
        </p:txBody>
      </p:sp>
    </p:spTree>
    <p:extLst>
      <p:ext uri="{BB962C8B-B14F-4D97-AF65-F5344CB8AC3E}">
        <p14:creationId xmlns:p14="http://schemas.microsoft.com/office/powerpoint/2010/main" val="4250868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71500"/>
            <a:ext cx="8229600" cy="1143000"/>
          </a:xfrm>
        </p:spPr>
        <p:txBody>
          <a:bodyPr/>
          <a:lstStyle/>
          <a:p>
            <a:endParaRPr lang="uk-UA" dirty="0"/>
          </a:p>
        </p:txBody>
      </p:sp>
      <p:sp>
        <p:nvSpPr>
          <p:cNvPr id="3" name="Текст 2"/>
          <p:cNvSpPr>
            <a:spLocks noGrp="1"/>
          </p:cNvSpPr>
          <p:nvPr>
            <p:ph type="body" idx="1"/>
          </p:nvPr>
        </p:nvSpPr>
        <p:spPr>
          <a:xfrm>
            <a:off x="179512" y="476672"/>
            <a:ext cx="4040188" cy="750887"/>
          </a:xfrm>
        </p:spPr>
        <p:txBody>
          <a:bodyPr>
            <a:noAutofit/>
          </a:bodyPr>
          <a:lstStyle/>
          <a:p>
            <a:r>
              <a:rPr lang="uk-UA" sz="4000" b="1" dirty="0"/>
              <a:t>« </a:t>
            </a:r>
            <a:r>
              <a:rPr lang="uk-UA" sz="4000" b="1" dirty="0" smtClean="0"/>
              <a:t>Ромео </a:t>
            </a:r>
            <a:r>
              <a:rPr lang="uk-UA" sz="4000" b="1" dirty="0"/>
              <a:t>і </a:t>
            </a:r>
            <a:r>
              <a:rPr lang="uk-UA" sz="4000" b="1" dirty="0" err="1" smtClean="0"/>
              <a:t>Джульетта</a:t>
            </a:r>
            <a:r>
              <a:rPr lang="uk-UA" sz="4000" b="1" dirty="0"/>
              <a:t> »</a:t>
            </a:r>
          </a:p>
        </p:txBody>
      </p:sp>
      <p:sp>
        <p:nvSpPr>
          <p:cNvPr id="4" name="Текст 3"/>
          <p:cNvSpPr>
            <a:spLocks noGrp="1"/>
          </p:cNvSpPr>
          <p:nvPr>
            <p:ph type="body" sz="half" idx="3"/>
          </p:nvPr>
        </p:nvSpPr>
        <p:spPr>
          <a:xfrm>
            <a:off x="4644009" y="404664"/>
            <a:ext cx="4032448" cy="966911"/>
          </a:xfrm>
        </p:spPr>
        <p:txBody>
          <a:bodyPr>
            <a:noAutofit/>
          </a:bodyPr>
          <a:lstStyle/>
          <a:p>
            <a:r>
              <a:rPr lang="uk-UA" sz="4400" b="1" dirty="0"/>
              <a:t>«Лебедине озеро»</a:t>
            </a:r>
            <a:endParaRPr lang="uk-UA" sz="4400" b="1" dirty="0"/>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24544" y="1700808"/>
            <a:ext cx="4644008" cy="4464495"/>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11960" y="1700808"/>
            <a:ext cx="5508104" cy="4464496"/>
          </a:xfrm>
        </p:spPr>
      </p:pic>
    </p:spTree>
    <p:extLst>
      <p:ext uri="{BB962C8B-B14F-4D97-AF65-F5344CB8AC3E}">
        <p14:creationId xmlns:p14="http://schemas.microsoft.com/office/powerpoint/2010/main" val="2404522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2"/>
          </p:nvPr>
        </p:nvSpPr>
        <p:spPr>
          <a:xfrm>
            <a:off x="179512" y="260648"/>
            <a:ext cx="3465513" cy="5865515"/>
          </a:xfrm>
        </p:spPr>
        <p:txBody>
          <a:bodyPr>
            <a:noAutofit/>
          </a:bodyPr>
          <a:lstStyle/>
          <a:p>
            <a:r>
              <a:rPr lang="uk-UA" sz="2400" b="1" dirty="0"/>
              <a:t> Кам’яна квітка» та «Спартак». їх балетмейстер Ю. Григорович спирався на ефект видовища, керуючи енергійними переміщеннями великої кількості акторів на сцені. До балету він додавав народні танці. Йому також належить переробка «Лебединого озера» — вистави, яка стала класичним символом радянського балету.</a:t>
            </a:r>
            <a:endParaRPr lang="uk-UA" sz="24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63888" y="620688"/>
            <a:ext cx="5760640" cy="4165843"/>
          </a:xfrm>
        </p:spPr>
      </p:pic>
    </p:spTree>
    <p:extLst>
      <p:ext uri="{BB962C8B-B14F-4D97-AF65-F5344CB8AC3E}">
        <p14:creationId xmlns:p14="http://schemas.microsoft.com/office/powerpoint/2010/main" val="1688814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251520" y="620688"/>
            <a:ext cx="8229600" cy="4709160"/>
          </a:xfrm>
        </p:spPr>
        <p:txBody>
          <a:bodyPr>
            <a:noAutofit/>
          </a:bodyPr>
          <a:lstStyle/>
          <a:p>
            <a:pPr marL="137160" indent="0">
              <a:buNone/>
            </a:pPr>
            <a:r>
              <a:rPr lang="ru-RU" sz="4800" b="1" dirty="0"/>
              <a:t>У наш час </a:t>
            </a:r>
            <a:r>
              <a:rPr lang="ru-RU" sz="4800" b="1" dirty="0" err="1"/>
              <a:t>класичний</a:t>
            </a:r>
            <a:r>
              <a:rPr lang="ru-RU" sz="4800" b="1" dirty="0"/>
              <a:t> </a:t>
            </a:r>
            <a:r>
              <a:rPr lang="ru-RU" sz="4800" b="1" dirty="0" err="1"/>
              <a:t>російський</a:t>
            </a:r>
            <a:r>
              <a:rPr lang="ru-RU" sz="4800" b="1" dirty="0"/>
              <a:t> балет </a:t>
            </a:r>
            <a:r>
              <a:rPr lang="ru-RU" sz="4800" b="1" dirty="0" err="1"/>
              <a:t>співіснує</a:t>
            </a:r>
            <a:r>
              <a:rPr lang="ru-RU" sz="4800" b="1" dirty="0"/>
              <a:t> з </a:t>
            </a:r>
            <a:r>
              <a:rPr lang="ru-RU" sz="4800" b="1" dirty="0" err="1"/>
              <a:t>різними</a:t>
            </a:r>
            <a:r>
              <a:rPr lang="ru-RU" sz="4800" b="1" dirty="0"/>
              <a:t> </a:t>
            </a:r>
            <a:r>
              <a:rPr lang="ru-RU" sz="4800" b="1" dirty="0" err="1"/>
              <a:t>його</a:t>
            </a:r>
            <a:r>
              <a:rPr lang="ru-RU" sz="4800" b="1" dirty="0"/>
              <a:t> </a:t>
            </a:r>
            <a:r>
              <a:rPr lang="ru-RU" sz="4800" b="1" dirty="0" err="1"/>
              <a:t>модерністськими</a:t>
            </a:r>
            <a:r>
              <a:rPr lang="ru-RU" sz="4800" b="1" dirty="0"/>
              <a:t> </a:t>
            </a:r>
            <a:r>
              <a:rPr lang="ru-RU" sz="4800" b="1" dirty="0" err="1"/>
              <a:t>течіями</a:t>
            </a:r>
            <a:r>
              <a:rPr lang="ru-RU" sz="4800" b="1" dirty="0"/>
              <a:t>. У </a:t>
            </a:r>
            <a:r>
              <a:rPr lang="ru-RU" sz="4800" b="1" dirty="0" err="1"/>
              <a:t>Росії</a:t>
            </a:r>
            <a:r>
              <a:rPr lang="ru-RU" sz="4800" b="1" dirty="0"/>
              <a:t> </a:t>
            </a:r>
            <a:r>
              <a:rPr lang="ru-RU" sz="4800" b="1" dirty="0" err="1"/>
              <a:t>відкрито</a:t>
            </a:r>
            <a:r>
              <a:rPr lang="ru-RU" sz="4800" b="1" dirty="0"/>
              <a:t> </a:t>
            </a:r>
            <a:r>
              <a:rPr lang="ru-RU" sz="4800" b="1" dirty="0" err="1"/>
              <a:t>багато</a:t>
            </a:r>
            <a:r>
              <a:rPr lang="ru-RU" sz="4800" b="1" dirty="0"/>
              <a:t> </a:t>
            </a:r>
            <a:r>
              <a:rPr lang="ru-RU" sz="4800" b="1" dirty="0" err="1"/>
              <a:t>балетних</a:t>
            </a:r>
            <a:r>
              <a:rPr lang="ru-RU" sz="4800" b="1" dirty="0"/>
              <a:t> труп </a:t>
            </a:r>
            <a:r>
              <a:rPr lang="ru-RU" sz="4800" b="1" dirty="0" err="1"/>
              <a:t>різних</a:t>
            </a:r>
            <a:r>
              <a:rPr lang="ru-RU" sz="4800" b="1" dirty="0"/>
              <a:t> </a:t>
            </a:r>
            <a:r>
              <a:rPr lang="ru-RU" sz="4800" b="1" dirty="0" err="1"/>
              <a:t>жанрів</a:t>
            </a:r>
            <a:r>
              <a:rPr lang="ru-RU" sz="4800" b="1" dirty="0"/>
              <a:t> і </a:t>
            </a:r>
            <a:r>
              <a:rPr lang="ru-RU" sz="4800" b="1" dirty="0" err="1"/>
              <a:t>напрямів</a:t>
            </a:r>
            <a:r>
              <a:rPr lang="ru-RU" sz="4800" b="1" dirty="0"/>
              <a:t>.</a:t>
            </a:r>
            <a:endParaRPr lang="uk-UA" sz="4800" b="1" dirty="0"/>
          </a:p>
        </p:txBody>
      </p:sp>
    </p:spTree>
    <p:extLst>
      <p:ext uri="{BB962C8B-B14F-4D97-AF65-F5344CB8AC3E}">
        <p14:creationId xmlns:p14="http://schemas.microsoft.com/office/powerpoint/2010/main" val="312145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528" y="0"/>
            <a:ext cx="9324528" cy="6858000"/>
          </a:xfrm>
        </p:spPr>
      </p:pic>
    </p:spTree>
    <p:extLst>
      <p:ext uri="{BB962C8B-B14F-4D97-AF65-F5344CB8AC3E}">
        <p14:creationId xmlns:p14="http://schemas.microsoft.com/office/powerpoint/2010/main" val="4214138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3" y="-1560900"/>
            <a:ext cx="9144000" cy="8424936"/>
          </a:xfrm>
        </p:spPr>
      </p:pic>
    </p:spTree>
    <p:extLst>
      <p:ext uri="{BB962C8B-B14F-4D97-AF65-F5344CB8AC3E}">
        <p14:creationId xmlns:p14="http://schemas.microsoft.com/office/powerpoint/2010/main" val="24743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930" r="3930"/>
          <a:stretch>
            <a:fillRect/>
          </a:stretch>
        </p:blipFill>
        <p:spPr>
          <a:xfrm>
            <a:off x="683568" y="1628800"/>
            <a:ext cx="7452320" cy="5157191"/>
          </a:xfrm>
        </p:spPr>
      </p:pic>
      <p:sp>
        <p:nvSpPr>
          <p:cNvPr id="4" name="Текст 3"/>
          <p:cNvSpPr>
            <a:spLocks noGrp="1"/>
          </p:cNvSpPr>
          <p:nvPr>
            <p:ph type="body" sz="half" idx="2"/>
          </p:nvPr>
        </p:nvSpPr>
        <p:spPr>
          <a:xfrm>
            <a:off x="0" y="0"/>
            <a:ext cx="9144000" cy="1628800"/>
          </a:xfrm>
        </p:spPr>
        <p:txBody>
          <a:bodyPr>
            <a:noAutofit/>
          </a:bodyPr>
          <a:lstStyle/>
          <a:p>
            <a:r>
              <a:rPr lang="ru-RU" sz="4000" b="1" dirty="0"/>
              <a:t>Балет — </a:t>
            </a:r>
            <a:r>
              <a:rPr lang="ru-RU" sz="4000" b="1" dirty="0" err="1"/>
              <a:t>натхненна</a:t>
            </a:r>
            <a:r>
              <a:rPr lang="ru-RU" sz="4000" b="1" dirty="0"/>
              <a:t> пластика, </a:t>
            </a:r>
            <a:r>
              <a:rPr lang="ru-RU" sz="4000" b="1" dirty="0" err="1"/>
              <a:t>втілення</a:t>
            </a:r>
            <a:r>
              <a:rPr lang="ru-RU" sz="4000" b="1" dirty="0"/>
              <a:t> думки в </a:t>
            </a:r>
            <a:r>
              <a:rPr lang="ru-RU" sz="4000" b="1" dirty="0" err="1"/>
              <a:t>русі</a:t>
            </a:r>
            <a:r>
              <a:rPr lang="ru-RU" sz="4000" b="1" dirty="0"/>
              <a:t>, духовного в </a:t>
            </a:r>
            <a:r>
              <a:rPr lang="ru-RU" sz="4000" b="1" dirty="0" err="1"/>
              <a:t>тілесному</a:t>
            </a:r>
            <a:r>
              <a:rPr lang="ru-RU" sz="4000" b="1" dirty="0"/>
              <a:t>.</a:t>
            </a:r>
            <a:endParaRPr lang="uk-UA" sz="4000" b="1" dirty="0"/>
          </a:p>
        </p:txBody>
      </p:sp>
    </p:spTree>
    <p:extLst>
      <p:ext uri="{BB962C8B-B14F-4D97-AF65-F5344CB8AC3E}">
        <p14:creationId xmlns:p14="http://schemas.microsoft.com/office/powerpoint/2010/main" val="234164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396535" cy="6858000"/>
          </a:xfrm>
        </p:spPr>
      </p:pic>
    </p:spTree>
    <p:extLst>
      <p:ext uri="{BB962C8B-B14F-4D97-AF65-F5344CB8AC3E}">
        <p14:creationId xmlns:p14="http://schemas.microsoft.com/office/powerpoint/2010/main" val="157521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a:xfrm>
            <a:off x="0" y="0"/>
            <a:ext cx="9144000" cy="6741368"/>
          </a:xfrm>
        </p:spPr>
        <p:txBody>
          <a:bodyPr>
            <a:noAutofit/>
          </a:bodyPr>
          <a:lstStyle/>
          <a:p>
            <a:r>
              <a:rPr lang="uk-UA" sz="4400" b="1" dirty="0"/>
              <a:t>Перші балетні вистави в Росії відбулися ще в </a:t>
            </a:r>
            <a:r>
              <a:rPr lang="en-US" sz="4400" b="1" dirty="0"/>
              <a:t>XVII </a:t>
            </a:r>
            <a:r>
              <a:rPr lang="uk-UA" sz="4400" b="1" dirty="0"/>
              <a:t>ст., а в 1736 р. у Петербурзі та в 1806 р. у Москві вже були створені постійні балетні трупи. З другої половини </a:t>
            </a:r>
            <a:r>
              <a:rPr lang="en-US" sz="4400" b="1" dirty="0"/>
              <a:t>XIX </a:t>
            </a:r>
            <a:r>
              <a:rPr lang="uk-UA" sz="4400" b="1" dirty="0"/>
              <a:t>ст. російський балет посідав провідне місце у світовому балетному мистецтві, а наприкінці століття став взірцем для балету всього світу.</a:t>
            </a:r>
            <a:endParaRPr lang="uk-UA" sz="4400" b="1" dirty="0"/>
          </a:p>
        </p:txBody>
      </p:sp>
    </p:spTree>
    <p:extLst>
      <p:ext uri="{BB962C8B-B14F-4D97-AF65-F5344CB8AC3E}">
        <p14:creationId xmlns:p14="http://schemas.microsoft.com/office/powerpoint/2010/main" val="105176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2"/>
          </p:nvPr>
        </p:nvSpPr>
        <p:spPr>
          <a:xfrm>
            <a:off x="251520" y="404664"/>
            <a:ext cx="3286001" cy="6048672"/>
          </a:xfrm>
        </p:spPr>
        <p:txBody>
          <a:bodyPr>
            <a:noAutofit/>
          </a:bodyPr>
          <a:lstStyle/>
          <a:p>
            <a:r>
              <a:rPr lang="uk-UA" sz="2400" b="1" dirty="0"/>
              <a:t> Цим він зобов’язаний композитору П. Чайковському, творцю безсмертних балетів «Лебедине озеро», «Спляча красуня», «Лускунчик», які стали вершиною світової музично-хореографічної думки (до того часу музика в балеті відігравала лише другорядну роль).</a:t>
            </a:r>
            <a:endParaRPr lang="uk-UA" sz="24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36008" y="273050"/>
            <a:ext cx="4389834" cy="5853113"/>
          </a:xfrm>
        </p:spPr>
      </p:pic>
    </p:spTree>
    <p:extLst>
      <p:ext uri="{BB962C8B-B14F-4D97-AF65-F5344CB8AC3E}">
        <p14:creationId xmlns:p14="http://schemas.microsoft.com/office/powerpoint/2010/main" val="108116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2"/>
          </p:nvPr>
        </p:nvSpPr>
        <p:spPr>
          <a:xfrm>
            <a:off x="107504" y="260648"/>
            <a:ext cx="3358009" cy="6048672"/>
          </a:xfrm>
        </p:spPr>
        <p:txBody>
          <a:bodyPr>
            <a:noAutofit/>
          </a:bodyPr>
          <a:lstStyle/>
          <a:p>
            <a:r>
              <a:rPr lang="uk-UA" sz="2400" b="1" dirty="0"/>
              <a:t>Велике значення мала і діяльність балетмейстерів М. </a:t>
            </a:r>
            <a:r>
              <a:rPr lang="uk-UA" sz="2400" b="1" dirty="0" err="1"/>
              <a:t>Петіпа</a:t>
            </a:r>
            <a:r>
              <a:rPr lang="uk-UA" sz="2400" b="1" dirty="0"/>
              <a:t>, Л. Іванова та О. Горського, які разом поставили «Лебедине озеро» П. Чайковського. Сам М. </a:t>
            </a:r>
            <a:r>
              <a:rPr lang="uk-UA" sz="2400" b="1" dirty="0" err="1"/>
              <a:t>Петіпа</a:t>
            </a:r>
            <a:r>
              <a:rPr lang="uk-UA" sz="2400" b="1" dirty="0"/>
              <a:t> здійснив новаторські балетні постановки «Спляча красуня», «Лускунчик», що принесли балетмейстеру всесвітнє визнання.</a:t>
            </a:r>
            <a:endParaRPr lang="uk-UA" sz="2400"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374167"/>
            <a:ext cx="5111750" cy="5650879"/>
          </a:xfrm>
        </p:spPr>
      </p:pic>
    </p:spTree>
    <p:extLst>
      <p:ext uri="{BB962C8B-B14F-4D97-AF65-F5344CB8AC3E}">
        <p14:creationId xmlns:p14="http://schemas.microsoft.com/office/powerpoint/2010/main" val="1598800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0" y="188640"/>
            <a:ext cx="9036496" cy="6408712"/>
          </a:xfrm>
        </p:spPr>
        <p:txBody>
          <a:bodyPr>
            <a:noAutofit/>
          </a:bodyPr>
          <a:lstStyle/>
          <a:p>
            <a:pPr marL="137160" indent="0" algn="ctr">
              <a:buNone/>
            </a:pPr>
            <a:r>
              <a:rPr lang="ru-RU" sz="9600" b="1" dirty="0" smtClean="0"/>
              <a:t>У </a:t>
            </a:r>
            <a:r>
              <a:rPr lang="ru-RU" sz="9600" b="1" dirty="0" err="1"/>
              <a:t>виставах</a:t>
            </a:r>
            <a:r>
              <a:rPr lang="ru-RU" sz="9600" b="1" dirty="0"/>
              <a:t> </a:t>
            </a:r>
            <a:r>
              <a:rPr lang="ru-RU" sz="9600" b="1" dirty="0" err="1"/>
              <a:t>танцювали</a:t>
            </a:r>
            <a:r>
              <a:rPr lang="ru-RU" sz="9600" b="1" dirty="0"/>
              <a:t> </a:t>
            </a:r>
            <a:r>
              <a:rPr lang="ru-RU" sz="9600" b="1" dirty="0" err="1"/>
              <a:t>славетні</a:t>
            </a:r>
            <a:r>
              <a:rPr lang="ru-RU" sz="9600" b="1" dirty="0"/>
              <a:t> </a:t>
            </a:r>
            <a:r>
              <a:rPr lang="ru-RU" sz="9600" b="1" dirty="0" err="1"/>
              <a:t>балерини</a:t>
            </a:r>
            <a:endParaRPr lang="uk-UA" sz="9600" b="1" dirty="0"/>
          </a:p>
        </p:txBody>
      </p:sp>
    </p:spTree>
    <p:extLst>
      <p:ext uri="{BB962C8B-B14F-4D97-AF65-F5344CB8AC3E}">
        <p14:creationId xmlns:p14="http://schemas.microsoft.com/office/powerpoint/2010/main" val="937509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8000" dirty="0" smtClean="0"/>
              <a:t>Надія Павлова</a:t>
            </a:r>
            <a:endParaRPr lang="uk-UA" sz="80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28800"/>
            <a:ext cx="4499992" cy="432048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628801"/>
            <a:ext cx="4139952" cy="4320480"/>
          </a:xfrm>
        </p:spPr>
      </p:pic>
    </p:spTree>
    <p:extLst>
      <p:ext uri="{BB962C8B-B14F-4D97-AF65-F5344CB8AC3E}">
        <p14:creationId xmlns:p14="http://schemas.microsoft.com/office/powerpoint/2010/main" val="662215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TotalTime>
  <Words>415</Words>
  <Application>Microsoft Office PowerPoint</Application>
  <PresentationFormat>Экран (4:3)</PresentationFormat>
  <Paragraphs>18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Російський балет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Надія Павлова</vt:lpstr>
      <vt:lpstr>Ольга Преображенська</vt:lpstr>
      <vt:lpstr>Матильда Кшесинська</vt:lpstr>
      <vt:lpstr>танцівник В. Ніжинський</vt:lpstr>
      <vt:lpstr>Презентация PowerPoint</vt:lpstr>
      <vt:lpstr>Справжніми відкриттями для Заходу стали Г. Павлова, що зробила етюд «Вмираючий лебідь» одним із найпопулярніших сольних номерів в історії балету, а також В. Ніжинський, можливо, найвидатніший танцівник усіх часів.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Російський балет</dc:title>
  <dc:creator>user</dc:creator>
  <cp:lastModifiedBy>user</cp:lastModifiedBy>
  <cp:revision>7</cp:revision>
  <dcterms:created xsi:type="dcterms:W3CDTF">2014-12-18T21:34:27Z</dcterms:created>
  <dcterms:modified xsi:type="dcterms:W3CDTF">2014-12-18T23:01:00Z</dcterms:modified>
</cp:coreProperties>
</file>