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uk-UA" i="1" dirty="0" err="1" smtClean="0">
                <a:solidFill>
                  <a:srgbClr val="FFC000"/>
                </a:solidFill>
                <a:latin typeface="Segoe Print" pitchFamily="2" charset="0"/>
              </a:rPr>
              <a:t>Мутаці</a:t>
            </a:r>
            <a:r>
              <a:rPr lang="ru-RU" i="1" dirty="0">
                <a:solidFill>
                  <a:srgbClr val="FFC000"/>
                </a:solidFill>
                <a:latin typeface="Segoe Print" pitchFamily="2" charset="0"/>
              </a:rPr>
              <a:t>ї, </a:t>
            </a:r>
            <a:r>
              <a:rPr lang="ru-RU" i="1" dirty="0" err="1">
                <a:solidFill>
                  <a:srgbClr val="FFC000"/>
                </a:solidFill>
                <a:latin typeface="Segoe Print" pitchFamily="2" charset="0"/>
              </a:rPr>
              <a:t>мутогени</a:t>
            </a:r>
            <a:r>
              <a:rPr lang="ru-RU" i="1" dirty="0">
                <a:solidFill>
                  <a:srgbClr val="FFC000"/>
                </a:solidFill>
                <a:latin typeface="Segoe Print" pitchFamily="2" charset="0"/>
              </a:rPr>
              <a:t>, </a:t>
            </a:r>
            <a:r>
              <a:rPr lang="ru-RU" i="1" dirty="0" err="1">
                <a:solidFill>
                  <a:srgbClr val="FFC000"/>
                </a:solidFill>
                <a:latin typeface="Segoe Print" pitchFamily="2" charset="0"/>
              </a:rPr>
              <a:t>види</a:t>
            </a:r>
            <a:r>
              <a:rPr lang="ru-RU" i="1" dirty="0">
                <a:solidFill>
                  <a:srgbClr val="FFC000"/>
                </a:solidFill>
                <a:latin typeface="Segoe Print" pitchFamily="2" charset="0"/>
              </a:rPr>
              <a:t> </a:t>
            </a:r>
            <a:r>
              <a:rPr lang="ru-RU" i="1" dirty="0" err="1">
                <a:solidFill>
                  <a:srgbClr val="FFC000"/>
                </a:solidFill>
                <a:latin typeface="Segoe Print" pitchFamily="2" charset="0"/>
              </a:rPr>
              <a:t>мутацій</a:t>
            </a:r>
            <a:r>
              <a:rPr lang="ru-RU" i="1" dirty="0">
                <a:solidFill>
                  <a:srgbClr val="FFC000"/>
                </a:solidFill>
                <a:latin typeface="Segoe Print" pitchFamily="2" charset="0"/>
              </a:rPr>
              <a:t>, причини </a:t>
            </a:r>
            <a:r>
              <a:rPr lang="ru-RU" i="1" dirty="0" err="1">
                <a:solidFill>
                  <a:srgbClr val="FFC000"/>
                </a:solidFill>
                <a:latin typeface="Segoe Print" pitchFamily="2" charset="0"/>
              </a:rPr>
              <a:t>мутацій</a:t>
            </a:r>
            <a:r>
              <a:rPr lang="ru-RU" i="1" dirty="0">
                <a:solidFill>
                  <a:srgbClr val="FFC000"/>
                </a:solidFill>
                <a:latin typeface="Segoe Print" pitchFamily="2" charset="0"/>
              </a:rPr>
              <a:t>, </a:t>
            </a:r>
            <a:r>
              <a:rPr lang="ru-RU" i="1" dirty="0" err="1">
                <a:solidFill>
                  <a:srgbClr val="FFC000"/>
                </a:solidFill>
                <a:latin typeface="Segoe Print" pitchFamily="2" charset="0"/>
              </a:rPr>
              <a:t>значення</a:t>
            </a:r>
            <a:r>
              <a:rPr lang="ru-RU" i="1" dirty="0">
                <a:solidFill>
                  <a:srgbClr val="FFC000"/>
                </a:solidFill>
                <a:latin typeface="Segoe Print" pitchFamily="2" charset="0"/>
              </a:rPr>
              <a:t> </a:t>
            </a:r>
            <a:r>
              <a:rPr lang="ru-RU" i="1" dirty="0" err="1">
                <a:solidFill>
                  <a:srgbClr val="FFC000"/>
                </a:solidFill>
                <a:latin typeface="Segoe Print" pitchFamily="2" charset="0"/>
              </a:rPr>
              <a:t>мутацій</a:t>
            </a:r>
            <a:endParaRPr lang="ru-RU" i="1" dirty="0">
              <a:solidFill>
                <a:srgbClr val="FFC000"/>
              </a:solidFill>
              <a:latin typeface="Segoe Print" pitchFamily="2" charset="0"/>
            </a:endParaRPr>
          </a:p>
        </p:txBody>
      </p:sp>
      <p:pic>
        <p:nvPicPr>
          <p:cNvPr id="4" name="Рисунок 3" descr="ee6c1_0_a58f1_dec5785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592880"/>
            <a:ext cx="2869744" cy="2741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123\Desktop\big_0mutationge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91408"/>
            <a:ext cx="3392165" cy="25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1264" cy="115699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C000"/>
                </a:solidFill>
                <a:latin typeface="Segoe Print" pitchFamily="2" charset="0"/>
              </a:rPr>
              <a:t>Таутомерна</a:t>
            </a:r>
            <a:r>
              <a:rPr lang="ru-RU" dirty="0">
                <a:solidFill>
                  <a:srgbClr val="FFC000"/>
                </a:solidFill>
                <a:latin typeface="Segoe Print" pitchFamily="2" charset="0"/>
              </a:rPr>
              <a:t> модель мутагенезу</a:t>
            </a: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24936" cy="50405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600" dirty="0" smtClean="0">
                <a:latin typeface="Segoe Print" pitchFamily="2" charset="0"/>
              </a:rPr>
              <a:t>У</a:t>
            </a:r>
            <a:r>
              <a:rPr lang="uk-UA" sz="1600" dirty="0" err="1" smtClean="0">
                <a:latin typeface="Segoe Print" pitchFamily="2" charset="0"/>
              </a:rPr>
              <a:t>отсон</a:t>
            </a:r>
            <a:r>
              <a:rPr lang="uk-UA" sz="1600" dirty="0" smtClean="0">
                <a:latin typeface="Segoe Print" pitchFamily="2" charset="0"/>
              </a:rPr>
              <a:t> і Крик припустили, що в основі спонтанного мутагенезу лежить здатність підстав ДНК переходити за деяких умов в неканонічні </a:t>
            </a:r>
            <a:r>
              <a:rPr lang="uk-UA" sz="1600" dirty="0" err="1" smtClean="0">
                <a:latin typeface="Segoe Print" pitchFamily="2" charset="0"/>
              </a:rPr>
              <a:t>таутомерні</a:t>
            </a:r>
            <a:r>
              <a:rPr lang="uk-UA" sz="1600" dirty="0" smtClean="0">
                <a:latin typeface="Segoe Print" pitchFamily="2" charset="0"/>
              </a:rPr>
              <a:t> форми, що впливають на характер спаровування підстав. Ця гіпотеза залучала до себе увагу і активно розвивалася. Виявлені рідкісні </a:t>
            </a:r>
            <a:r>
              <a:rPr lang="uk-UA" sz="1600" dirty="0" err="1" smtClean="0">
                <a:latin typeface="Segoe Print" pitchFamily="2" charset="0"/>
              </a:rPr>
              <a:t>таутомерні</a:t>
            </a:r>
            <a:r>
              <a:rPr lang="uk-UA" sz="1600" dirty="0" smtClean="0">
                <a:latin typeface="Segoe Print" pitchFamily="2" charset="0"/>
              </a:rPr>
              <a:t> форми </a:t>
            </a:r>
            <a:r>
              <a:rPr lang="uk-UA" sz="1600" dirty="0" err="1" smtClean="0">
                <a:latin typeface="Segoe Print" pitchFamily="2" charset="0"/>
              </a:rPr>
              <a:t>цитозина</a:t>
            </a:r>
            <a:r>
              <a:rPr lang="uk-UA" sz="1600" dirty="0" smtClean="0">
                <a:latin typeface="Segoe Print" pitchFamily="2" charset="0"/>
              </a:rPr>
              <a:t> в кристалах підстав нуклеїнових кислот, опромінених ультрафіолетовим світлом. Результати численних експериментальних і теоретичних досліджень однозначно говорять про те, що підстави ДНК можуть переходити з канонічних </a:t>
            </a:r>
            <a:r>
              <a:rPr lang="uk-UA" sz="1600" dirty="0" err="1" smtClean="0">
                <a:latin typeface="Segoe Print" pitchFamily="2" charset="0"/>
              </a:rPr>
              <a:t>таутомерних</a:t>
            </a:r>
            <a:r>
              <a:rPr lang="uk-UA" sz="1600" dirty="0" smtClean="0">
                <a:latin typeface="Segoe Print" pitchFamily="2" charset="0"/>
              </a:rPr>
              <a:t> форм в рідкісні </a:t>
            </a:r>
            <a:r>
              <a:rPr lang="uk-UA" sz="1600" dirty="0" err="1" smtClean="0">
                <a:latin typeface="Segoe Print" pitchFamily="2" charset="0"/>
              </a:rPr>
              <a:t>таутомерні</a:t>
            </a:r>
            <a:r>
              <a:rPr lang="uk-UA" sz="1600" dirty="0" smtClean="0">
                <a:latin typeface="Segoe Print" pitchFamily="2" charset="0"/>
              </a:rPr>
              <a:t> стани. Було виконано багато робіт присвячених дослідженням рідкісних </a:t>
            </a:r>
            <a:r>
              <a:rPr lang="uk-UA" sz="1600" dirty="0" err="1" smtClean="0">
                <a:latin typeface="Segoe Print" pitchFamily="2" charset="0"/>
              </a:rPr>
              <a:t>таутомерних</a:t>
            </a:r>
            <a:r>
              <a:rPr lang="uk-UA" sz="1600" dirty="0" smtClean="0">
                <a:latin typeface="Segoe Print" pitchFamily="2" charset="0"/>
              </a:rPr>
              <a:t> форм підстав ДНК. За допомогою </a:t>
            </a:r>
            <a:r>
              <a:rPr lang="uk-UA" sz="1600" dirty="0" err="1" smtClean="0">
                <a:latin typeface="Segoe Print" pitchFamily="2" charset="0"/>
              </a:rPr>
              <a:t>квантовомеханічних</a:t>
            </a:r>
            <a:r>
              <a:rPr lang="uk-UA" sz="1600" dirty="0" smtClean="0">
                <a:latin typeface="Segoe Print" pitchFamily="2" charset="0"/>
              </a:rPr>
              <a:t> розрахунків і методу Монте-Карло було показано, що </a:t>
            </a:r>
            <a:r>
              <a:rPr lang="uk-UA" sz="1600" dirty="0" err="1" smtClean="0">
                <a:latin typeface="Segoe Print" pitchFamily="2" charset="0"/>
              </a:rPr>
              <a:t>таутомерна</a:t>
            </a:r>
            <a:r>
              <a:rPr lang="uk-UA" sz="1600" dirty="0" smtClean="0">
                <a:latin typeface="Segoe Print" pitchFamily="2" charset="0"/>
              </a:rPr>
              <a:t> рівновага в </a:t>
            </a:r>
            <a:r>
              <a:rPr lang="uk-UA" sz="1600" dirty="0" err="1" smtClean="0">
                <a:latin typeface="Segoe Print" pitchFamily="2" charset="0"/>
              </a:rPr>
              <a:t>цитозин</a:t>
            </a:r>
            <a:r>
              <a:rPr lang="uk-UA" sz="1600" dirty="0" smtClean="0">
                <a:latin typeface="Segoe Print" pitchFamily="2" charset="0"/>
              </a:rPr>
              <a:t> - </a:t>
            </a:r>
            <a:r>
              <a:rPr lang="uk-UA" sz="1600" dirty="0" err="1" smtClean="0">
                <a:latin typeface="Segoe Print" pitchFamily="2" charset="0"/>
              </a:rPr>
              <a:t>димери</a:t>
            </a:r>
            <a:r>
              <a:rPr lang="uk-UA" sz="1600" dirty="0" smtClean="0">
                <a:latin typeface="Segoe Print" pitchFamily="2" charset="0"/>
              </a:rPr>
              <a:t>, що містять, і в гідраті </a:t>
            </a:r>
            <a:r>
              <a:rPr lang="uk-UA" sz="1600" dirty="0" err="1" smtClean="0">
                <a:latin typeface="Segoe Print" pitchFamily="2" charset="0"/>
              </a:rPr>
              <a:t>цитозинасдвинуто</a:t>
            </a:r>
            <a:r>
              <a:rPr lang="uk-UA" sz="1600" dirty="0" smtClean="0">
                <a:latin typeface="Segoe Print" pitchFamily="2" charset="0"/>
              </a:rPr>
              <a:t> у напрямку до їх форм як в газовій фазі, так і у водному розчині. На цій основі пояснюється ультрафіолетовий мутагенез. У парі </a:t>
            </a:r>
            <a:r>
              <a:rPr lang="uk-UA" sz="1600" dirty="0" err="1" smtClean="0">
                <a:latin typeface="Segoe Print" pitchFamily="2" charset="0"/>
              </a:rPr>
              <a:t>гуанин</a:t>
            </a:r>
            <a:r>
              <a:rPr lang="uk-UA" sz="1600" dirty="0" smtClean="0">
                <a:latin typeface="Segoe Print" pitchFamily="2" charset="0"/>
              </a:rPr>
              <a:t> - </a:t>
            </a:r>
            <a:r>
              <a:rPr lang="uk-UA" sz="1600" dirty="0" err="1" smtClean="0">
                <a:latin typeface="Segoe Print" pitchFamily="2" charset="0"/>
              </a:rPr>
              <a:t>цитозин</a:t>
            </a:r>
            <a:r>
              <a:rPr lang="uk-UA" sz="1600" dirty="0" smtClean="0">
                <a:latin typeface="Segoe Print" pitchFamily="2" charset="0"/>
              </a:rPr>
              <a:t> стійким буде тільки одно рідкісний </a:t>
            </a:r>
            <a:r>
              <a:rPr lang="uk-UA" sz="1600" dirty="0" err="1" smtClean="0">
                <a:latin typeface="Segoe Print" pitchFamily="2" charset="0"/>
              </a:rPr>
              <a:t>таутомерний</a:t>
            </a:r>
            <a:r>
              <a:rPr lang="uk-UA" sz="1600" dirty="0" smtClean="0">
                <a:latin typeface="Segoe Print" pitchFamily="2" charset="0"/>
              </a:rPr>
              <a:t> стан, в якому атоми </a:t>
            </a:r>
            <a:r>
              <a:rPr lang="uk-UA" sz="1600" dirty="0" err="1" smtClean="0">
                <a:latin typeface="Segoe Print" pitchFamily="2" charset="0"/>
              </a:rPr>
              <a:t>водопологів</a:t>
            </a:r>
            <a:r>
              <a:rPr lang="uk-UA" sz="1600" dirty="0" smtClean="0">
                <a:latin typeface="Segoe Print" pitchFamily="2" charset="0"/>
              </a:rPr>
              <a:t> перших двох водневих зв'язків, що відповідають за спаровування підстав, одночасно змінюють свої положення. А оскільки при цьому змінюються положення атомів водню, що беруть участь в </a:t>
            </a:r>
            <a:r>
              <a:rPr lang="uk-UA" sz="1600" dirty="0" err="1" smtClean="0">
                <a:latin typeface="Segoe Print" pitchFamily="2" charset="0"/>
              </a:rPr>
              <a:t>Уотсон-Криковском</a:t>
            </a:r>
            <a:r>
              <a:rPr lang="uk-UA" sz="1600" dirty="0" smtClean="0">
                <a:latin typeface="Segoe Print" pitchFamily="2" charset="0"/>
              </a:rPr>
              <a:t> спаровуванні підстав, то слідством може бути утворення мутацій заміни підстав, </a:t>
            </a:r>
            <a:r>
              <a:rPr lang="uk-UA" sz="1600" dirty="0" err="1" smtClean="0">
                <a:latin typeface="Segoe Print" pitchFamily="2" charset="0"/>
              </a:rPr>
              <a:t>транзиций</a:t>
            </a:r>
            <a:r>
              <a:rPr lang="uk-UA" sz="1600" dirty="0" smtClean="0">
                <a:latin typeface="Segoe Print" pitchFamily="2" charset="0"/>
              </a:rPr>
              <a:t> від </a:t>
            </a:r>
            <a:r>
              <a:rPr lang="uk-UA" sz="1600" dirty="0" err="1" smtClean="0">
                <a:latin typeface="Segoe Print" pitchFamily="2" charset="0"/>
              </a:rPr>
              <a:t>цитозина</a:t>
            </a:r>
            <a:r>
              <a:rPr lang="uk-UA" sz="1600" dirty="0" smtClean="0">
                <a:latin typeface="Segoe Print" pitchFamily="2" charset="0"/>
              </a:rPr>
              <a:t> до тиміну або утворення гомологічних </a:t>
            </a:r>
            <a:r>
              <a:rPr lang="uk-UA" sz="1600" dirty="0" err="1" smtClean="0">
                <a:latin typeface="Segoe Print" pitchFamily="2" charset="0"/>
              </a:rPr>
              <a:t>трансверсій</a:t>
            </a:r>
            <a:r>
              <a:rPr lang="uk-UA" sz="1600" dirty="0" smtClean="0">
                <a:latin typeface="Segoe Print" pitchFamily="2" charset="0"/>
              </a:rPr>
              <a:t> від </a:t>
            </a:r>
            <a:r>
              <a:rPr lang="uk-UA" sz="1600" dirty="0" err="1" smtClean="0">
                <a:latin typeface="Segoe Print" pitchFamily="2" charset="0"/>
              </a:rPr>
              <a:t>цитозина</a:t>
            </a:r>
            <a:r>
              <a:rPr lang="uk-UA" sz="1600" dirty="0" smtClean="0">
                <a:latin typeface="Segoe Print" pitchFamily="2" charset="0"/>
              </a:rPr>
              <a:t> до </a:t>
            </a:r>
            <a:r>
              <a:rPr lang="uk-UA" sz="1600" dirty="0" err="1" smtClean="0">
                <a:latin typeface="Segoe Print" pitchFamily="2" charset="0"/>
              </a:rPr>
              <a:t>гуанину</a:t>
            </a:r>
            <a:r>
              <a:rPr lang="uk-UA" sz="1600" dirty="0" smtClean="0">
                <a:latin typeface="Segoe Print" pitchFamily="2" charset="0"/>
              </a:rPr>
              <a:t>. Участь рідкісних </a:t>
            </a:r>
            <a:r>
              <a:rPr lang="uk-UA" sz="1600" dirty="0" err="1" smtClean="0">
                <a:latin typeface="Segoe Print" pitchFamily="2" charset="0"/>
              </a:rPr>
              <a:t>таутомерних</a:t>
            </a:r>
            <a:r>
              <a:rPr lang="uk-UA" sz="1600" dirty="0" smtClean="0">
                <a:latin typeface="Segoe Print" pitchFamily="2" charset="0"/>
              </a:rPr>
              <a:t> форм в мутагенезі обговорювалася неодноразово.</a:t>
            </a:r>
            <a:endParaRPr lang="uk-UA" sz="16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C000"/>
                </a:solidFill>
                <a:latin typeface="Segoe Print" pitchFamily="2" charset="0"/>
              </a:rPr>
              <a:t>Класифікації</a:t>
            </a:r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Segoe Print" pitchFamily="2" charset="0"/>
              </a:rPr>
              <a:t>мутацій</a:t>
            </a: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17232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 err="1" smtClean="0">
                <a:latin typeface="Segoe Print" pitchFamily="2" charset="0"/>
              </a:rPr>
              <a:t>Існує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декілька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класифікацій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мутацій</a:t>
            </a:r>
            <a:r>
              <a:rPr lang="ru-RU" dirty="0">
                <a:latin typeface="Segoe Print" pitchFamily="2" charset="0"/>
              </a:rPr>
              <a:t> за </a:t>
            </a:r>
            <a:r>
              <a:rPr lang="ru-RU" dirty="0" err="1">
                <a:latin typeface="Segoe Print" pitchFamily="2" charset="0"/>
              </a:rPr>
              <a:t>різними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критеріями</a:t>
            </a:r>
            <a:r>
              <a:rPr lang="ru-RU" dirty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Меллер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запропонував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ділити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мутації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за характером </a:t>
            </a:r>
            <a:r>
              <a:rPr lang="ru-RU" b="1" dirty="0" err="1">
                <a:solidFill>
                  <a:schemeClr val="bg1"/>
                </a:solidFill>
                <a:latin typeface="Segoe Print" pitchFamily="2" charset="0"/>
              </a:rPr>
              <a:t>зміни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Segoe Print" pitchFamily="2" charset="0"/>
              </a:rPr>
              <a:t>функціонування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 гена на </a:t>
            </a:r>
            <a:endParaRPr lang="ru-RU" b="1" dirty="0" smtClean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b="1" dirty="0" err="1" smtClean="0">
                <a:solidFill>
                  <a:srgbClr val="FF0000"/>
                </a:solidFill>
                <a:latin typeface="Segoe Print" pitchFamily="2" charset="0"/>
              </a:rPr>
              <a:t>гіпоморфні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dirty="0" smtClean="0">
                <a:latin typeface="Segoe Print" pitchFamily="2" charset="0"/>
              </a:rPr>
              <a:t>(</a:t>
            </a:r>
            <a:r>
              <a:rPr lang="ru-RU" dirty="0" err="1">
                <a:latin typeface="Segoe Print" pitchFamily="2" charset="0"/>
              </a:rPr>
              <a:t>змінені</a:t>
            </a:r>
            <a:r>
              <a:rPr lang="ru-RU" dirty="0">
                <a:latin typeface="Segoe Print" pitchFamily="2" charset="0"/>
              </a:rPr>
              <a:t> аллели </a:t>
            </a:r>
            <a:r>
              <a:rPr lang="ru-RU" dirty="0" err="1">
                <a:latin typeface="Segoe Print" pitchFamily="2" charset="0"/>
              </a:rPr>
              <a:t>діють</a:t>
            </a:r>
            <a:r>
              <a:rPr lang="ru-RU" dirty="0">
                <a:latin typeface="Segoe Print" pitchFamily="2" charset="0"/>
              </a:rPr>
              <a:t> в тому ж </a:t>
            </a:r>
            <a:r>
              <a:rPr lang="ru-RU" dirty="0" err="1">
                <a:latin typeface="Segoe Print" pitchFamily="2" charset="0"/>
              </a:rPr>
              <a:t>напрямі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що</a:t>
            </a:r>
            <a:r>
              <a:rPr lang="ru-RU" dirty="0">
                <a:latin typeface="Segoe Print" pitchFamily="2" charset="0"/>
              </a:rPr>
              <a:t> і аллели дикого типу; </a:t>
            </a:r>
            <a:r>
              <a:rPr lang="ru-RU" dirty="0" err="1">
                <a:latin typeface="Segoe Print" pitchFamily="2" charset="0"/>
              </a:rPr>
              <a:t>синтезується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лише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менше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білкового</a:t>
            </a:r>
            <a:r>
              <a:rPr lang="ru-RU" dirty="0">
                <a:latin typeface="Segoe Print" pitchFamily="2" charset="0"/>
              </a:rPr>
              <a:t> продукту), 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err="1" smtClean="0">
                <a:solidFill>
                  <a:srgbClr val="FF0000"/>
                </a:solidFill>
                <a:latin typeface="Segoe Print" pitchFamily="2" charset="0"/>
              </a:rPr>
              <a:t>аморфні</a:t>
            </a:r>
            <a:r>
              <a:rPr lang="ru-RU" dirty="0" smtClean="0">
                <a:latin typeface="Segoe Print" pitchFamily="2" charset="0"/>
              </a:rPr>
              <a:t>(</a:t>
            </a:r>
            <a:r>
              <a:rPr lang="ru-RU" dirty="0" err="1" smtClean="0">
                <a:latin typeface="Segoe Print" pitchFamily="2" charset="0"/>
              </a:rPr>
              <a:t>мутація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виглядає</a:t>
            </a:r>
            <a:r>
              <a:rPr lang="ru-RU" dirty="0">
                <a:latin typeface="Segoe Print" pitchFamily="2" charset="0"/>
              </a:rPr>
              <a:t>, як </a:t>
            </a:r>
            <a:r>
              <a:rPr lang="ru-RU" dirty="0" err="1">
                <a:latin typeface="Segoe Print" pitchFamily="2" charset="0"/>
              </a:rPr>
              <a:t>повна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втрата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функції</a:t>
            </a:r>
            <a:r>
              <a:rPr lang="ru-RU" dirty="0">
                <a:latin typeface="Segoe Print" pitchFamily="2" charset="0"/>
              </a:rPr>
              <a:t> гена, </a:t>
            </a:r>
            <a:r>
              <a:rPr lang="ru-RU" dirty="0" err="1">
                <a:latin typeface="Segoe Print" pitchFamily="2" charset="0"/>
              </a:rPr>
              <a:t>наприклад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мутація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en-US" dirty="0">
                <a:latin typeface="Segoe Print" pitchFamily="2" charset="0"/>
              </a:rPr>
              <a:t>white </a:t>
            </a:r>
            <a:r>
              <a:rPr lang="ru-RU" dirty="0">
                <a:latin typeface="Segoe Print" pitchFamily="2" charset="0"/>
              </a:rPr>
              <a:t>у </a:t>
            </a:r>
            <a:r>
              <a:rPr lang="en-US" dirty="0">
                <a:latin typeface="Segoe Print" pitchFamily="2" charset="0"/>
              </a:rPr>
              <a:t>Drosophila), </a:t>
            </a:r>
            <a:r>
              <a:rPr lang="ru-RU" dirty="0" err="1" smtClean="0">
                <a:solidFill>
                  <a:srgbClr val="FF0000"/>
                </a:solidFill>
                <a:latin typeface="Segoe Print" pitchFamily="2" charset="0"/>
              </a:rPr>
              <a:t>антиморфні</a:t>
            </a:r>
            <a:r>
              <a:rPr lang="ru-RU" dirty="0" smtClean="0">
                <a:latin typeface="Segoe Print" pitchFamily="2" charset="0"/>
              </a:rPr>
              <a:t> (мутантна </a:t>
            </a:r>
            <a:r>
              <a:rPr lang="ru-RU" dirty="0" err="1">
                <a:latin typeface="Segoe Print" pitchFamily="2" charset="0"/>
              </a:rPr>
              <a:t>ознака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змінюється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наприклад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забарвлення</a:t>
            </a:r>
            <a:r>
              <a:rPr lang="ru-RU" dirty="0">
                <a:latin typeface="Segoe Print" pitchFamily="2" charset="0"/>
              </a:rPr>
              <a:t> зерна </a:t>
            </a:r>
            <a:r>
              <a:rPr lang="ru-RU" dirty="0" err="1">
                <a:latin typeface="Segoe Print" pitchFamily="2" charset="0"/>
              </a:rPr>
              <a:t>кукурудзи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міняється</a:t>
            </a:r>
            <a:r>
              <a:rPr lang="ru-RU" dirty="0">
                <a:latin typeface="Segoe Print" pitchFamily="2" charset="0"/>
              </a:rPr>
              <a:t> з пурпурною на буру</a:t>
            </a:r>
            <a:r>
              <a:rPr lang="ru-RU" dirty="0" smtClean="0">
                <a:latin typeface="Segoe Print" pitchFamily="2" charset="0"/>
              </a:rPr>
              <a:t>)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Segoe Print" pitchFamily="2" charset="0"/>
              </a:rPr>
              <a:t>неоморфні</a:t>
            </a:r>
            <a:r>
              <a:rPr lang="ru-RU" dirty="0" smtClean="0">
                <a:latin typeface="Segoe Print" pitchFamily="2" charset="0"/>
              </a:rPr>
              <a:t>.</a:t>
            </a:r>
            <a:endParaRPr lang="ru-RU" dirty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dirty="0">
                <a:latin typeface="Segoe Print" pitchFamily="2" charset="0"/>
              </a:rPr>
              <a:t>У </a:t>
            </a:r>
            <a:r>
              <a:rPr lang="ru-RU" dirty="0" err="1">
                <a:latin typeface="Segoe Print" pitchFamily="2" charset="0"/>
              </a:rPr>
              <a:t>сучасній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учбовій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літературі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використовується</a:t>
            </a:r>
            <a:r>
              <a:rPr lang="ru-RU" dirty="0">
                <a:latin typeface="Segoe Print" pitchFamily="2" charset="0"/>
              </a:rPr>
              <a:t> і </a:t>
            </a:r>
            <a:r>
              <a:rPr lang="ru-RU" dirty="0" err="1">
                <a:latin typeface="Segoe Print" pitchFamily="2" charset="0"/>
              </a:rPr>
              <a:t>формальніша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класифікація</a:t>
            </a:r>
            <a:r>
              <a:rPr lang="ru-RU" dirty="0">
                <a:latin typeface="Segoe Print" pitchFamily="2" charset="0"/>
              </a:rPr>
              <a:t>, грунтована 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на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характері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зміни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структури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окремих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генів</a:t>
            </a:r>
            <a:r>
              <a:rPr lang="ru-RU" dirty="0">
                <a:latin typeface="Segoe Print" pitchFamily="2" charset="0"/>
              </a:rPr>
              <a:t>, хромосом і генома в </a:t>
            </a:r>
            <a:r>
              <a:rPr lang="ru-RU" dirty="0" err="1">
                <a:latin typeface="Segoe Print" pitchFamily="2" charset="0"/>
              </a:rPr>
              <a:t>цілому</a:t>
            </a:r>
            <a:r>
              <a:rPr lang="ru-RU" dirty="0">
                <a:latin typeface="Segoe Print" pitchFamily="2" charset="0"/>
              </a:rPr>
              <a:t>. У рамках </a:t>
            </a:r>
            <a:r>
              <a:rPr lang="ru-RU" dirty="0" err="1">
                <a:latin typeface="Segoe Print" pitchFamily="2" charset="0"/>
              </a:rPr>
              <a:t>цієї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класифікації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розрізняють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наступні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види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мутацій</a:t>
            </a:r>
            <a:r>
              <a:rPr lang="ru-RU" dirty="0">
                <a:latin typeface="Segoe Print" pitchFamily="2" charset="0"/>
              </a:rPr>
              <a:t> :</a:t>
            </a:r>
          </a:p>
          <a:p>
            <a:r>
              <a:rPr lang="ru-RU" dirty="0">
                <a:latin typeface="Segoe Print" pitchFamily="2" charset="0"/>
              </a:rPr>
              <a:t>  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</a:rPr>
              <a:t>геномні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;</a:t>
            </a:r>
          </a:p>
          <a:p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  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</a:rPr>
              <a:t>хромосомні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;</a:t>
            </a:r>
          </a:p>
          <a:p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  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</a:rPr>
              <a:t>генні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260648"/>
            <a:ext cx="9145016" cy="432048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Segoe Print" pitchFamily="2" charset="0"/>
              </a:rPr>
              <a:t>Геномні</a:t>
            </a:r>
            <a:r>
              <a:rPr lang="ru-RU" b="1" dirty="0">
                <a:latin typeface="Segoe Print" pitchFamily="2" charset="0"/>
              </a:rPr>
              <a:t>: </a:t>
            </a:r>
            <a:endParaRPr lang="ru-RU" b="1" dirty="0" smtClean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b="1" dirty="0" smtClean="0">
                <a:latin typeface="Segoe Print" pitchFamily="2" charset="0"/>
              </a:rPr>
              <a:t>     - </a:t>
            </a:r>
            <a:r>
              <a:rPr lang="ru-RU" b="1" dirty="0" err="1" smtClean="0">
                <a:latin typeface="Segoe Print" pitchFamily="2" charset="0"/>
              </a:rPr>
              <a:t>поліплоідизація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smtClean="0">
                <a:latin typeface="Segoe Print" pitchFamily="2" charset="0"/>
              </a:rPr>
              <a:t>(</a:t>
            </a:r>
            <a:r>
              <a:rPr lang="ru-RU" b="1" dirty="0" err="1" smtClean="0">
                <a:latin typeface="Segoe Print" pitchFamily="2" charset="0"/>
              </a:rPr>
              <a:t>утворення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організмів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або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клітин</a:t>
            </a:r>
            <a:r>
              <a:rPr lang="ru-RU" b="1" dirty="0">
                <a:latin typeface="Segoe Print" pitchFamily="2" charset="0"/>
              </a:rPr>
              <a:t>, геном </a:t>
            </a:r>
            <a:r>
              <a:rPr lang="ru-RU" b="1" dirty="0" err="1">
                <a:latin typeface="Segoe Print" pitchFamily="2" charset="0"/>
              </a:rPr>
              <a:t>яких</a:t>
            </a:r>
            <a:r>
              <a:rPr lang="ru-RU" b="1" dirty="0">
                <a:latin typeface="Segoe Print" pitchFamily="2" charset="0"/>
              </a:rPr>
              <a:t> представлений </a:t>
            </a:r>
            <a:r>
              <a:rPr lang="ru-RU" b="1" dirty="0" err="1">
                <a:latin typeface="Segoe Print" pitchFamily="2" charset="0"/>
              </a:rPr>
              <a:t>більш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ніж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двома</a:t>
            </a:r>
            <a:r>
              <a:rPr lang="ru-RU" b="1" dirty="0">
                <a:latin typeface="Segoe Print" pitchFamily="2" charset="0"/>
              </a:rPr>
              <a:t>(3</a:t>
            </a:r>
            <a:r>
              <a:rPr lang="en-US" b="1" dirty="0">
                <a:latin typeface="Segoe Print" pitchFamily="2" charset="0"/>
              </a:rPr>
              <a:t>n, 4n, 6n </a:t>
            </a:r>
            <a:r>
              <a:rPr lang="ru-RU" b="1" dirty="0">
                <a:latin typeface="Segoe Print" pitchFamily="2" charset="0"/>
              </a:rPr>
              <a:t>і т. д.) наборами хромосом</a:t>
            </a:r>
            <a:r>
              <a:rPr lang="ru-RU" b="1" dirty="0" smtClean="0">
                <a:latin typeface="Segoe Print" pitchFamily="2" charset="0"/>
              </a:rPr>
              <a:t>)</a:t>
            </a:r>
          </a:p>
          <a:p>
            <a:pPr marL="137160" indent="0">
              <a:buNone/>
            </a:pPr>
            <a:r>
              <a:rPr lang="ru-RU" b="1" dirty="0" smtClean="0">
                <a:latin typeface="Segoe Print" pitchFamily="2" charset="0"/>
              </a:rPr>
              <a:t>     - </a:t>
            </a:r>
            <a:r>
              <a:rPr lang="ru-RU" b="1" dirty="0" err="1" smtClean="0">
                <a:latin typeface="Segoe Print" pitchFamily="2" charset="0"/>
              </a:rPr>
              <a:t>анеуплоїдія</a:t>
            </a:r>
            <a:r>
              <a:rPr lang="ru-RU" b="1" dirty="0" smtClean="0">
                <a:latin typeface="Segoe Print" pitchFamily="2" charset="0"/>
              </a:rPr>
              <a:t>(</a:t>
            </a:r>
            <a:r>
              <a:rPr lang="ru-RU" b="1" dirty="0" err="1" smtClean="0">
                <a:latin typeface="Segoe Print" pitchFamily="2" charset="0"/>
              </a:rPr>
              <a:t>гетероплоидия</a:t>
            </a:r>
            <a:r>
              <a:rPr lang="ru-RU" b="1" dirty="0">
                <a:latin typeface="Segoe Print" pitchFamily="2" charset="0"/>
              </a:rPr>
              <a:t>) - </a:t>
            </a:r>
            <a:r>
              <a:rPr lang="ru-RU" b="1" dirty="0" err="1">
                <a:latin typeface="Segoe Print" pitchFamily="2" charset="0"/>
              </a:rPr>
              <a:t>зміна</a:t>
            </a:r>
            <a:r>
              <a:rPr lang="ru-RU" b="1" dirty="0">
                <a:latin typeface="Segoe Print" pitchFamily="2" charset="0"/>
              </a:rPr>
              <a:t> числа хромосом, не кратна гаплоидному </a:t>
            </a:r>
            <a:r>
              <a:rPr lang="ru-RU" b="1" dirty="0" smtClean="0">
                <a:latin typeface="Segoe Print" pitchFamily="2" charset="0"/>
              </a:rPr>
              <a:t>набору (</a:t>
            </a:r>
            <a:r>
              <a:rPr lang="ru-RU" b="1" dirty="0">
                <a:latin typeface="Segoe Print" pitchFamily="2" charset="0"/>
              </a:rPr>
              <a:t>см Инге-</a:t>
            </a:r>
            <a:r>
              <a:rPr lang="ru-RU" b="1" dirty="0" err="1">
                <a:latin typeface="Segoe Print" pitchFamily="2" charset="0"/>
              </a:rPr>
              <a:t>Вечтомов</a:t>
            </a:r>
            <a:r>
              <a:rPr lang="ru-RU" b="1" dirty="0">
                <a:latin typeface="Segoe Print" pitchFamily="2" charset="0"/>
              </a:rPr>
              <a:t>, 1989). </a:t>
            </a:r>
            <a:endParaRPr lang="ru-RU" b="1" dirty="0" smtClean="0">
              <a:latin typeface="Segoe Print" pitchFamily="2" charset="0"/>
            </a:endParaRPr>
          </a:p>
          <a:p>
            <a:pPr marL="137160" indent="0">
              <a:buNone/>
            </a:pPr>
            <a:endParaRPr lang="ru-RU" b="1" dirty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b="1" u="sng" dirty="0" err="1" smtClean="0">
                <a:latin typeface="Segoe Print" pitchFamily="2" charset="0"/>
              </a:rPr>
              <a:t>Залежно</a:t>
            </a:r>
            <a:r>
              <a:rPr lang="ru-RU" b="1" u="sng" dirty="0" smtClean="0">
                <a:latin typeface="Segoe Print" pitchFamily="2" charset="0"/>
              </a:rPr>
              <a:t> </a:t>
            </a:r>
            <a:r>
              <a:rPr lang="ru-RU" b="1" u="sng" dirty="0" err="1">
                <a:latin typeface="Segoe Print" pitchFamily="2" charset="0"/>
              </a:rPr>
              <a:t>від</a:t>
            </a:r>
            <a:r>
              <a:rPr lang="ru-RU" b="1" u="sng" dirty="0">
                <a:latin typeface="Segoe Print" pitchFamily="2" charset="0"/>
              </a:rPr>
              <a:t> </a:t>
            </a:r>
            <a:r>
              <a:rPr lang="ru-RU" b="1" u="sng" dirty="0" err="1">
                <a:latin typeface="Segoe Print" pitchFamily="2" charset="0"/>
              </a:rPr>
              <a:t>походження</a:t>
            </a:r>
            <a:r>
              <a:rPr lang="ru-RU" b="1" u="sng" dirty="0">
                <a:latin typeface="Segoe Print" pitchFamily="2" charset="0"/>
              </a:rPr>
              <a:t> </a:t>
            </a:r>
            <a:r>
              <a:rPr lang="ru-RU" b="1" u="sng" dirty="0" err="1">
                <a:latin typeface="Segoe Print" pitchFamily="2" charset="0"/>
              </a:rPr>
              <a:t>хромосомних</a:t>
            </a:r>
            <a:r>
              <a:rPr lang="ru-RU" b="1" u="sng" dirty="0">
                <a:latin typeface="Segoe Print" pitchFamily="2" charset="0"/>
              </a:rPr>
              <a:t> </a:t>
            </a:r>
            <a:r>
              <a:rPr lang="ru-RU" b="1" u="sng" dirty="0" err="1">
                <a:latin typeface="Segoe Print" pitchFamily="2" charset="0"/>
              </a:rPr>
              <a:t>наборів</a:t>
            </a:r>
            <a:r>
              <a:rPr lang="ru-RU" b="1" u="sng" dirty="0">
                <a:latin typeface="Segoe Print" pitchFamily="2" charset="0"/>
              </a:rPr>
              <a:t> </a:t>
            </a:r>
            <a:r>
              <a:rPr lang="ru-RU" b="1" u="sng" dirty="0" err="1">
                <a:latin typeface="Segoe Print" pitchFamily="2" charset="0"/>
              </a:rPr>
              <a:t>серед</a:t>
            </a:r>
            <a:r>
              <a:rPr lang="ru-RU" b="1" u="sng" dirty="0">
                <a:latin typeface="Segoe Print" pitchFamily="2" charset="0"/>
              </a:rPr>
              <a:t> </a:t>
            </a:r>
            <a:r>
              <a:rPr lang="ru-RU" b="1" u="sng" dirty="0" err="1" smtClean="0">
                <a:latin typeface="Segoe Print" pitchFamily="2" charset="0"/>
              </a:rPr>
              <a:t>полиплоидів</a:t>
            </a:r>
            <a:r>
              <a:rPr lang="ru-RU" b="1" dirty="0" smtClean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розрізняють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аллополіплоиди</a:t>
            </a:r>
            <a:r>
              <a:rPr lang="ru-RU" b="1" dirty="0" smtClean="0">
                <a:latin typeface="Segoe Print" pitchFamily="2" charset="0"/>
              </a:rPr>
              <a:t>, </a:t>
            </a:r>
            <a:r>
              <a:rPr lang="ru-RU" b="1" dirty="0">
                <a:latin typeface="Segoe Print" pitchFamily="2" charset="0"/>
              </a:rPr>
              <a:t>у </a:t>
            </a:r>
            <a:r>
              <a:rPr lang="ru-RU" b="1" dirty="0" err="1">
                <a:latin typeface="Segoe Print" pitchFamily="2" charset="0"/>
              </a:rPr>
              <a:t>яких</a:t>
            </a:r>
            <a:r>
              <a:rPr lang="ru-RU" b="1" dirty="0">
                <a:latin typeface="Segoe Print" pitchFamily="2" charset="0"/>
              </a:rPr>
              <a:t> є </a:t>
            </a:r>
            <a:r>
              <a:rPr lang="ru-RU" b="1" dirty="0" err="1">
                <a:latin typeface="Segoe Print" pitchFamily="2" charset="0"/>
              </a:rPr>
              <a:t>набори</a:t>
            </a:r>
            <a:r>
              <a:rPr lang="ru-RU" b="1" dirty="0">
                <a:latin typeface="Segoe Print" pitchFamily="2" charset="0"/>
              </a:rPr>
              <a:t> хромосом, </a:t>
            </a:r>
            <a:r>
              <a:rPr lang="ru-RU" b="1" dirty="0" err="1">
                <a:latin typeface="Segoe Print" pitchFamily="2" charset="0"/>
              </a:rPr>
              <a:t>отримані</a:t>
            </a:r>
            <a:r>
              <a:rPr lang="ru-RU" b="1" dirty="0">
                <a:latin typeface="Segoe Print" pitchFamily="2" charset="0"/>
              </a:rPr>
              <a:t> при </a:t>
            </a:r>
            <a:r>
              <a:rPr lang="ru-RU" b="1" dirty="0" err="1">
                <a:latin typeface="Segoe Print" pitchFamily="2" charset="0"/>
              </a:rPr>
              <a:t>гібридизації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від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різних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видів</a:t>
            </a:r>
            <a:r>
              <a:rPr lang="ru-RU" b="1" dirty="0">
                <a:latin typeface="Segoe Print" pitchFamily="2" charset="0"/>
              </a:rPr>
              <a:t>, і 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аутополіплоиди</a:t>
            </a:r>
            <a:r>
              <a:rPr lang="ru-RU" b="1" dirty="0" smtClean="0">
                <a:latin typeface="Segoe Print" pitchFamily="2" charset="0"/>
              </a:rPr>
              <a:t>, </a:t>
            </a:r>
            <a:r>
              <a:rPr lang="ru-RU" b="1" dirty="0">
                <a:latin typeface="Segoe Print" pitchFamily="2" charset="0"/>
              </a:rPr>
              <a:t>у </a:t>
            </a:r>
            <a:r>
              <a:rPr lang="ru-RU" b="1" dirty="0" err="1">
                <a:latin typeface="Segoe Print" pitchFamily="2" charset="0"/>
              </a:rPr>
              <a:t>яких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відбувається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збільшення</a:t>
            </a:r>
            <a:r>
              <a:rPr lang="ru-RU" b="1" dirty="0">
                <a:latin typeface="Segoe Print" pitchFamily="2" charset="0"/>
              </a:rPr>
              <a:t> числа </a:t>
            </a:r>
            <a:r>
              <a:rPr lang="ru-RU" b="1" dirty="0" err="1">
                <a:latin typeface="Segoe Print" pitchFamily="2" charset="0"/>
              </a:rPr>
              <a:t>наборів</a:t>
            </a:r>
            <a:r>
              <a:rPr lang="ru-RU" b="1" dirty="0">
                <a:latin typeface="Segoe Print" pitchFamily="2" charset="0"/>
              </a:rPr>
              <a:t> хромосом </a:t>
            </a:r>
            <a:r>
              <a:rPr lang="ru-RU" b="1" dirty="0" err="1">
                <a:latin typeface="Segoe Print" pitchFamily="2" charset="0"/>
              </a:rPr>
              <a:t>власного</a:t>
            </a:r>
            <a:r>
              <a:rPr lang="ru-RU" b="1" dirty="0">
                <a:latin typeface="Segoe Print" pitchFamily="2" charset="0"/>
              </a:rPr>
              <a:t> генома, </a:t>
            </a:r>
            <a:r>
              <a:rPr lang="ru-RU" b="1" dirty="0" err="1">
                <a:latin typeface="Segoe Print" pitchFamily="2" charset="0"/>
              </a:rPr>
              <a:t>кратне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en-US" b="1" dirty="0">
                <a:latin typeface="Segoe Print" pitchFamily="2" charset="0"/>
              </a:rPr>
              <a:t>n.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Рисунок 3" descr="1247211230_dn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7" y="4221088"/>
            <a:ext cx="36957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52" y="4211216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6192688" cy="6552728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Segoe Print" pitchFamily="2" charset="0"/>
              </a:rPr>
              <a:t>При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</a:rPr>
              <a:t>хромосомних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</a:rPr>
              <a:t>мутаціях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відбуваються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великі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перебудови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структури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окремих</a:t>
            </a:r>
            <a:r>
              <a:rPr lang="ru-RU" dirty="0">
                <a:latin typeface="Segoe Print" pitchFamily="2" charset="0"/>
              </a:rPr>
              <a:t> хромосом. В </a:t>
            </a:r>
            <a:r>
              <a:rPr lang="ru-RU" dirty="0" err="1">
                <a:latin typeface="Segoe Print" pitchFamily="2" charset="0"/>
              </a:rPr>
              <a:t>цьому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випадку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спостерігаються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втрата</a:t>
            </a:r>
            <a:r>
              <a:rPr lang="ru-RU" dirty="0" smtClean="0">
                <a:latin typeface="Segoe Print" pitchFamily="2" charset="0"/>
              </a:rPr>
              <a:t> (</a:t>
            </a:r>
            <a:r>
              <a:rPr lang="ru-RU" dirty="0" err="1" smtClean="0">
                <a:latin typeface="Segoe Print" pitchFamily="2" charset="0"/>
              </a:rPr>
              <a:t>делеція</a:t>
            </a:r>
            <a:r>
              <a:rPr lang="ru-RU" dirty="0">
                <a:latin typeface="Segoe Print" pitchFamily="2" charset="0"/>
              </a:rPr>
              <a:t>) </a:t>
            </a:r>
            <a:r>
              <a:rPr lang="ru-RU" dirty="0" err="1">
                <a:latin typeface="Segoe Print" pitchFamily="2" charset="0"/>
              </a:rPr>
              <a:t>або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подвоєння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частини</a:t>
            </a:r>
            <a:r>
              <a:rPr lang="ru-RU" dirty="0" smtClean="0">
                <a:latin typeface="Segoe Print" pitchFamily="2" charset="0"/>
              </a:rPr>
              <a:t> (</a:t>
            </a:r>
            <a:r>
              <a:rPr lang="ru-RU" dirty="0" err="1" smtClean="0">
                <a:latin typeface="Segoe Print" pitchFamily="2" charset="0"/>
              </a:rPr>
              <a:t>дуплікація</a:t>
            </a:r>
            <a:r>
              <a:rPr lang="ru-RU" dirty="0">
                <a:latin typeface="Segoe Print" pitchFamily="2" charset="0"/>
              </a:rPr>
              <a:t>) </a:t>
            </a:r>
            <a:r>
              <a:rPr lang="ru-RU" dirty="0" err="1">
                <a:latin typeface="Segoe Print" pitchFamily="2" charset="0"/>
              </a:rPr>
              <a:t>генетичного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матеріалу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однієї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або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декількох</a:t>
            </a:r>
            <a:r>
              <a:rPr lang="ru-RU" dirty="0">
                <a:latin typeface="Segoe Print" pitchFamily="2" charset="0"/>
              </a:rPr>
              <a:t> хромосом, </a:t>
            </a:r>
            <a:r>
              <a:rPr lang="ru-RU" dirty="0" err="1">
                <a:latin typeface="Segoe Print" pitchFamily="2" charset="0"/>
              </a:rPr>
              <a:t>зміна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орієнтації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сегментів</a:t>
            </a:r>
            <a:r>
              <a:rPr lang="ru-RU" dirty="0">
                <a:latin typeface="Segoe Print" pitchFamily="2" charset="0"/>
              </a:rPr>
              <a:t> хромосом в </a:t>
            </a:r>
            <a:r>
              <a:rPr lang="ru-RU" dirty="0" err="1">
                <a:latin typeface="Segoe Print" pitchFamily="2" charset="0"/>
              </a:rPr>
              <a:t>окремих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smtClean="0">
                <a:latin typeface="Segoe Print" pitchFamily="2" charset="0"/>
              </a:rPr>
              <a:t>хромосомах (</a:t>
            </a:r>
            <a:r>
              <a:rPr lang="ru-RU" dirty="0" err="1">
                <a:latin typeface="Segoe Print" pitchFamily="2" charset="0"/>
              </a:rPr>
              <a:t>інверсія</a:t>
            </a:r>
            <a:r>
              <a:rPr lang="ru-RU" dirty="0">
                <a:latin typeface="Segoe Print" pitchFamily="2" charset="0"/>
              </a:rPr>
              <a:t>), а </a:t>
            </a:r>
            <a:r>
              <a:rPr lang="ru-RU" dirty="0" err="1">
                <a:latin typeface="Segoe Print" pitchFamily="2" charset="0"/>
              </a:rPr>
              <a:t>також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перенесення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частини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генетичного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матеріалу</a:t>
            </a:r>
            <a:r>
              <a:rPr lang="ru-RU" dirty="0">
                <a:latin typeface="Segoe Print" pitchFamily="2" charset="0"/>
              </a:rPr>
              <a:t> з </a:t>
            </a:r>
            <a:r>
              <a:rPr lang="ru-RU" dirty="0" err="1">
                <a:latin typeface="Segoe Print" pitchFamily="2" charset="0"/>
              </a:rPr>
              <a:t>однієї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хромосоми</a:t>
            </a:r>
            <a:r>
              <a:rPr lang="ru-RU" dirty="0">
                <a:latin typeface="Segoe Print" pitchFamily="2" charset="0"/>
              </a:rPr>
              <a:t> на </a:t>
            </a:r>
            <a:r>
              <a:rPr lang="ru-RU" dirty="0" err="1" smtClean="0">
                <a:latin typeface="Segoe Print" pitchFamily="2" charset="0"/>
              </a:rPr>
              <a:t>іншу</a:t>
            </a:r>
            <a:r>
              <a:rPr lang="ru-RU" dirty="0" smtClean="0">
                <a:latin typeface="Segoe Print" pitchFamily="2" charset="0"/>
              </a:rPr>
              <a:t> (</a:t>
            </a:r>
            <a:r>
              <a:rPr lang="ru-RU" dirty="0" err="1">
                <a:latin typeface="Segoe Print" pitchFamily="2" charset="0"/>
              </a:rPr>
              <a:t>транслокація</a:t>
            </a:r>
            <a:r>
              <a:rPr lang="ru-RU" dirty="0" smtClean="0">
                <a:latin typeface="Segoe Print" pitchFamily="2" charset="0"/>
              </a:rPr>
              <a:t>). 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Рисунок 3" descr="chromos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556792"/>
            <a:ext cx="2543175" cy="3485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70916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dirty="0">
                <a:latin typeface="Segoe Print" pitchFamily="2" charset="0"/>
              </a:rPr>
              <a:t>На 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генному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рівні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зміни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первинної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структури</a:t>
            </a:r>
            <a:r>
              <a:rPr lang="ru-RU" dirty="0">
                <a:latin typeface="Segoe Print" pitchFamily="2" charset="0"/>
              </a:rPr>
              <a:t> ДНК </a:t>
            </a:r>
            <a:r>
              <a:rPr lang="ru-RU" dirty="0" err="1">
                <a:latin typeface="Segoe Print" pitchFamily="2" charset="0"/>
              </a:rPr>
              <a:t>генів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під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дією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мутацій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менш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значні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чим</a:t>
            </a:r>
            <a:r>
              <a:rPr lang="ru-RU" dirty="0">
                <a:latin typeface="Segoe Print" pitchFamily="2" charset="0"/>
              </a:rPr>
              <a:t> при </a:t>
            </a:r>
            <a:r>
              <a:rPr lang="ru-RU" dirty="0" err="1">
                <a:latin typeface="Segoe Print" pitchFamily="2" charset="0"/>
              </a:rPr>
              <a:t>хромосомних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мутаціях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проте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генні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мутації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зустрічаються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частіше</a:t>
            </a:r>
            <a:r>
              <a:rPr lang="ru-RU" dirty="0">
                <a:latin typeface="Segoe Print" pitchFamily="2" charset="0"/>
              </a:rPr>
              <a:t>. В </a:t>
            </a:r>
            <a:r>
              <a:rPr lang="ru-RU" dirty="0" err="1">
                <a:latin typeface="Segoe Print" pitchFamily="2" charset="0"/>
              </a:rPr>
              <a:t>результаті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генних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мутацій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відбуваються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заміни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делеції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>
                <a:latin typeface="Segoe Print" pitchFamily="2" charset="0"/>
              </a:rPr>
              <a:t>і вставки одного </a:t>
            </a:r>
            <a:r>
              <a:rPr lang="ru-RU" dirty="0" err="1">
                <a:latin typeface="Segoe Print" pitchFamily="2" charset="0"/>
              </a:rPr>
              <a:t>або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декількох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нуклеотидів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транслокації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дуплікації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>
                <a:latin typeface="Segoe Print" pitchFamily="2" charset="0"/>
              </a:rPr>
              <a:t>і </a:t>
            </a:r>
            <a:r>
              <a:rPr lang="ru-RU" dirty="0" err="1">
                <a:latin typeface="Segoe Print" pitchFamily="2" charset="0"/>
              </a:rPr>
              <a:t>інверсії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різних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частин</a:t>
            </a:r>
            <a:r>
              <a:rPr lang="ru-RU" dirty="0">
                <a:latin typeface="Segoe Print" pitchFamily="2" charset="0"/>
              </a:rPr>
              <a:t> гена. У тому </a:t>
            </a:r>
            <a:r>
              <a:rPr lang="ru-RU" dirty="0" err="1">
                <a:latin typeface="Segoe Print" pitchFamily="2" charset="0"/>
              </a:rPr>
              <a:t>випадку</a:t>
            </a:r>
            <a:r>
              <a:rPr lang="ru-RU" dirty="0">
                <a:latin typeface="Segoe Print" pitchFamily="2" charset="0"/>
              </a:rPr>
              <a:t>, коли </a:t>
            </a:r>
            <a:r>
              <a:rPr lang="ru-RU" dirty="0" err="1">
                <a:latin typeface="Segoe Print" pitchFamily="2" charset="0"/>
              </a:rPr>
              <a:t>під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дією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мутації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змінюється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лише</a:t>
            </a:r>
            <a:r>
              <a:rPr lang="ru-RU" dirty="0">
                <a:latin typeface="Segoe Print" pitchFamily="2" charset="0"/>
              </a:rPr>
              <a:t> один нуклеотид, </a:t>
            </a:r>
            <a:r>
              <a:rPr lang="ru-RU" dirty="0" err="1">
                <a:latin typeface="Segoe Print" pitchFamily="2" charset="0"/>
              </a:rPr>
              <a:t>говорять</a:t>
            </a:r>
            <a:r>
              <a:rPr lang="ru-RU" dirty="0">
                <a:latin typeface="Segoe Print" pitchFamily="2" charset="0"/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  <a:latin typeface="Segoe Print" pitchFamily="2" charset="0"/>
              </a:rPr>
              <a:t>точкові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 </a:t>
            </a:r>
          </a:p>
          <a:p>
            <a:pPr marL="137160" indent="0">
              <a:buNone/>
            </a:pPr>
            <a:r>
              <a:rPr lang="uk-UA" dirty="0" smtClean="0">
                <a:solidFill>
                  <a:schemeClr val="bg1"/>
                </a:solidFill>
                <a:latin typeface="Segoe Print" pitchFamily="2" charset="0"/>
              </a:rPr>
              <a:t>мутації.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4" name="Рисунок 3" descr="f_4012571911349695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725144"/>
            <a:ext cx="3534916" cy="19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dirty="0" err="1">
                <a:solidFill>
                  <a:srgbClr val="FFC000"/>
                </a:solidFill>
                <a:latin typeface="Segoe Print" pitchFamily="2" charset="0"/>
              </a:rPr>
              <a:t>Точкова</a:t>
            </a:r>
            <a:r>
              <a:rPr lang="ru-RU" dirty="0">
                <a:solidFill>
                  <a:srgbClr val="FFC000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Segoe Print" pitchFamily="2" charset="0"/>
              </a:rPr>
              <a:t>мутація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460" y="836712"/>
            <a:ext cx="8853027" cy="558924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uk-UA" sz="1600" b="1" dirty="0" smtClean="0">
                <a:solidFill>
                  <a:srgbClr val="FF0000"/>
                </a:solidFill>
                <a:latin typeface="Segoe Print" pitchFamily="2" charset="0"/>
              </a:rPr>
              <a:t>Точкова мутація </a:t>
            </a:r>
            <a:r>
              <a:rPr lang="uk-UA" sz="1600" dirty="0" smtClean="0">
                <a:latin typeface="Segoe Print" pitchFamily="2" charset="0"/>
              </a:rPr>
              <a:t>- тип мутації в ДНК або РНК, для якої характерна заміна однієї азотистої основи іншим. Термін також застосовується і відносно парних замін </a:t>
            </a:r>
            <a:r>
              <a:rPr lang="uk-UA" sz="1600" dirty="0" err="1" smtClean="0">
                <a:latin typeface="Segoe Print" pitchFamily="2" charset="0"/>
              </a:rPr>
              <a:t>нуклеотидів</a:t>
            </a:r>
            <a:r>
              <a:rPr lang="uk-UA" sz="1600" dirty="0" smtClean="0">
                <a:latin typeface="Segoe Print" pitchFamily="2" charset="0"/>
              </a:rPr>
              <a:t>. Термін точкова мутація включає так само </a:t>
            </a:r>
            <a:r>
              <a:rPr lang="uk-UA" sz="1600" dirty="0" err="1" smtClean="0">
                <a:latin typeface="Segoe Print" pitchFamily="2" charset="0"/>
              </a:rPr>
              <a:t>інсерції</a:t>
            </a:r>
            <a:r>
              <a:rPr lang="uk-UA" sz="1600" dirty="0" smtClean="0">
                <a:latin typeface="Segoe Print" pitchFamily="2" charset="0"/>
              </a:rPr>
              <a:t> і </a:t>
            </a:r>
            <a:r>
              <a:rPr lang="uk-UA" sz="1600" dirty="0" err="1" smtClean="0">
                <a:latin typeface="Segoe Print" pitchFamily="2" charset="0"/>
              </a:rPr>
              <a:t>делеції</a:t>
            </a:r>
            <a:r>
              <a:rPr lang="uk-UA" sz="1600" dirty="0" smtClean="0">
                <a:latin typeface="Segoe Print" pitchFamily="2" charset="0"/>
              </a:rPr>
              <a:t> одного або декількох </a:t>
            </a:r>
            <a:r>
              <a:rPr lang="uk-UA" sz="1600" dirty="0" err="1" smtClean="0">
                <a:latin typeface="Segoe Print" pitchFamily="2" charset="0"/>
              </a:rPr>
              <a:t>нуклеотидів</a:t>
            </a:r>
            <a:r>
              <a:rPr lang="uk-UA" sz="1600" dirty="0" smtClean="0">
                <a:latin typeface="Segoe Print" pitchFamily="2" charset="0"/>
              </a:rPr>
              <a:t>. Виділяють декілька типів точкових мутацій.</a:t>
            </a:r>
          </a:p>
          <a:p>
            <a:pPr marL="137160" indent="0">
              <a:buNone/>
            </a:pPr>
            <a:r>
              <a:rPr lang="uk-UA" sz="1600" dirty="0" smtClean="0">
                <a:latin typeface="Segoe Print" pitchFamily="2" charset="0"/>
              </a:rPr>
              <a:t>Точкові мутації заміни підстав. Оскільки до складу ДНК входять азотисті підстави тільки двох типів - пурини і </a:t>
            </a:r>
            <a:r>
              <a:rPr lang="uk-UA" sz="1600" dirty="0" err="1" smtClean="0">
                <a:latin typeface="Segoe Print" pitchFamily="2" charset="0"/>
              </a:rPr>
              <a:t>пиримидины</a:t>
            </a:r>
            <a:r>
              <a:rPr lang="uk-UA" sz="1600" dirty="0" smtClean="0">
                <a:latin typeface="Segoe Print" pitchFamily="2" charset="0"/>
              </a:rPr>
              <a:t>, усі точкові мутації із заміною підстав розділяють на два класи: </a:t>
            </a:r>
            <a:r>
              <a:rPr lang="uk-UA" sz="1600" dirty="0" err="1" smtClean="0">
                <a:latin typeface="Segoe Print" pitchFamily="2" charset="0"/>
              </a:rPr>
              <a:t>транзиции</a:t>
            </a:r>
            <a:r>
              <a:rPr lang="uk-UA" sz="1600" dirty="0" smtClean="0">
                <a:latin typeface="Segoe Print" pitchFamily="2" charset="0"/>
              </a:rPr>
              <a:t> і </a:t>
            </a:r>
            <a:r>
              <a:rPr lang="uk-UA" sz="1600" dirty="0" err="1" smtClean="0">
                <a:latin typeface="Segoe Print" pitchFamily="2" charset="0"/>
              </a:rPr>
              <a:t>трансверсії</a:t>
            </a:r>
            <a:r>
              <a:rPr lang="uk-UA" sz="1600" dirty="0" smtClean="0">
                <a:latin typeface="Segoe Print" pitchFamily="2" charset="0"/>
              </a:rPr>
              <a:t>. </a:t>
            </a:r>
            <a:r>
              <a:rPr lang="uk-UA" sz="1600" dirty="0" err="1" smtClean="0">
                <a:latin typeface="Segoe Print" pitchFamily="2" charset="0"/>
              </a:rPr>
              <a:t>Транзиция</a:t>
            </a:r>
            <a:r>
              <a:rPr lang="uk-UA" sz="1600" dirty="0" smtClean="0">
                <a:latin typeface="Segoe Print" pitchFamily="2" charset="0"/>
              </a:rPr>
              <a:t> - це мутація заміни підстав, коли одно пуринова основа заміщається на іншу пуринову основу(</a:t>
            </a:r>
            <a:r>
              <a:rPr lang="uk-UA" sz="1600" dirty="0" err="1" smtClean="0">
                <a:latin typeface="Segoe Print" pitchFamily="2" charset="0"/>
              </a:rPr>
              <a:t>аденин</a:t>
            </a:r>
            <a:r>
              <a:rPr lang="uk-UA" sz="1600" dirty="0" smtClean="0">
                <a:latin typeface="Segoe Print" pitchFamily="2" charset="0"/>
              </a:rPr>
              <a:t> на </a:t>
            </a:r>
            <a:r>
              <a:rPr lang="uk-UA" sz="1600" dirty="0" err="1" smtClean="0">
                <a:latin typeface="Segoe Print" pitchFamily="2" charset="0"/>
              </a:rPr>
              <a:t>гуанин</a:t>
            </a:r>
            <a:r>
              <a:rPr lang="uk-UA" sz="1600" dirty="0" smtClean="0">
                <a:latin typeface="Segoe Print" pitchFamily="2" charset="0"/>
              </a:rPr>
              <a:t> або навпаки), або </a:t>
            </a:r>
            <a:r>
              <a:rPr lang="uk-UA" sz="1600" dirty="0" err="1" smtClean="0">
                <a:latin typeface="Segoe Print" pitchFamily="2" charset="0"/>
              </a:rPr>
              <a:t>пиримидиновое</a:t>
            </a:r>
            <a:r>
              <a:rPr lang="uk-UA" sz="1600" dirty="0" smtClean="0">
                <a:latin typeface="Segoe Print" pitchFamily="2" charset="0"/>
              </a:rPr>
              <a:t> основу на іншу </a:t>
            </a:r>
            <a:r>
              <a:rPr lang="uk-UA" sz="1600" dirty="0" err="1" smtClean="0">
                <a:latin typeface="Segoe Print" pitchFamily="2" charset="0"/>
              </a:rPr>
              <a:t>пиримидиновое</a:t>
            </a:r>
            <a:r>
              <a:rPr lang="uk-UA" sz="1600" dirty="0" smtClean="0">
                <a:latin typeface="Segoe Print" pitchFamily="2" charset="0"/>
              </a:rPr>
              <a:t> основу(тимін на </a:t>
            </a:r>
            <a:r>
              <a:rPr lang="uk-UA" sz="1600" dirty="0" err="1" smtClean="0">
                <a:latin typeface="Segoe Print" pitchFamily="2" charset="0"/>
              </a:rPr>
              <a:t>цитозин</a:t>
            </a:r>
            <a:r>
              <a:rPr lang="uk-UA" sz="1600" dirty="0" smtClean="0">
                <a:latin typeface="Segoe Print" pitchFamily="2" charset="0"/>
              </a:rPr>
              <a:t> або навпаки. </a:t>
            </a:r>
            <a:r>
              <a:rPr lang="uk-UA" sz="1600" dirty="0" err="1" smtClean="0">
                <a:latin typeface="Segoe Print" pitchFamily="2" charset="0"/>
              </a:rPr>
              <a:t>Трансверсія</a:t>
            </a:r>
            <a:r>
              <a:rPr lang="uk-UA" sz="1600" dirty="0" smtClean="0">
                <a:latin typeface="Segoe Print" pitchFamily="2" charset="0"/>
              </a:rPr>
              <a:t> - це мутація заміни підстав, коли одно пуринова основа заміщається на </a:t>
            </a:r>
            <a:r>
              <a:rPr lang="uk-UA" sz="1600" dirty="0" err="1" smtClean="0">
                <a:latin typeface="Segoe Print" pitchFamily="2" charset="0"/>
              </a:rPr>
              <a:t>пиримидиновое</a:t>
            </a:r>
            <a:r>
              <a:rPr lang="uk-UA" sz="1600" dirty="0" smtClean="0">
                <a:latin typeface="Segoe Print" pitchFamily="2" charset="0"/>
              </a:rPr>
              <a:t> основу або навпаки). </a:t>
            </a:r>
            <a:r>
              <a:rPr lang="uk-UA" sz="1600" dirty="0" err="1" smtClean="0">
                <a:latin typeface="Segoe Print" pitchFamily="2" charset="0"/>
              </a:rPr>
              <a:t>Транзиции</a:t>
            </a:r>
            <a:r>
              <a:rPr lang="uk-UA" sz="1600" dirty="0" smtClean="0">
                <a:latin typeface="Segoe Print" pitchFamily="2" charset="0"/>
              </a:rPr>
              <a:t> відбуваються частіше, ніж </a:t>
            </a:r>
          </a:p>
          <a:p>
            <a:pPr marL="137160" indent="0">
              <a:buNone/>
            </a:pPr>
            <a:r>
              <a:rPr lang="uk-UA" sz="1600" dirty="0" smtClean="0">
                <a:latin typeface="Segoe Print" pitchFamily="2" charset="0"/>
              </a:rPr>
              <a:t>Точкові мутації зрушення рамки читання. Вони діляться на </a:t>
            </a:r>
            <a:r>
              <a:rPr lang="uk-UA" sz="1600" dirty="0" err="1" smtClean="0">
                <a:latin typeface="Segoe Print" pitchFamily="2" charset="0"/>
              </a:rPr>
              <a:t>делеции</a:t>
            </a:r>
            <a:r>
              <a:rPr lang="uk-UA" sz="1600" dirty="0" smtClean="0">
                <a:latin typeface="Segoe Print" pitchFamily="2" charset="0"/>
              </a:rPr>
              <a:t> і </a:t>
            </a:r>
            <a:r>
              <a:rPr lang="uk-UA" sz="1600" dirty="0" err="1" smtClean="0">
                <a:latin typeface="Segoe Print" pitchFamily="2" charset="0"/>
              </a:rPr>
              <a:t>инсерции</a:t>
            </a:r>
            <a:r>
              <a:rPr lang="uk-UA" sz="1600" dirty="0" smtClean="0">
                <a:latin typeface="Segoe Print" pitchFamily="2" charset="0"/>
              </a:rPr>
              <a:t>. </a:t>
            </a:r>
            <a:r>
              <a:rPr lang="uk-UA" sz="1600" dirty="0" err="1" smtClean="0">
                <a:latin typeface="Segoe Print" pitchFamily="2" charset="0"/>
              </a:rPr>
              <a:t>Делеции</a:t>
            </a:r>
            <a:r>
              <a:rPr lang="uk-UA" sz="1600" dirty="0" smtClean="0">
                <a:latin typeface="Segoe Print" pitchFamily="2" charset="0"/>
              </a:rPr>
              <a:t> - це мутація зрушення рамки читання, коли в молекулі ДНК випадає один або декілька </a:t>
            </a:r>
            <a:r>
              <a:rPr lang="uk-UA" sz="1600" dirty="0" err="1" smtClean="0">
                <a:latin typeface="Segoe Print" pitchFamily="2" charset="0"/>
              </a:rPr>
              <a:t>нуклеотидів</a:t>
            </a:r>
            <a:r>
              <a:rPr lang="uk-UA" sz="1600" dirty="0" smtClean="0">
                <a:latin typeface="Segoe Print" pitchFamily="2" charset="0"/>
              </a:rPr>
              <a:t>. </a:t>
            </a:r>
            <a:r>
              <a:rPr lang="uk-UA" sz="1600" dirty="0" err="1" smtClean="0">
                <a:latin typeface="Segoe Print" pitchFamily="2" charset="0"/>
              </a:rPr>
              <a:t>Инсерция</a:t>
            </a:r>
            <a:r>
              <a:rPr lang="uk-UA" sz="1600" dirty="0" smtClean="0">
                <a:latin typeface="Segoe Print" pitchFamily="2" charset="0"/>
              </a:rPr>
              <a:t> - це мутація зрушення рамки читання, коли в молекул</a:t>
            </a:r>
            <a:r>
              <a:rPr lang="ru-RU" sz="1600" dirty="0" smtClean="0">
                <a:latin typeface="Segoe Print" pitchFamily="2" charset="0"/>
              </a:rPr>
              <a:t>у </a:t>
            </a:r>
            <a:r>
              <a:rPr lang="ru-RU" sz="1600" dirty="0">
                <a:latin typeface="Segoe Print" pitchFamily="2" charset="0"/>
              </a:rPr>
              <a:t>ДНК </a:t>
            </a:r>
            <a:r>
              <a:rPr lang="ru-RU" sz="1600" dirty="0" err="1">
                <a:latin typeface="Segoe Print" pitchFamily="2" charset="0"/>
              </a:rPr>
              <a:t>вбудовується</a:t>
            </a:r>
            <a:r>
              <a:rPr lang="ru-RU" sz="1600" dirty="0">
                <a:latin typeface="Segoe Print" pitchFamily="2" charset="0"/>
              </a:rPr>
              <a:t> один </a:t>
            </a:r>
            <a:r>
              <a:rPr lang="ru-RU" sz="1600" dirty="0" err="1">
                <a:latin typeface="Segoe Print" pitchFamily="2" charset="0"/>
              </a:rPr>
              <a:t>або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декілька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нуклеотидів</a:t>
            </a:r>
            <a:r>
              <a:rPr lang="ru-RU" sz="1600" dirty="0">
                <a:latin typeface="Segoe Print" pitchFamily="2" charset="0"/>
              </a:rPr>
              <a:t>.</a:t>
            </a:r>
            <a:endParaRPr lang="ru-RU" sz="1600" dirty="0"/>
          </a:p>
        </p:txBody>
      </p:sp>
      <p:pic>
        <p:nvPicPr>
          <p:cNvPr id="4" name="Рисунок 3" descr="20092707152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202913"/>
            <a:ext cx="2286000" cy="163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1"/>
            <a:ext cx="9116393" cy="68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0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dirty="0" err="1">
                <a:solidFill>
                  <a:srgbClr val="FFC000"/>
                </a:solidFill>
                <a:latin typeface="Segoe Print" pitchFamily="2" charset="0"/>
              </a:rPr>
              <a:t>Наслідки</a:t>
            </a:r>
            <a:r>
              <a:rPr lang="ru-RU" b="0" dirty="0">
                <a:solidFill>
                  <a:srgbClr val="FFC000"/>
                </a:solidFill>
                <a:latin typeface="Segoe Print" pitchFamily="2" charset="0"/>
              </a:rPr>
              <a:t> </a:t>
            </a:r>
            <a:r>
              <a:rPr lang="ru-RU" b="0" dirty="0" err="1">
                <a:solidFill>
                  <a:srgbClr val="FFC000"/>
                </a:solidFill>
                <a:latin typeface="Segoe Print" pitchFamily="2" charset="0"/>
              </a:rPr>
              <a:t>мутацій</a:t>
            </a:r>
            <a:r>
              <a:rPr lang="ru-RU" b="0" dirty="0">
                <a:solidFill>
                  <a:srgbClr val="FFC000"/>
                </a:solidFill>
                <a:latin typeface="Segoe Print" pitchFamily="2" charset="0"/>
              </a:rPr>
              <a:t> для </a:t>
            </a:r>
            <a:r>
              <a:rPr lang="ru-RU" b="0" dirty="0" err="1">
                <a:solidFill>
                  <a:srgbClr val="FFC000"/>
                </a:solidFill>
                <a:latin typeface="Segoe Print" pitchFamily="2" charset="0"/>
              </a:rPr>
              <a:t>клітини</a:t>
            </a:r>
            <a:r>
              <a:rPr lang="ru-RU" b="0" dirty="0">
                <a:solidFill>
                  <a:srgbClr val="FFC000"/>
                </a:solidFill>
                <a:latin typeface="Segoe Print" pitchFamily="2" charset="0"/>
              </a:rPr>
              <a:t> і </a:t>
            </a:r>
            <a:r>
              <a:rPr lang="ru-RU" b="0" dirty="0" err="1">
                <a:solidFill>
                  <a:srgbClr val="FFC000"/>
                </a:solidFill>
                <a:latin typeface="Segoe Print" pitchFamily="2" charset="0"/>
              </a:rPr>
              <a:t>організму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1600" dirty="0" smtClean="0">
                <a:latin typeface="Segoe Print" pitchFamily="2" charset="0"/>
              </a:rPr>
              <a:t>Мутації, які погіршують діяльність клітини у багатоклітинному організмі, часто призводять до знищення клітини (зокрема, до програмованої смерті клітини, - </a:t>
            </a:r>
            <a:r>
              <a:rPr lang="uk-UA" sz="1600" dirty="0" err="1" smtClean="0">
                <a:solidFill>
                  <a:srgbClr val="FF0000"/>
                </a:solidFill>
                <a:latin typeface="Segoe Print" pitchFamily="2" charset="0"/>
              </a:rPr>
              <a:t>апоптозу</a:t>
            </a:r>
            <a:r>
              <a:rPr lang="uk-UA" sz="1600" dirty="0" smtClean="0">
                <a:latin typeface="Segoe Print" pitchFamily="2" charset="0"/>
              </a:rPr>
              <a:t>). Якщо внутрішні  позаклітинні захисні механізми не розпізнали мутацію і клітина пройшла ділення, то мутантний ген передасться усім нащадкам клітини і, найчастіше, призводить до того, що усі ці клітини починають функціонувати інакше.</a:t>
            </a:r>
          </a:p>
          <a:p>
            <a:pPr marL="137160" indent="0">
              <a:buNone/>
            </a:pPr>
            <a:r>
              <a:rPr lang="uk-UA" sz="1600" dirty="0" smtClean="0">
                <a:latin typeface="Segoe Print" pitchFamily="2" charset="0"/>
              </a:rPr>
              <a:t>Мутація в соматичній клітині складного багатоклітинного організму може привести до злоякісних або доброякісних новоутворень, мутація в статевій клітині - до зміни властивостей усього організму-нащадка.</a:t>
            </a:r>
          </a:p>
          <a:p>
            <a:pPr marL="137160" indent="0">
              <a:buNone/>
            </a:pPr>
            <a:r>
              <a:rPr lang="uk-UA" sz="1600" dirty="0" smtClean="0">
                <a:latin typeface="Segoe Print" pitchFamily="2" charset="0"/>
              </a:rPr>
              <a:t>У стабільних (незмінних або таких, що слабо змінюються) умовах існування більшість особин мають близький до оптимального генотип, а мутації викликають порушення функцій організму, знижують його пристосованість і можуть привести до смерті особини. Проте в дуже окремих випадках мутація може привести до появи у організму нових корисних ознак, і тоді наслідки мутації виявляються позитивними; в цьому випадку вони є засобом адаптації організму до довкілля і, відповідно, називаються </a:t>
            </a:r>
            <a:r>
              <a:rPr lang="uk-UA" sz="1600" i="1" dirty="0" smtClean="0">
                <a:solidFill>
                  <a:srgbClr val="FF0000"/>
                </a:solidFill>
                <a:latin typeface="Segoe Print" pitchFamily="2" charset="0"/>
              </a:rPr>
              <a:t>адаптаційними</a:t>
            </a:r>
            <a:r>
              <a:rPr lang="uk-UA" sz="1600" dirty="0" smtClean="0">
                <a:latin typeface="Segoe Print" pitchFamily="2" charset="0"/>
              </a:rPr>
              <a:t>.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FFC000"/>
                </a:solidFill>
                <a:latin typeface="Segoe Print" pitchFamily="2" charset="0"/>
              </a:rPr>
              <a:t>Роль </a:t>
            </a:r>
            <a:r>
              <a:rPr lang="ru-RU" b="0" dirty="0" err="1">
                <a:solidFill>
                  <a:srgbClr val="FFC000"/>
                </a:solidFill>
                <a:latin typeface="Segoe Print" pitchFamily="2" charset="0"/>
              </a:rPr>
              <a:t>мутацій</a:t>
            </a:r>
            <a:r>
              <a:rPr lang="ru-RU" b="0" dirty="0">
                <a:solidFill>
                  <a:srgbClr val="FFC000"/>
                </a:solidFill>
                <a:latin typeface="Segoe Print" pitchFamily="2" charset="0"/>
              </a:rPr>
              <a:t> в </a:t>
            </a:r>
            <a:r>
              <a:rPr lang="ru-RU" b="0" dirty="0" err="1">
                <a:solidFill>
                  <a:srgbClr val="FFC000"/>
                </a:solidFill>
                <a:latin typeface="Segoe Print" pitchFamily="2" charset="0"/>
              </a:rPr>
              <a:t>еволюції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568952" cy="594928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600" dirty="0">
                <a:latin typeface="Segoe Print" pitchFamily="2" charset="0"/>
              </a:rPr>
              <a:t>При </a:t>
            </a:r>
            <a:r>
              <a:rPr lang="ru-RU" sz="1600" dirty="0" err="1">
                <a:latin typeface="Segoe Print" pitchFamily="2" charset="0"/>
              </a:rPr>
              <a:t>істотній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зміні</a:t>
            </a:r>
            <a:r>
              <a:rPr lang="ru-RU" sz="1600" dirty="0">
                <a:latin typeface="Segoe Print" pitchFamily="2" charset="0"/>
              </a:rPr>
              <a:t> умов </a:t>
            </a:r>
            <a:r>
              <a:rPr lang="ru-RU" sz="1600" dirty="0" err="1">
                <a:latin typeface="Segoe Print" pitchFamily="2" charset="0"/>
              </a:rPr>
              <a:t>існування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ті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мутації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dirty="0" err="1">
                <a:latin typeface="Segoe Print" pitchFamily="2" charset="0"/>
              </a:rPr>
              <a:t>які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раніше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були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шкідливими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dirty="0" err="1">
                <a:latin typeface="Segoe Print" pitchFamily="2" charset="0"/>
              </a:rPr>
              <a:t>можуть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виявитися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корисними</a:t>
            </a:r>
            <a:r>
              <a:rPr lang="ru-RU" sz="1600" dirty="0">
                <a:latin typeface="Segoe Print" pitchFamily="2" charset="0"/>
              </a:rPr>
              <a:t>. Таким чином, </a:t>
            </a:r>
            <a:r>
              <a:rPr lang="ru-RU" sz="1600" dirty="0" err="1">
                <a:latin typeface="Segoe Print" pitchFamily="2" charset="0"/>
              </a:rPr>
              <a:t>мутації</a:t>
            </a:r>
            <a:r>
              <a:rPr lang="ru-RU" sz="1600" dirty="0">
                <a:latin typeface="Segoe Print" pitchFamily="2" charset="0"/>
              </a:rPr>
              <a:t> є </a:t>
            </a:r>
            <a:r>
              <a:rPr lang="ru-RU" sz="1600" dirty="0" err="1">
                <a:latin typeface="Segoe Print" pitchFamily="2" charset="0"/>
              </a:rPr>
              <a:t>матеріалом</a:t>
            </a:r>
            <a:r>
              <a:rPr lang="ru-RU" sz="1600" dirty="0">
                <a:latin typeface="Segoe Print" pitchFamily="2" charset="0"/>
              </a:rPr>
              <a:t> для природного </a:t>
            </a:r>
            <a:r>
              <a:rPr lang="ru-RU" sz="1600" dirty="0" err="1">
                <a:latin typeface="Segoe Print" pitchFamily="2" charset="0"/>
              </a:rPr>
              <a:t>відбору</a:t>
            </a:r>
            <a:r>
              <a:rPr lang="ru-RU" sz="1600" dirty="0">
                <a:latin typeface="Segoe Print" pitchFamily="2" charset="0"/>
              </a:rPr>
              <a:t>. </a:t>
            </a:r>
            <a:endParaRPr lang="ru-RU" sz="1600" dirty="0" smtClean="0">
              <a:latin typeface="Segoe Print" pitchFamily="2" charset="0"/>
            </a:endParaRPr>
          </a:p>
          <a:p>
            <a:pPr marL="137160" indent="0">
              <a:buNone/>
            </a:pPr>
            <a:endParaRPr lang="ru-RU" sz="1600" dirty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sz="1600" dirty="0" smtClean="0">
                <a:latin typeface="Segoe Print" pitchFamily="2" charset="0"/>
              </a:rPr>
              <a:t>Так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b="1" dirty="0" err="1" smtClean="0">
                <a:solidFill>
                  <a:srgbClr val="FF0000"/>
                </a:solidFill>
                <a:latin typeface="Segoe Print" pitchFamily="2" charset="0"/>
              </a:rPr>
              <a:t>мутанти-меланисти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smtClean="0">
                <a:latin typeface="Segoe Print" pitchFamily="2" charset="0"/>
              </a:rPr>
              <a:t>(</a:t>
            </a:r>
            <a:r>
              <a:rPr lang="ru-RU" sz="1600" dirty="0" err="1">
                <a:latin typeface="Segoe Print" pitchFamily="2" charset="0"/>
              </a:rPr>
              <a:t>темнофарбовані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особини</a:t>
            </a:r>
            <a:r>
              <a:rPr lang="ru-RU" sz="1600" dirty="0">
                <a:latin typeface="Segoe Print" pitchFamily="2" charset="0"/>
              </a:rPr>
              <a:t>) в </a:t>
            </a:r>
            <a:r>
              <a:rPr lang="ru-RU" sz="1600" dirty="0" err="1">
                <a:latin typeface="Segoe Print" pitchFamily="2" charset="0"/>
              </a:rPr>
              <a:t>популяціях</a:t>
            </a:r>
            <a:r>
              <a:rPr lang="ru-RU" sz="1600" dirty="0">
                <a:latin typeface="Segoe Print" pitchFamily="2" charset="0"/>
              </a:rPr>
              <a:t> березового </a:t>
            </a:r>
            <a:r>
              <a:rPr lang="ru-RU" sz="1600" dirty="0" err="1">
                <a:latin typeface="Segoe Print" pitchFamily="2" charset="0"/>
              </a:rPr>
              <a:t>п'ядуна</a:t>
            </a:r>
            <a:r>
              <a:rPr lang="ru-RU" sz="1600" dirty="0">
                <a:latin typeface="Segoe Print" pitchFamily="2" charset="0"/>
              </a:rPr>
              <a:t> в </a:t>
            </a:r>
            <a:r>
              <a:rPr lang="ru-RU" sz="1600" dirty="0" err="1">
                <a:latin typeface="Segoe Print" pitchFamily="2" charset="0"/>
              </a:rPr>
              <a:t>Англії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уперше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були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виявлені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ученими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серед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типових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світлих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особин</a:t>
            </a:r>
            <a:r>
              <a:rPr lang="ru-RU" sz="1600" dirty="0">
                <a:latin typeface="Segoe Print" pitchFamily="2" charset="0"/>
              </a:rPr>
              <a:t> в </a:t>
            </a:r>
            <a:r>
              <a:rPr lang="ru-RU" sz="1600" dirty="0" err="1">
                <a:latin typeface="Segoe Print" pitchFamily="2" charset="0"/>
              </a:rPr>
              <a:t>середині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en-US" sz="1600" dirty="0">
                <a:latin typeface="Segoe Print" pitchFamily="2" charset="0"/>
              </a:rPr>
              <a:t>XIX </a:t>
            </a:r>
            <a:r>
              <a:rPr lang="ru-RU" sz="1600" dirty="0" err="1">
                <a:latin typeface="Segoe Print" pitchFamily="2" charset="0"/>
              </a:rPr>
              <a:t>століття</a:t>
            </a:r>
            <a:r>
              <a:rPr lang="ru-RU" sz="1600" dirty="0">
                <a:latin typeface="Segoe Print" pitchFamily="2" charset="0"/>
              </a:rPr>
              <a:t>. </a:t>
            </a:r>
            <a:r>
              <a:rPr lang="ru-RU" sz="1600" dirty="0" err="1">
                <a:latin typeface="Segoe Print" pitchFamily="2" charset="0"/>
              </a:rPr>
              <a:t>Темне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забарвлення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виникає</a:t>
            </a:r>
            <a:r>
              <a:rPr lang="ru-RU" sz="1600" dirty="0">
                <a:latin typeface="Segoe Print" pitchFamily="2" charset="0"/>
              </a:rPr>
              <a:t> в </a:t>
            </a:r>
            <a:r>
              <a:rPr lang="ru-RU" sz="1600" dirty="0" err="1">
                <a:latin typeface="Segoe Print" pitchFamily="2" charset="0"/>
              </a:rPr>
              <a:t>результаті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мутації</a:t>
            </a:r>
            <a:r>
              <a:rPr lang="ru-RU" sz="1600" dirty="0">
                <a:latin typeface="Segoe Print" pitchFamily="2" charset="0"/>
              </a:rPr>
              <a:t> одного гена. </a:t>
            </a:r>
            <a:r>
              <a:rPr lang="ru-RU" sz="1600" dirty="0" err="1">
                <a:latin typeface="Segoe Print" pitchFamily="2" charset="0"/>
              </a:rPr>
              <a:t>Метелики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проводять</a:t>
            </a:r>
            <a:r>
              <a:rPr lang="ru-RU" sz="1600" dirty="0">
                <a:latin typeface="Segoe Print" pitchFamily="2" charset="0"/>
              </a:rPr>
              <a:t> день на стволах і </a:t>
            </a:r>
            <a:r>
              <a:rPr lang="ru-RU" sz="1600" dirty="0" err="1">
                <a:latin typeface="Segoe Print" pitchFamily="2" charset="0"/>
              </a:rPr>
              <a:t>гілках</a:t>
            </a:r>
            <a:r>
              <a:rPr lang="ru-RU" sz="1600" dirty="0">
                <a:latin typeface="Segoe Print" pitchFamily="2" charset="0"/>
              </a:rPr>
              <a:t> дерев, </a:t>
            </a:r>
            <a:r>
              <a:rPr lang="ru-RU" sz="1600" dirty="0" err="1">
                <a:latin typeface="Segoe Print" pitchFamily="2" charset="0"/>
              </a:rPr>
              <a:t>зазвичай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покритих</a:t>
            </a:r>
            <a:r>
              <a:rPr lang="ru-RU" sz="1600" dirty="0">
                <a:latin typeface="Segoe Print" pitchFamily="2" charset="0"/>
              </a:rPr>
              <a:t> лишайниками, на </a:t>
            </a:r>
            <a:r>
              <a:rPr lang="ru-RU" sz="1600" dirty="0" err="1">
                <a:latin typeface="Segoe Print" pitchFamily="2" charset="0"/>
              </a:rPr>
              <a:t>тлі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яких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світле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забарвлення</a:t>
            </a:r>
            <a:r>
              <a:rPr lang="ru-RU" sz="1600" dirty="0">
                <a:latin typeface="Segoe Print" pitchFamily="2" charset="0"/>
              </a:rPr>
              <a:t> є таким, </a:t>
            </a:r>
            <a:r>
              <a:rPr lang="ru-RU" sz="1600" dirty="0" err="1">
                <a:latin typeface="Segoe Print" pitchFamily="2" charset="0"/>
              </a:rPr>
              <a:t>що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маскує</a:t>
            </a:r>
            <a:r>
              <a:rPr lang="ru-RU" sz="1600" dirty="0">
                <a:latin typeface="Segoe Print" pitchFamily="2" charset="0"/>
              </a:rPr>
              <a:t>. В </a:t>
            </a:r>
            <a:r>
              <a:rPr lang="ru-RU" sz="1600" dirty="0" err="1">
                <a:latin typeface="Segoe Print" pitchFamily="2" charset="0"/>
              </a:rPr>
              <a:t>результаті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промислової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революції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dirty="0" err="1">
                <a:latin typeface="Segoe Print" pitchFamily="2" charset="0"/>
              </a:rPr>
              <a:t>що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супроводжується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забрудненням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атмосфери</a:t>
            </a:r>
            <a:r>
              <a:rPr lang="ru-RU" sz="1600" dirty="0">
                <a:latin typeface="Segoe Print" pitchFamily="2" charset="0"/>
              </a:rPr>
              <a:t>, лишайники </a:t>
            </a:r>
            <a:r>
              <a:rPr lang="ru-RU" sz="1600" dirty="0" err="1">
                <a:latin typeface="Segoe Print" pitchFamily="2" charset="0"/>
              </a:rPr>
              <a:t>загинули</a:t>
            </a:r>
            <a:r>
              <a:rPr lang="ru-RU" sz="1600" dirty="0">
                <a:latin typeface="Segoe Print" pitchFamily="2" charset="0"/>
              </a:rPr>
              <a:t>, а </a:t>
            </a:r>
            <a:r>
              <a:rPr lang="ru-RU" sz="1600" dirty="0" err="1">
                <a:latin typeface="Segoe Print" pitchFamily="2" charset="0"/>
              </a:rPr>
              <a:t>світлі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стволи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беріз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покрилися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кіптявою</a:t>
            </a:r>
            <a:r>
              <a:rPr lang="ru-RU" sz="1600" dirty="0">
                <a:latin typeface="Segoe Print" pitchFamily="2" charset="0"/>
              </a:rPr>
              <a:t>. В </a:t>
            </a:r>
            <a:r>
              <a:rPr lang="ru-RU" sz="1600" dirty="0" err="1">
                <a:latin typeface="Segoe Print" pitchFamily="2" charset="0"/>
              </a:rPr>
              <a:t>результаті</a:t>
            </a:r>
            <a:r>
              <a:rPr lang="ru-RU" sz="1600" dirty="0">
                <a:latin typeface="Segoe Print" pitchFamily="2" charset="0"/>
              </a:rPr>
              <a:t> до </a:t>
            </a:r>
            <a:r>
              <a:rPr lang="ru-RU" sz="1600" dirty="0" err="1">
                <a:latin typeface="Segoe Print" pitchFamily="2" charset="0"/>
              </a:rPr>
              <a:t>середини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en-US" sz="1600" dirty="0">
                <a:latin typeface="Segoe Print" pitchFamily="2" charset="0"/>
              </a:rPr>
              <a:t>XX </a:t>
            </a:r>
            <a:r>
              <a:rPr lang="ru-RU" sz="1600" dirty="0" err="1">
                <a:latin typeface="Segoe Print" pitchFamily="2" charset="0"/>
              </a:rPr>
              <a:t>століття</a:t>
            </a:r>
            <a:r>
              <a:rPr lang="ru-RU" sz="1600" dirty="0">
                <a:latin typeface="Segoe Print" pitchFamily="2" charset="0"/>
              </a:rPr>
              <a:t>(за 50-100 </a:t>
            </a:r>
            <a:r>
              <a:rPr lang="ru-RU" sz="1600" dirty="0" err="1">
                <a:latin typeface="Segoe Print" pitchFamily="2" charset="0"/>
              </a:rPr>
              <a:t>поколінь</a:t>
            </a:r>
            <a:r>
              <a:rPr lang="ru-RU" sz="1600" dirty="0">
                <a:latin typeface="Segoe Print" pitchFamily="2" charset="0"/>
              </a:rPr>
              <a:t>) в </a:t>
            </a:r>
            <a:r>
              <a:rPr lang="ru-RU" sz="1600" dirty="0" err="1">
                <a:latin typeface="Segoe Print" pitchFamily="2" charset="0"/>
              </a:rPr>
              <a:t>промислових</a:t>
            </a:r>
            <a:r>
              <a:rPr lang="ru-RU" sz="1600" dirty="0">
                <a:latin typeface="Segoe Print" pitchFamily="2" charset="0"/>
              </a:rPr>
              <a:t> районах темна морфа </a:t>
            </a:r>
            <a:r>
              <a:rPr lang="ru-RU" sz="1600" dirty="0" err="1">
                <a:latin typeface="Segoe Print" pitchFamily="2" charset="0"/>
              </a:rPr>
              <a:t>майже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повністю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витіснила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світлу</a:t>
            </a:r>
            <a:r>
              <a:rPr lang="ru-RU" sz="1600" dirty="0">
                <a:latin typeface="Segoe Print" pitchFamily="2" charset="0"/>
              </a:rPr>
              <a:t>. </a:t>
            </a:r>
            <a:r>
              <a:rPr lang="ru-RU" sz="1600" dirty="0" err="1">
                <a:latin typeface="Segoe Print" pitchFamily="2" charset="0"/>
              </a:rPr>
              <a:t>Було</a:t>
            </a:r>
            <a:r>
              <a:rPr lang="ru-RU" sz="1600" dirty="0">
                <a:latin typeface="Segoe Print" pitchFamily="2" charset="0"/>
              </a:rPr>
              <a:t> показано</a:t>
            </a:r>
            <a:r>
              <a:rPr lang="ru-RU" sz="1600" dirty="0" smtClean="0">
                <a:latin typeface="Segoe Print" pitchFamily="2" charset="0"/>
              </a:rPr>
              <a:t>,</a:t>
            </a:r>
          </a:p>
          <a:p>
            <a:pPr marL="137160" indent="0">
              <a:buNone/>
            </a:pP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що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головна</a:t>
            </a:r>
            <a:r>
              <a:rPr lang="ru-RU" sz="1600" dirty="0">
                <a:latin typeface="Segoe Print" pitchFamily="2" charset="0"/>
              </a:rPr>
              <a:t> причина </a:t>
            </a:r>
            <a:r>
              <a:rPr lang="ru-RU" sz="1600" dirty="0" err="1">
                <a:latin typeface="Segoe Print" pitchFamily="2" charset="0"/>
              </a:rPr>
              <a:t>переважного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виживання</a:t>
            </a:r>
            <a:r>
              <a:rPr lang="ru-RU" sz="1600" dirty="0">
                <a:latin typeface="Segoe Print" pitchFamily="2" charset="0"/>
              </a:rPr>
              <a:t> </a:t>
            </a:r>
            <a:endParaRPr lang="ru-RU" sz="1600" dirty="0" smtClean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sz="1600" dirty="0" err="1" smtClean="0">
                <a:latin typeface="Segoe Print" pitchFamily="2" charset="0"/>
              </a:rPr>
              <a:t>чорної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форми</a:t>
            </a:r>
            <a:r>
              <a:rPr lang="ru-RU" sz="1600" dirty="0">
                <a:latin typeface="Segoe Print" pitchFamily="2" charset="0"/>
              </a:rPr>
              <a:t> - </a:t>
            </a:r>
            <a:r>
              <a:rPr lang="ru-RU" sz="1600" dirty="0" err="1">
                <a:latin typeface="Segoe Print" pitchFamily="2" charset="0"/>
              </a:rPr>
              <a:t>хижацтво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птахів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dirty="0" err="1" smtClean="0">
                <a:latin typeface="Segoe Print" pitchFamily="2" charset="0"/>
              </a:rPr>
              <a:t>які</a:t>
            </a:r>
            <a:endParaRPr lang="ru-RU" sz="1600" dirty="0" smtClean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вибірково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виїдали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світлих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метеликів</a:t>
            </a:r>
            <a:r>
              <a:rPr lang="ru-RU" sz="1600" dirty="0">
                <a:latin typeface="Segoe Print" pitchFamily="2" charset="0"/>
              </a:rPr>
              <a:t> в </a:t>
            </a:r>
            <a:endParaRPr lang="ru-RU" sz="1600" dirty="0" smtClean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sz="1600" dirty="0" err="1" smtClean="0">
                <a:latin typeface="Segoe Print" pitchFamily="2" charset="0"/>
              </a:rPr>
              <a:t>забруднених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>
                <a:latin typeface="Segoe Print" pitchFamily="2" charset="0"/>
              </a:rPr>
              <a:t>районах.</a:t>
            </a:r>
            <a:endParaRPr lang="ru-RU" sz="1600" dirty="0"/>
          </a:p>
        </p:txBody>
      </p:sp>
      <p:pic>
        <p:nvPicPr>
          <p:cNvPr id="4" name="Рисунок 3" descr="7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651668"/>
            <a:ext cx="3086877" cy="2056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16632"/>
            <a:ext cx="9145016" cy="47091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600" dirty="0" err="1">
                <a:latin typeface="Segoe Print" pitchFamily="2" charset="0"/>
              </a:rPr>
              <a:t>Якщо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мутація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зачіпає</a:t>
            </a:r>
            <a:r>
              <a:rPr lang="ru-RU" sz="1600" dirty="0">
                <a:latin typeface="Segoe Print" pitchFamily="2" charset="0"/>
              </a:rPr>
              <a:t> " </a:t>
            </a:r>
            <a:r>
              <a:rPr lang="ru-RU" sz="1600" dirty="0" err="1">
                <a:latin typeface="Segoe Print" pitchFamily="2" charset="0"/>
              </a:rPr>
              <a:t>ділянки</a:t>
            </a:r>
            <a:r>
              <a:rPr lang="ru-RU" sz="1600" dirty="0">
                <a:latin typeface="Segoe Print" pitchFamily="2" charset="0"/>
              </a:rPr>
              <a:t> ДНК, </a:t>
            </a:r>
            <a:r>
              <a:rPr lang="ru-RU" sz="1600" dirty="0" err="1">
                <a:latin typeface="Segoe Print" pitchFamily="2" charset="0"/>
              </a:rPr>
              <a:t>що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мовчать</a:t>
            </a:r>
            <a:r>
              <a:rPr lang="ru-RU" sz="1600" dirty="0">
                <a:latin typeface="Segoe Print" pitchFamily="2" charset="0"/>
              </a:rPr>
              <a:t>", </a:t>
            </a:r>
            <a:r>
              <a:rPr lang="ru-RU" sz="1600" dirty="0" err="1">
                <a:latin typeface="Segoe Print" pitchFamily="2" charset="0"/>
              </a:rPr>
              <a:t>або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призводить</a:t>
            </a:r>
            <a:r>
              <a:rPr lang="ru-RU" sz="1600" dirty="0">
                <a:latin typeface="Segoe Print" pitchFamily="2" charset="0"/>
              </a:rPr>
              <a:t> до </a:t>
            </a:r>
            <a:r>
              <a:rPr lang="ru-RU" sz="1600" dirty="0" err="1">
                <a:latin typeface="Segoe Print" pitchFamily="2" charset="0"/>
              </a:rPr>
              <a:t>заміни</a:t>
            </a:r>
            <a:r>
              <a:rPr lang="ru-RU" sz="1600" dirty="0">
                <a:latin typeface="Segoe Print" pitchFamily="2" charset="0"/>
              </a:rPr>
              <a:t> одного </a:t>
            </a:r>
            <a:r>
              <a:rPr lang="ru-RU" sz="1600" dirty="0" err="1">
                <a:latin typeface="Segoe Print" pitchFamily="2" charset="0"/>
              </a:rPr>
              <a:t>елементу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генетичного</a:t>
            </a:r>
            <a:r>
              <a:rPr lang="ru-RU" sz="1600" dirty="0">
                <a:latin typeface="Segoe Print" pitchFamily="2" charset="0"/>
              </a:rPr>
              <a:t> коду на </a:t>
            </a:r>
            <a:r>
              <a:rPr lang="ru-RU" sz="1600" dirty="0" err="1">
                <a:latin typeface="Segoe Print" pitchFamily="2" charset="0"/>
              </a:rPr>
              <a:t>синонімічний</a:t>
            </a:r>
            <a:r>
              <a:rPr lang="ru-RU" sz="1600" dirty="0">
                <a:latin typeface="Segoe Print" pitchFamily="2" charset="0"/>
              </a:rPr>
              <a:t>, то вона </a:t>
            </a:r>
            <a:r>
              <a:rPr lang="ru-RU" sz="1600" dirty="0" err="1">
                <a:latin typeface="Segoe Print" pitchFamily="2" charset="0"/>
              </a:rPr>
              <a:t>зазвичай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ніяк</a:t>
            </a:r>
            <a:r>
              <a:rPr lang="ru-RU" sz="1600" dirty="0">
                <a:latin typeface="Segoe Print" pitchFamily="2" charset="0"/>
              </a:rPr>
              <a:t> не </a:t>
            </a:r>
            <a:r>
              <a:rPr lang="ru-RU" sz="1600" dirty="0" err="1">
                <a:latin typeface="Segoe Print" pitchFamily="2" charset="0"/>
              </a:rPr>
              <a:t>проявляється</a:t>
            </a:r>
            <a:r>
              <a:rPr lang="ru-RU" sz="1600" dirty="0">
                <a:latin typeface="Segoe Print" pitchFamily="2" charset="0"/>
              </a:rPr>
              <a:t> у </a:t>
            </a:r>
            <a:r>
              <a:rPr lang="ru-RU" sz="1600" dirty="0" err="1" smtClean="0">
                <a:latin typeface="Segoe Print" pitchFamily="2" charset="0"/>
              </a:rPr>
              <a:t>фенотипі</a:t>
            </a:r>
            <a:r>
              <a:rPr lang="ru-RU" sz="1600" dirty="0" smtClean="0">
                <a:latin typeface="Segoe Print" pitchFamily="2" charset="0"/>
              </a:rPr>
              <a:t> (</a:t>
            </a:r>
            <a:r>
              <a:rPr lang="ru-RU" sz="1600" dirty="0" err="1">
                <a:latin typeface="Segoe Print" pitchFamily="2" charset="0"/>
              </a:rPr>
              <a:t>прояв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такої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синонімічної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заміни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може</a:t>
            </a:r>
            <a:r>
              <a:rPr lang="ru-RU" sz="1600" dirty="0">
                <a:latin typeface="Segoe Print" pitchFamily="2" charset="0"/>
              </a:rPr>
              <a:t> бути </a:t>
            </a:r>
            <a:r>
              <a:rPr lang="ru-RU" sz="1600" dirty="0" err="1">
                <a:latin typeface="Segoe Print" pitchFamily="2" charset="0"/>
              </a:rPr>
              <a:t>пов'язаний</a:t>
            </a:r>
            <a:r>
              <a:rPr lang="ru-RU" sz="1600" dirty="0">
                <a:latin typeface="Segoe Print" pitchFamily="2" charset="0"/>
              </a:rPr>
              <a:t> з </a:t>
            </a:r>
            <a:r>
              <a:rPr lang="ru-RU" sz="1600" dirty="0" err="1">
                <a:latin typeface="Segoe Print" pitchFamily="2" charset="0"/>
              </a:rPr>
              <a:t>різною</a:t>
            </a:r>
            <a:r>
              <a:rPr lang="ru-RU" sz="1600" dirty="0">
                <a:latin typeface="Segoe Print" pitchFamily="2" charset="0"/>
              </a:rPr>
              <a:t> частотою </a:t>
            </a:r>
            <a:r>
              <a:rPr lang="ru-RU" sz="1600" dirty="0" err="1">
                <a:latin typeface="Segoe Print" pitchFamily="2" charset="0"/>
              </a:rPr>
              <a:t>вжитку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кодонів</a:t>
            </a:r>
            <a:r>
              <a:rPr lang="ru-RU" sz="1600" dirty="0">
                <a:latin typeface="Segoe Print" pitchFamily="2" charset="0"/>
              </a:rPr>
              <a:t>). </a:t>
            </a:r>
            <a:r>
              <a:rPr lang="ru-RU" sz="1600" dirty="0" err="1">
                <a:latin typeface="Segoe Print" pitchFamily="2" charset="0"/>
              </a:rPr>
              <a:t>Проте</a:t>
            </a:r>
            <a:r>
              <a:rPr lang="ru-RU" sz="1600" dirty="0">
                <a:latin typeface="Segoe Print" pitchFamily="2" charset="0"/>
              </a:rPr>
              <a:t> методами генного </a:t>
            </a:r>
            <a:r>
              <a:rPr lang="ru-RU" sz="1600" dirty="0" err="1">
                <a:latin typeface="Segoe Print" pitchFamily="2" charset="0"/>
              </a:rPr>
              <a:t>аналізу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такі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мутації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можна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виявити</a:t>
            </a:r>
            <a:r>
              <a:rPr lang="ru-RU" sz="1600" dirty="0">
                <a:latin typeface="Segoe Print" pitchFamily="2" charset="0"/>
              </a:rPr>
              <a:t>. </a:t>
            </a:r>
            <a:r>
              <a:rPr lang="ru-RU" sz="1600" dirty="0" err="1">
                <a:latin typeface="Segoe Print" pitchFamily="2" charset="0"/>
              </a:rPr>
              <a:t>Оскільки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найчастіше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мутації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відбуваються</a:t>
            </a:r>
            <a:r>
              <a:rPr lang="ru-RU" sz="1600" dirty="0">
                <a:latin typeface="Segoe Print" pitchFamily="2" charset="0"/>
              </a:rPr>
              <a:t> в </a:t>
            </a:r>
            <a:r>
              <a:rPr lang="ru-RU" sz="1600" dirty="0" err="1">
                <a:latin typeface="Segoe Print" pitchFamily="2" charset="0"/>
              </a:rPr>
              <a:t>результаті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природних</a:t>
            </a:r>
            <a:r>
              <a:rPr lang="ru-RU" sz="1600" dirty="0">
                <a:latin typeface="Segoe Print" pitchFamily="2" charset="0"/>
              </a:rPr>
              <a:t> причин, то в </a:t>
            </a:r>
            <a:r>
              <a:rPr lang="ru-RU" sz="1600" dirty="0" err="1">
                <a:latin typeface="Segoe Print" pitchFamily="2" charset="0"/>
              </a:rPr>
              <a:t>припущенні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dirty="0" err="1">
                <a:latin typeface="Segoe Print" pitchFamily="2" charset="0"/>
              </a:rPr>
              <a:t>що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основні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властивості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зовнішнього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середовища</a:t>
            </a:r>
            <a:r>
              <a:rPr lang="ru-RU" sz="1600" dirty="0">
                <a:latin typeface="Segoe Print" pitchFamily="2" charset="0"/>
              </a:rPr>
              <a:t> не </a:t>
            </a:r>
            <a:r>
              <a:rPr lang="ru-RU" sz="1600" dirty="0" err="1">
                <a:latin typeface="Segoe Print" pitchFamily="2" charset="0"/>
              </a:rPr>
              <a:t>мінялися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dirty="0" err="1">
                <a:latin typeface="Segoe Print" pitchFamily="2" charset="0"/>
              </a:rPr>
              <a:t>виходить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dirty="0" err="1">
                <a:latin typeface="Segoe Print" pitchFamily="2" charset="0"/>
              </a:rPr>
              <a:t>що</a:t>
            </a:r>
            <a:r>
              <a:rPr lang="ru-RU" sz="1600" dirty="0">
                <a:latin typeface="Segoe Print" pitchFamily="2" charset="0"/>
              </a:rPr>
              <a:t> частота </a:t>
            </a:r>
            <a:r>
              <a:rPr lang="ru-RU" sz="1600" dirty="0" err="1">
                <a:latin typeface="Segoe Print" pitchFamily="2" charset="0"/>
              </a:rPr>
              <a:t>мутацій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має</a:t>
            </a:r>
            <a:r>
              <a:rPr lang="ru-RU" sz="1600" dirty="0">
                <a:latin typeface="Segoe Print" pitchFamily="2" charset="0"/>
              </a:rPr>
              <a:t> бути </a:t>
            </a:r>
            <a:r>
              <a:rPr lang="ru-RU" sz="1600" dirty="0" err="1">
                <a:latin typeface="Segoe Print" pitchFamily="2" charset="0"/>
              </a:rPr>
              <a:t>приблизно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постійною</a:t>
            </a:r>
            <a:r>
              <a:rPr lang="ru-RU" sz="1600" dirty="0">
                <a:latin typeface="Segoe Print" pitchFamily="2" charset="0"/>
              </a:rPr>
              <a:t>. </a:t>
            </a:r>
            <a:r>
              <a:rPr lang="ru-RU" sz="1600" dirty="0" err="1">
                <a:latin typeface="Segoe Print" pitchFamily="2" charset="0"/>
              </a:rPr>
              <a:t>Цей</a:t>
            </a:r>
            <a:r>
              <a:rPr lang="ru-RU" sz="1600" dirty="0">
                <a:latin typeface="Segoe Print" pitchFamily="2" charset="0"/>
              </a:rPr>
              <a:t> факт </a:t>
            </a:r>
            <a:r>
              <a:rPr lang="ru-RU" sz="1600" dirty="0" err="1">
                <a:latin typeface="Segoe Print" pitchFamily="2" charset="0"/>
              </a:rPr>
              <a:t>можна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використати</a:t>
            </a:r>
            <a:r>
              <a:rPr lang="ru-RU" sz="1600" dirty="0">
                <a:latin typeface="Segoe Print" pitchFamily="2" charset="0"/>
              </a:rPr>
              <a:t> для </a:t>
            </a:r>
            <a:r>
              <a:rPr lang="ru-RU" sz="1600" dirty="0" err="1">
                <a:latin typeface="Segoe Print" pitchFamily="2" charset="0"/>
              </a:rPr>
              <a:t>дослідження</a:t>
            </a:r>
            <a:r>
              <a:rPr lang="ru-RU" sz="1600" dirty="0">
                <a:latin typeface="Segoe Print" pitchFamily="2" charset="0"/>
              </a:rPr>
              <a:t> филогении - </a:t>
            </a:r>
            <a:r>
              <a:rPr lang="ru-RU" sz="1600" dirty="0" err="1">
                <a:latin typeface="Segoe Print" pitchFamily="2" charset="0"/>
              </a:rPr>
              <a:t>вивчення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походження</a:t>
            </a:r>
            <a:r>
              <a:rPr lang="ru-RU" sz="1600" dirty="0">
                <a:latin typeface="Segoe Print" pitchFamily="2" charset="0"/>
              </a:rPr>
              <a:t> і </a:t>
            </a:r>
            <a:r>
              <a:rPr lang="ru-RU" sz="1600" dirty="0" err="1">
                <a:latin typeface="Segoe Print" pitchFamily="2" charset="0"/>
              </a:rPr>
              <a:t>родинних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зв'язків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різних</a:t>
            </a:r>
            <a:r>
              <a:rPr lang="ru-RU" sz="1600" dirty="0">
                <a:latin typeface="Segoe Print" pitchFamily="2" charset="0"/>
              </a:rPr>
              <a:t> таксонов, у тому </a:t>
            </a:r>
            <a:r>
              <a:rPr lang="ru-RU" sz="1600" dirty="0" err="1">
                <a:latin typeface="Segoe Print" pitchFamily="2" charset="0"/>
              </a:rPr>
              <a:t>числі</a:t>
            </a:r>
            <a:r>
              <a:rPr lang="ru-RU" sz="1600" dirty="0">
                <a:latin typeface="Segoe Print" pitchFamily="2" charset="0"/>
              </a:rPr>
              <a:t> і </a:t>
            </a:r>
            <a:r>
              <a:rPr lang="ru-RU" sz="1600" dirty="0" err="1">
                <a:latin typeface="Segoe Print" pitchFamily="2" charset="0"/>
              </a:rPr>
              <a:t>людини</a:t>
            </a:r>
            <a:r>
              <a:rPr lang="ru-RU" sz="1600" dirty="0">
                <a:latin typeface="Segoe Print" pitchFamily="2" charset="0"/>
              </a:rPr>
              <a:t>. Таким чином, </a:t>
            </a:r>
            <a:r>
              <a:rPr lang="ru-RU" sz="1600" dirty="0" err="1">
                <a:latin typeface="Segoe Print" pitchFamily="2" charset="0"/>
              </a:rPr>
              <a:t>мутації</a:t>
            </a:r>
            <a:r>
              <a:rPr lang="ru-RU" sz="1600" dirty="0">
                <a:latin typeface="Segoe Print" pitchFamily="2" charset="0"/>
              </a:rPr>
              <a:t> в генах, </a:t>
            </a:r>
            <a:r>
              <a:rPr lang="ru-RU" sz="1600" dirty="0" err="1">
                <a:latin typeface="Segoe Print" pitchFamily="2" charset="0"/>
              </a:rPr>
              <a:t>що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мовчать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dirty="0" err="1">
                <a:latin typeface="Segoe Print" pitchFamily="2" charset="0"/>
              </a:rPr>
              <a:t>служать</a:t>
            </a:r>
            <a:r>
              <a:rPr lang="ru-RU" sz="1600" dirty="0">
                <a:latin typeface="Segoe Print" pitchFamily="2" charset="0"/>
              </a:rPr>
              <a:t> для </a:t>
            </a:r>
            <a:r>
              <a:rPr lang="ru-RU" sz="1600" dirty="0" err="1">
                <a:latin typeface="Segoe Print" pitchFamily="2" charset="0"/>
              </a:rPr>
              <a:t>дослідників</a:t>
            </a:r>
            <a:r>
              <a:rPr lang="ru-RU" sz="1600" dirty="0">
                <a:latin typeface="Segoe Print" pitchFamily="2" charset="0"/>
              </a:rPr>
              <a:t> "</a:t>
            </a:r>
            <a:r>
              <a:rPr lang="ru-RU" sz="1600" dirty="0" err="1">
                <a:latin typeface="Segoe Print" pitchFamily="2" charset="0"/>
              </a:rPr>
              <a:t>молекулярними</a:t>
            </a:r>
            <a:r>
              <a:rPr lang="ru-RU" sz="1600" dirty="0">
                <a:latin typeface="Segoe Print" pitchFamily="2" charset="0"/>
              </a:rPr>
              <a:t> годинами". </a:t>
            </a:r>
            <a:r>
              <a:rPr lang="ru-RU" sz="1600" dirty="0" err="1">
                <a:latin typeface="Segoe Print" pitchFamily="2" charset="0"/>
              </a:rPr>
              <a:t>Теорія</a:t>
            </a:r>
            <a:r>
              <a:rPr lang="ru-RU" sz="1600" dirty="0">
                <a:latin typeface="Segoe Print" pitchFamily="2" charset="0"/>
              </a:rPr>
              <a:t> "молекулярного </a:t>
            </a:r>
            <a:r>
              <a:rPr lang="ru-RU" sz="1600" dirty="0" err="1">
                <a:latin typeface="Segoe Print" pitchFamily="2" charset="0"/>
              </a:rPr>
              <a:t>годинника</a:t>
            </a:r>
            <a:r>
              <a:rPr lang="ru-RU" sz="1600" dirty="0">
                <a:latin typeface="Segoe Print" pitchFamily="2" charset="0"/>
              </a:rPr>
              <a:t>" </a:t>
            </a:r>
            <a:r>
              <a:rPr lang="ru-RU" sz="1600" dirty="0" err="1">
                <a:latin typeface="Segoe Print" pitchFamily="2" charset="0"/>
              </a:rPr>
              <a:t>виходить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також</a:t>
            </a:r>
            <a:r>
              <a:rPr lang="ru-RU" sz="1600" dirty="0">
                <a:latin typeface="Segoe Print" pitchFamily="2" charset="0"/>
              </a:rPr>
              <a:t> з того, </a:t>
            </a:r>
            <a:r>
              <a:rPr lang="ru-RU" sz="1600" dirty="0" err="1">
                <a:latin typeface="Segoe Print" pitchFamily="2" charset="0"/>
              </a:rPr>
              <a:t>що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більшість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мутацій</a:t>
            </a:r>
            <a:r>
              <a:rPr lang="ru-RU" sz="1600" dirty="0">
                <a:latin typeface="Segoe Print" pitchFamily="2" charset="0"/>
              </a:rPr>
              <a:t> нейтральна, і </a:t>
            </a:r>
            <a:r>
              <a:rPr lang="ru-RU" sz="1600" dirty="0" err="1">
                <a:latin typeface="Segoe Print" pitchFamily="2" charset="0"/>
              </a:rPr>
              <a:t>швидкість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їх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накопичення</a:t>
            </a:r>
            <a:r>
              <a:rPr lang="ru-RU" sz="1600" dirty="0">
                <a:latin typeface="Segoe Print" pitchFamily="2" charset="0"/>
              </a:rPr>
              <a:t> в </a:t>
            </a:r>
            <a:r>
              <a:rPr lang="ru-RU" sz="1600" dirty="0" err="1">
                <a:latin typeface="Segoe Print" pitchFamily="2" charset="0"/>
              </a:rPr>
              <a:t>цьому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гені</a:t>
            </a:r>
            <a:r>
              <a:rPr lang="ru-RU" sz="1600" dirty="0">
                <a:latin typeface="Segoe Print" pitchFamily="2" charset="0"/>
              </a:rPr>
              <a:t> не </a:t>
            </a:r>
            <a:r>
              <a:rPr lang="ru-RU" sz="1600" dirty="0" err="1">
                <a:latin typeface="Segoe Print" pitchFamily="2" charset="0"/>
              </a:rPr>
              <a:t>залежить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або</a:t>
            </a:r>
            <a:r>
              <a:rPr lang="ru-RU" sz="1600" dirty="0">
                <a:latin typeface="Segoe Print" pitchFamily="2" charset="0"/>
              </a:rPr>
              <a:t> слабо </a:t>
            </a:r>
            <a:r>
              <a:rPr lang="ru-RU" sz="1600" dirty="0" err="1">
                <a:latin typeface="Segoe Print" pitchFamily="2" charset="0"/>
              </a:rPr>
              <a:t>залежить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від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дії</a:t>
            </a:r>
            <a:r>
              <a:rPr lang="ru-RU" sz="1600" dirty="0">
                <a:latin typeface="Segoe Print" pitchFamily="2" charset="0"/>
              </a:rPr>
              <a:t> природного </a:t>
            </a:r>
            <a:r>
              <a:rPr lang="ru-RU" sz="1600" dirty="0" err="1">
                <a:latin typeface="Segoe Print" pitchFamily="2" charset="0"/>
              </a:rPr>
              <a:t>відбору</a:t>
            </a:r>
            <a:r>
              <a:rPr lang="ru-RU" sz="1600" dirty="0">
                <a:latin typeface="Segoe Print" pitchFamily="2" charset="0"/>
              </a:rPr>
              <a:t> і тому </a:t>
            </a:r>
            <a:r>
              <a:rPr lang="ru-RU" sz="1600" dirty="0" err="1">
                <a:latin typeface="Segoe Print" pitchFamily="2" charset="0"/>
              </a:rPr>
              <a:t>залишається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постійною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впродовж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тривалого</a:t>
            </a:r>
            <a:r>
              <a:rPr lang="ru-RU" sz="1600" dirty="0">
                <a:latin typeface="Segoe Print" pitchFamily="2" charset="0"/>
              </a:rPr>
              <a:t> часу. Для </a:t>
            </a:r>
            <a:r>
              <a:rPr lang="ru-RU" sz="1600" dirty="0" err="1">
                <a:latin typeface="Segoe Print" pitchFamily="2" charset="0"/>
              </a:rPr>
              <a:t>різних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генів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ця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швидкість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dirty="0" err="1">
                <a:latin typeface="Segoe Print" pitchFamily="2" charset="0"/>
              </a:rPr>
              <a:t>проте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dirty="0" err="1">
                <a:latin typeface="Segoe Print" pitchFamily="2" charset="0"/>
              </a:rPr>
              <a:t>розрізнятиметься</a:t>
            </a:r>
            <a:r>
              <a:rPr lang="ru-RU" sz="1600" dirty="0">
                <a:latin typeface="Segoe Print" pitchFamily="2" charset="0"/>
              </a:rPr>
              <a:t>.</a:t>
            </a:r>
          </a:p>
          <a:p>
            <a:pPr marL="137160" indent="0">
              <a:buNone/>
            </a:pPr>
            <a:r>
              <a:rPr lang="ru-RU" sz="1600" dirty="0" err="1">
                <a:latin typeface="Segoe Print" pitchFamily="2" charset="0"/>
              </a:rPr>
              <a:t>Дослідження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мутацій</a:t>
            </a:r>
            <a:r>
              <a:rPr lang="ru-RU" sz="1600" dirty="0">
                <a:latin typeface="Segoe Print" pitchFamily="2" charset="0"/>
              </a:rPr>
              <a:t> в </a:t>
            </a:r>
            <a:r>
              <a:rPr lang="ru-RU" sz="1600" dirty="0" err="1">
                <a:latin typeface="Segoe Print" pitchFamily="2" charset="0"/>
              </a:rPr>
              <a:t>мітохондріальній</a:t>
            </a:r>
            <a:r>
              <a:rPr lang="ru-RU" sz="1600" dirty="0">
                <a:latin typeface="Segoe Print" pitchFamily="2" charset="0"/>
              </a:rPr>
              <a:t> ДНК(</a:t>
            </a:r>
            <a:r>
              <a:rPr lang="ru-RU" sz="1600" dirty="0" err="1">
                <a:latin typeface="Segoe Print" pitchFamily="2" charset="0"/>
              </a:rPr>
              <a:t>наслідує</a:t>
            </a:r>
            <a:r>
              <a:rPr lang="ru-RU" sz="1600" dirty="0">
                <a:latin typeface="Segoe Print" pitchFamily="2" charset="0"/>
              </a:rPr>
              <a:t> по </a:t>
            </a:r>
            <a:r>
              <a:rPr lang="ru-RU" sz="1600" dirty="0" err="1">
                <a:latin typeface="Segoe Print" pitchFamily="2" charset="0"/>
              </a:rPr>
              <a:t>материнській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лінії</a:t>
            </a:r>
            <a:r>
              <a:rPr lang="ru-RU" sz="1600" dirty="0">
                <a:latin typeface="Segoe Print" pitchFamily="2" charset="0"/>
              </a:rPr>
              <a:t>) і в </a:t>
            </a:r>
            <a:r>
              <a:rPr lang="en-US" sz="1600" dirty="0">
                <a:latin typeface="Segoe Print" pitchFamily="2" charset="0"/>
              </a:rPr>
              <a:t>Y- </a:t>
            </a:r>
            <a:r>
              <a:rPr lang="ru-RU" sz="1600" dirty="0">
                <a:latin typeface="Segoe Print" pitchFamily="2" charset="0"/>
              </a:rPr>
              <a:t>хромосомах(</a:t>
            </a:r>
            <a:r>
              <a:rPr lang="ru-RU" sz="1600" dirty="0" err="1">
                <a:latin typeface="Segoe Print" pitchFamily="2" charset="0"/>
              </a:rPr>
              <a:t>наслідує</a:t>
            </a:r>
            <a:r>
              <a:rPr lang="ru-RU" sz="1600" dirty="0">
                <a:latin typeface="Segoe Print" pitchFamily="2" charset="0"/>
              </a:rPr>
              <a:t> по </a:t>
            </a:r>
            <a:r>
              <a:rPr lang="ru-RU" sz="1600" dirty="0" err="1">
                <a:latin typeface="Segoe Print" pitchFamily="2" charset="0"/>
              </a:rPr>
              <a:t>батьківській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лінії</a:t>
            </a:r>
            <a:r>
              <a:rPr lang="ru-RU" sz="1600" dirty="0">
                <a:latin typeface="Segoe Print" pitchFamily="2" charset="0"/>
              </a:rPr>
              <a:t>) широко </a:t>
            </a:r>
            <a:r>
              <a:rPr lang="ru-RU" sz="1600" dirty="0" err="1">
                <a:latin typeface="Segoe Print" pitchFamily="2" charset="0"/>
              </a:rPr>
              <a:t>використовується</a:t>
            </a:r>
            <a:r>
              <a:rPr lang="ru-RU" sz="1600" dirty="0">
                <a:latin typeface="Segoe Print" pitchFamily="2" charset="0"/>
              </a:rPr>
              <a:t> в </a:t>
            </a:r>
            <a:r>
              <a:rPr lang="ru-RU" sz="1600" dirty="0" err="1">
                <a:latin typeface="Segoe Print" pitchFamily="2" charset="0"/>
              </a:rPr>
              <a:t>еволюційній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біології</a:t>
            </a:r>
            <a:r>
              <a:rPr lang="ru-RU" sz="1600" dirty="0">
                <a:latin typeface="Segoe Print" pitchFamily="2" charset="0"/>
              </a:rPr>
              <a:t> для </a:t>
            </a:r>
            <a:r>
              <a:rPr lang="ru-RU" sz="1600" dirty="0" err="1">
                <a:latin typeface="Segoe Print" pitchFamily="2" charset="0"/>
              </a:rPr>
              <a:t>вивчення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походження</a:t>
            </a:r>
            <a:r>
              <a:rPr lang="ru-RU" sz="1600" dirty="0">
                <a:latin typeface="Segoe Print" pitchFamily="2" charset="0"/>
              </a:rPr>
              <a:t> рас, народностей, </a:t>
            </a:r>
            <a:r>
              <a:rPr lang="ru-RU" sz="1600" dirty="0" err="1">
                <a:latin typeface="Segoe Print" pitchFamily="2" charset="0"/>
              </a:rPr>
              <a:t>реконструкції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біологічного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розвитку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людства</a:t>
            </a:r>
            <a:r>
              <a:rPr lang="ru-RU" sz="1600" dirty="0">
                <a:latin typeface="Segoe Print" pitchFamily="2" charset="0"/>
              </a:rPr>
              <a:t>.</a:t>
            </a:r>
            <a:endParaRPr lang="ru-RU" sz="1600" dirty="0"/>
          </a:p>
        </p:txBody>
      </p:sp>
      <p:pic>
        <p:nvPicPr>
          <p:cNvPr id="4" name="Рисунок 3" descr="molecular-clock-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653136"/>
            <a:ext cx="4248472" cy="2044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u="sng" dirty="0" err="1" smtClean="0">
                <a:solidFill>
                  <a:srgbClr val="FF0000"/>
                </a:solidFill>
                <a:latin typeface="Segoe Print" pitchFamily="2" charset="0"/>
              </a:rPr>
              <a:t>Мута́ція</a:t>
            </a:r>
            <a:r>
              <a:rPr lang="ru-RU" dirty="0" smtClean="0">
                <a:latin typeface="Segoe Print" pitchFamily="2" charset="0"/>
              </a:rPr>
              <a:t> (лат. </a:t>
            </a:r>
            <a:r>
              <a:rPr lang="ru-RU" dirty="0" err="1" smtClean="0">
                <a:latin typeface="Segoe Print" pitchFamily="2" charset="0"/>
              </a:rPr>
              <a:t>mutatio</a:t>
            </a:r>
            <a:r>
              <a:rPr lang="ru-RU" dirty="0" smtClean="0">
                <a:latin typeface="Segoe Print" pitchFamily="2" charset="0"/>
              </a:rPr>
              <a:t> — </a:t>
            </a:r>
            <a:r>
              <a:rPr lang="ru-RU" dirty="0" err="1">
                <a:latin typeface="Segoe Print" pitchFamily="2" charset="0"/>
              </a:rPr>
              <a:t>зміна</a:t>
            </a:r>
            <a:r>
              <a:rPr lang="ru-RU" dirty="0">
                <a:latin typeface="Segoe Print" pitchFamily="2" charset="0"/>
              </a:rPr>
              <a:t>)</a:t>
            </a:r>
            <a:r>
              <a:rPr lang="ru-RU" dirty="0" smtClean="0">
                <a:latin typeface="Segoe Print" pitchFamily="2" charset="0"/>
              </a:rPr>
              <a:t> — </a:t>
            </a:r>
            <a:r>
              <a:rPr lang="ru-RU" dirty="0">
                <a:latin typeface="Segoe Print" pitchFamily="2" charset="0"/>
              </a:rPr>
              <a:t>(</a:t>
            </a:r>
            <a:r>
              <a:rPr lang="ru-RU" dirty="0" err="1">
                <a:latin typeface="Segoe Print" pitchFamily="2" charset="0"/>
              </a:rPr>
              <a:t>тобто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таке</a:t>
            </a:r>
            <a:r>
              <a:rPr lang="ru-RU" dirty="0">
                <a:latin typeface="Segoe Print" pitchFamily="2" charset="0"/>
              </a:rPr>
              <a:t>, яке </a:t>
            </a:r>
            <a:r>
              <a:rPr lang="ru-RU" dirty="0" err="1">
                <a:latin typeface="Segoe Print" pitchFamily="2" charset="0"/>
              </a:rPr>
              <a:t>може</a:t>
            </a:r>
            <a:r>
              <a:rPr lang="ru-RU" dirty="0">
                <a:latin typeface="Segoe Print" pitchFamily="2" charset="0"/>
              </a:rPr>
              <a:t> бути </a:t>
            </a:r>
            <a:r>
              <a:rPr lang="ru-RU" dirty="0" err="1">
                <a:latin typeface="Segoe Print" pitchFamily="2" charset="0"/>
              </a:rPr>
              <a:t>успадковане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нащадками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цієї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клітини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або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організму</a:t>
            </a:r>
            <a:r>
              <a:rPr lang="ru-RU" dirty="0">
                <a:latin typeface="Segoe Print" pitchFamily="2" charset="0"/>
              </a:rPr>
              <a:t>) </a:t>
            </a:r>
            <a:r>
              <a:rPr lang="ru-RU" dirty="0" err="1">
                <a:latin typeface="Segoe Print" pitchFamily="2" charset="0"/>
              </a:rPr>
              <a:t>перетворення</a:t>
            </a:r>
            <a:r>
              <a:rPr lang="ru-RU" dirty="0">
                <a:latin typeface="Segoe Print" pitchFamily="2" charset="0"/>
              </a:rPr>
              <a:t> генотипу, </a:t>
            </a:r>
            <a:r>
              <a:rPr lang="ru-RU" dirty="0" err="1">
                <a:latin typeface="Segoe Print" pitchFamily="2" charset="0"/>
              </a:rPr>
              <a:t>що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відбувається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під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впливом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зовнішнього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або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внутрішнього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середовища</a:t>
            </a:r>
            <a:r>
              <a:rPr lang="ru-RU" dirty="0">
                <a:latin typeface="Segoe Print" pitchFamily="2" charset="0"/>
              </a:rPr>
              <a:t>. </a:t>
            </a:r>
          </a:p>
          <a:p>
            <a:r>
              <a:rPr lang="ru-RU" dirty="0" err="1">
                <a:latin typeface="Segoe Print" pitchFamily="2" charset="0"/>
              </a:rPr>
              <a:t>Термін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запропонований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Хуго</a:t>
            </a:r>
            <a:r>
              <a:rPr lang="ru-RU" dirty="0">
                <a:latin typeface="Segoe Print" pitchFamily="2" charset="0"/>
              </a:rPr>
              <a:t> де Фризом. </a:t>
            </a:r>
          </a:p>
          <a:p>
            <a:r>
              <a:rPr lang="ru-RU" dirty="0" err="1">
                <a:latin typeface="Segoe Print" pitchFamily="2" charset="0"/>
              </a:rPr>
              <a:t>Процес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виникнення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мутацій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дістав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назву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мутагенезу</a:t>
            </a:r>
            <a:r>
              <a:rPr lang="ru-RU" dirty="0">
                <a:latin typeface="Segoe Print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07" y="116632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FFC000"/>
                </a:solidFill>
                <a:latin typeface="Segoe Print" pitchFamily="2" charset="0"/>
              </a:rPr>
              <a:t>Проблема </a:t>
            </a:r>
            <a:r>
              <a:rPr lang="ru-RU" b="0" dirty="0" err="1">
                <a:solidFill>
                  <a:srgbClr val="FFC000"/>
                </a:solidFill>
                <a:latin typeface="Segoe Print" pitchFamily="2" charset="0"/>
              </a:rPr>
              <a:t>випадковості</a:t>
            </a:r>
            <a:r>
              <a:rPr lang="ru-RU" b="0" dirty="0">
                <a:solidFill>
                  <a:srgbClr val="FFC000"/>
                </a:solidFill>
                <a:latin typeface="Segoe Print" pitchFamily="2" charset="0"/>
              </a:rPr>
              <a:t> </a:t>
            </a:r>
            <a:r>
              <a:rPr lang="ru-RU" b="0" dirty="0" err="1">
                <a:solidFill>
                  <a:srgbClr val="FFC000"/>
                </a:solidFill>
                <a:latin typeface="Segoe Print" pitchFamily="2" charset="0"/>
              </a:rPr>
              <a:t>мутацій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340768"/>
            <a:ext cx="5400600" cy="551723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 </a:t>
            </a:r>
            <a:r>
              <a:rPr lang="ru-RU" sz="2900" dirty="0" smtClean="0">
                <a:latin typeface="Segoe Print" pitchFamily="2" charset="0"/>
              </a:rPr>
              <a:t>40-і роки </a:t>
            </a:r>
            <a:r>
              <a:rPr lang="ru-RU" sz="2900" dirty="0" err="1" smtClean="0">
                <a:latin typeface="Segoe Print" pitchFamily="2" charset="0"/>
              </a:rPr>
              <a:t>серед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мікробіологів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була</a:t>
            </a:r>
            <a:r>
              <a:rPr lang="ru-RU" sz="2900" dirty="0" smtClean="0">
                <a:latin typeface="Segoe Print" pitchFamily="2" charset="0"/>
              </a:rPr>
              <a:t> популярна точка </a:t>
            </a:r>
            <a:r>
              <a:rPr lang="ru-RU" sz="2900" dirty="0" err="1" smtClean="0">
                <a:latin typeface="Segoe Print" pitchFamily="2" charset="0"/>
              </a:rPr>
              <a:t>зору</a:t>
            </a:r>
            <a:r>
              <a:rPr lang="ru-RU" sz="2900" dirty="0" smtClean="0">
                <a:latin typeface="Segoe Print" pitchFamily="2" charset="0"/>
              </a:rPr>
              <a:t>, </a:t>
            </a:r>
            <a:r>
              <a:rPr lang="ru-RU" sz="2900" dirty="0" err="1" smtClean="0">
                <a:latin typeface="Segoe Print" pitchFamily="2" charset="0"/>
              </a:rPr>
              <a:t>згідно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якої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мутації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викликаються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дією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чинника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середовища</a:t>
            </a:r>
            <a:r>
              <a:rPr lang="ru-RU" sz="2900" dirty="0" smtClean="0">
                <a:latin typeface="Segoe Print" pitchFamily="2" charset="0"/>
              </a:rPr>
              <a:t> (</a:t>
            </a:r>
            <a:r>
              <a:rPr lang="ru-RU" sz="2900" dirty="0" err="1" smtClean="0">
                <a:latin typeface="Segoe Print" pitchFamily="2" charset="0"/>
              </a:rPr>
              <a:t>наприклад</a:t>
            </a:r>
            <a:r>
              <a:rPr lang="ru-RU" sz="2900" dirty="0" smtClean="0">
                <a:latin typeface="Segoe Print" pitchFamily="2" charset="0"/>
              </a:rPr>
              <a:t>, </a:t>
            </a:r>
            <a:r>
              <a:rPr lang="ru-RU" sz="2900" dirty="0" err="1" smtClean="0">
                <a:latin typeface="Segoe Print" pitchFamily="2" charset="0"/>
              </a:rPr>
              <a:t>антибіотика</a:t>
            </a:r>
            <a:r>
              <a:rPr lang="ru-RU" sz="2900" dirty="0" smtClean="0">
                <a:latin typeface="Segoe Print" pitchFamily="2" charset="0"/>
              </a:rPr>
              <a:t>), до </a:t>
            </a:r>
            <a:r>
              <a:rPr lang="ru-RU" sz="2900" dirty="0" err="1" smtClean="0">
                <a:latin typeface="Segoe Print" pitchFamily="2" charset="0"/>
              </a:rPr>
              <a:t>якого</a:t>
            </a:r>
            <a:r>
              <a:rPr lang="ru-RU" sz="2900" dirty="0" smtClean="0">
                <a:latin typeface="Segoe Print" pitchFamily="2" charset="0"/>
              </a:rPr>
              <a:t> вони </a:t>
            </a:r>
            <a:r>
              <a:rPr lang="ru-RU" sz="2900" dirty="0" err="1" smtClean="0">
                <a:latin typeface="Segoe Print" pitchFamily="2" charset="0"/>
              </a:rPr>
              <a:t>дозволяють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адаптуватися</a:t>
            </a:r>
            <a:r>
              <a:rPr lang="ru-RU" sz="2900" dirty="0" smtClean="0">
                <a:latin typeface="Segoe Print" pitchFamily="2" charset="0"/>
              </a:rPr>
              <a:t>. Для </a:t>
            </a:r>
            <a:r>
              <a:rPr lang="ru-RU" sz="2900" dirty="0" err="1" smtClean="0">
                <a:latin typeface="Segoe Print" pitchFamily="2" charset="0"/>
              </a:rPr>
              <a:t>перевірки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цієї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гіпотези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був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розроблений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флуктуаційний</a:t>
            </a:r>
            <a:r>
              <a:rPr lang="ru-RU" sz="2900" dirty="0" smtClean="0">
                <a:latin typeface="Segoe Print" pitchFamily="2" charset="0"/>
              </a:rPr>
              <a:t> тест і метод </a:t>
            </a:r>
            <a:r>
              <a:rPr lang="ru-RU" sz="2900" dirty="0" err="1" smtClean="0">
                <a:latin typeface="Segoe Print" pitchFamily="2" charset="0"/>
              </a:rPr>
              <a:t>реплік</a:t>
            </a:r>
            <a:r>
              <a:rPr lang="ru-RU" sz="2900" dirty="0" smtClean="0">
                <a:latin typeface="Segoe Print" pitchFamily="2" charset="0"/>
              </a:rPr>
              <a:t>.</a:t>
            </a:r>
          </a:p>
          <a:p>
            <a:r>
              <a:rPr lang="ru-RU" sz="2900" dirty="0" err="1" smtClean="0">
                <a:solidFill>
                  <a:srgbClr val="FF0000"/>
                </a:solidFill>
                <a:latin typeface="Segoe Print" pitchFamily="2" charset="0"/>
              </a:rPr>
              <a:t>Флуктуаційний</a:t>
            </a:r>
            <a:r>
              <a:rPr lang="ru-RU" sz="2900" dirty="0" smtClean="0">
                <a:solidFill>
                  <a:srgbClr val="FF0000"/>
                </a:solidFill>
                <a:latin typeface="Segoe Print" pitchFamily="2" charset="0"/>
              </a:rPr>
              <a:t> тест </a:t>
            </a:r>
            <a:r>
              <a:rPr lang="ru-RU" sz="2900" dirty="0" err="1" smtClean="0">
                <a:latin typeface="Segoe Print" pitchFamily="2" charset="0"/>
              </a:rPr>
              <a:t>Лурии-Дельбрюка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полягає</a:t>
            </a:r>
            <a:r>
              <a:rPr lang="ru-RU" sz="2900" dirty="0" smtClean="0">
                <a:latin typeface="Segoe Print" pitchFamily="2" charset="0"/>
              </a:rPr>
              <a:t> в тому, </a:t>
            </a:r>
            <a:r>
              <a:rPr lang="ru-RU" sz="2900" dirty="0" err="1" smtClean="0">
                <a:latin typeface="Segoe Print" pitchFamily="2" charset="0"/>
              </a:rPr>
              <a:t>що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невеликі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порції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початкової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культури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бактерій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розсіюють</a:t>
            </a:r>
            <a:r>
              <a:rPr lang="ru-RU" sz="2900" dirty="0" smtClean="0">
                <a:latin typeface="Segoe Print" pitchFamily="2" charset="0"/>
              </a:rPr>
              <a:t> в </a:t>
            </a:r>
            <a:r>
              <a:rPr lang="ru-RU" sz="2900" dirty="0" err="1" smtClean="0">
                <a:latin typeface="Segoe Print" pitchFamily="2" charset="0"/>
              </a:rPr>
              <a:t>пробірки</a:t>
            </a:r>
            <a:r>
              <a:rPr lang="ru-RU" sz="2900" dirty="0" smtClean="0">
                <a:latin typeface="Segoe Print" pitchFamily="2" charset="0"/>
              </a:rPr>
              <a:t> з </a:t>
            </a:r>
            <a:r>
              <a:rPr lang="ru-RU" sz="2900" dirty="0" err="1" smtClean="0">
                <a:latin typeface="Segoe Print" pitchFamily="2" charset="0"/>
              </a:rPr>
              <a:t>рідким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середовищем</a:t>
            </a:r>
            <a:r>
              <a:rPr lang="ru-RU" sz="2900" dirty="0" smtClean="0">
                <a:latin typeface="Segoe Print" pitchFamily="2" charset="0"/>
              </a:rPr>
              <a:t>, а </a:t>
            </a:r>
            <a:r>
              <a:rPr lang="ru-RU" sz="2900" dirty="0" err="1" smtClean="0">
                <a:latin typeface="Segoe Print" pitchFamily="2" charset="0"/>
              </a:rPr>
              <a:t>після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декількох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циклів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ділень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додають</a:t>
            </a:r>
            <a:r>
              <a:rPr lang="ru-RU" sz="2900" dirty="0" smtClean="0">
                <a:latin typeface="Segoe Print" pitchFamily="2" charset="0"/>
              </a:rPr>
              <a:t> в </a:t>
            </a:r>
            <a:r>
              <a:rPr lang="ru-RU" sz="2900" dirty="0" err="1" smtClean="0">
                <a:latin typeface="Segoe Print" pitchFamily="2" charset="0"/>
              </a:rPr>
              <a:t>пробірки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антибіотик</a:t>
            </a:r>
            <a:r>
              <a:rPr lang="ru-RU" sz="2900" dirty="0" smtClean="0">
                <a:latin typeface="Segoe Print" pitchFamily="2" charset="0"/>
              </a:rPr>
              <a:t>. </a:t>
            </a:r>
            <a:r>
              <a:rPr lang="ru-RU" sz="2900" dirty="0" err="1" smtClean="0">
                <a:latin typeface="Segoe Print" pitchFamily="2" charset="0"/>
              </a:rPr>
              <a:t>Потім</a:t>
            </a:r>
            <a:r>
              <a:rPr lang="ru-RU" sz="2900" dirty="0" smtClean="0">
                <a:latin typeface="Segoe Print" pitchFamily="2" charset="0"/>
              </a:rPr>
              <a:t> (без </a:t>
            </a:r>
            <a:r>
              <a:rPr lang="ru-RU" sz="2900" dirty="0" err="1" smtClean="0">
                <a:latin typeface="Segoe Print" pitchFamily="2" charset="0"/>
              </a:rPr>
              <a:t>подальших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ділень</a:t>
            </a:r>
            <a:r>
              <a:rPr lang="ru-RU" sz="2900" dirty="0" smtClean="0">
                <a:latin typeface="Segoe Print" pitchFamily="2" charset="0"/>
              </a:rPr>
              <a:t>) на чашки </a:t>
            </a:r>
            <a:r>
              <a:rPr lang="ru-RU" sz="2900" dirty="0" err="1" smtClean="0">
                <a:latin typeface="Segoe Print" pitchFamily="2" charset="0"/>
              </a:rPr>
              <a:t>Петрі</a:t>
            </a:r>
            <a:r>
              <a:rPr lang="ru-RU" sz="2900" dirty="0" smtClean="0">
                <a:latin typeface="Segoe Print" pitchFamily="2" charset="0"/>
              </a:rPr>
              <a:t> з твердим </a:t>
            </a:r>
            <a:r>
              <a:rPr lang="ru-RU" sz="2900" dirty="0" err="1" smtClean="0">
                <a:latin typeface="Segoe Print" pitchFamily="2" charset="0"/>
              </a:rPr>
              <a:t>середовищем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висівають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стійких</a:t>
            </a:r>
            <a:r>
              <a:rPr lang="ru-RU" sz="2900" dirty="0" smtClean="0">
                <a:latin typeface="Segoe Print" pitchFamily="2" charset="0"/>
              </a:rPr>
              <a:t> до </a:t>
            </a:r>
            <a:r>
              <a:rPr lang="ru-RU" sz="2900" dirty="0" err="1" smtClean="0">
                <a:latin typeface="Segoe Print" pitchFamily="2" charset="0"/>
              </a:rPr>
              <a:t>антибіотика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бактерій</a:t>
            </a:r>
            <a:r>
              <a:rPr lang="ru-RU" sz="2900" dirty="0" smtClean="0">
                <a:latin typeface="Segoe Print" pitchFamily="2" charset="0"/>
              </a:rPr>
              <a:t>, </a:t>
            </a:r>
            <a:r>
              <a:rPr lang="ru-RU" sz="2900" dirty="0" err="1" smtClean="0">
                <a:latin typeface="Segoe Print" pitchFamily="2" charset="0"/>
              </a:rPr>
              <a:t>що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вижили</a:t>
            </a:r>
            <a:r>
              <a:rPr lang="ru-RU" sz="2900" dirty="0" smtClean="0">
                <a:latin typeface="Segoe Print" pitchFamily="2" charset="0"/>
              </a:rPr>
              <a:t>. Тест показав, </a:t>
            </a:r>
            <a:r>
              <a:rPr lang="ru-RU" sz="2900" dirty="0" err="1" smtClean="0">
                <a:latin typeface="Segoe Print" pitchFamily="2" charset="0"/>
              </a:rPr>
              <a:t>що</a:t>
            </a:r>
            <a:r>
              <a:rPr lang="ru-RU" sz="2900" dirty="0" smtClean="0">
                <a:latin typeface="Segoe Print" pitchFamily="2" charset="0"/>
              </a:rPr>
              <a:t> число </a:t>
            </a:r>
            <a:r>
              <a:rPr lang="ru-RU" sz="2900" dirty="0" err="1" smtClean="0">
                <a:latin typeface="Segoe Print" pitchFamily="2" charset="0"/>
              </a:rPr>
              <a:t>стійких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колоній</a:t>
            </a:r>
            <a:r>
              <a:rPr lang="ru-RU" sz="2900" dirty="0" smtClean="0">
                <a:latin typeface="Segoe Print" pitchFamily="2" charset="0"/>
              </a:rPr>
              <a:t> з </a:t>
            </a:r>
            <a:r>
              <a:rPr lang="ru-RU" sz="2900" dirty="0" err="1" smtClean="0">
                <a:latin typeface="Segoe Print" pitchFamily="2" charset="0"/>
              </a:rPr>
              <a:t>різних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пробірок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дуже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мінливе</a:t>
            </a:r>
            <a:r>
              <a:rPr lang="ru-RU" sz="2900" dirty="0" smtClean="0">
                <a:latin typeface="Segoe Print" pitchFamily="2" charset="0"/>
              </a:rPr>
              <a:t> - у </a:t>
            </a:r>
            <a:r>
              <a:rPr lang="ru-RU" sz="2900" dirty="0" err="1" smtClean="0">
                <a:latin typeface="Segoe Print" pitchFamily="2" charset="0"/>
              </a:rPr>
              <a:t>більшості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випадків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воно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невелике</a:t>
            </a:r>
            <a:r>
              <a:rPr lang="ru-RU" sz="2900" dirty="0" smtClean="0">
                <a:latin typeface="Segoe Print" pitchFamily="2" charset="0"/>
              </a:rPr>
              <a:t>(</a:t>
            </a:r>
            <a:r>
              <a:rPr lang="ru-RU" sz="2900" dirty="0" err="1" smtClean="0">
                <a:latin typeface="Segoe Print" pitchFamily="2" charset="0"/>
              </a:rPr>
              <a:t>чи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нульове</a:t>
            </a:r>
            <a:r>
              <a:rPr lang="ru-RU" sz="2900" dirty="0" smtClean="0">
                <a:latin typeface="Segoe Print" pitchFamily="2" charset="0"/>
              </a:rPr>
              <a:t>), а в </a:t>
            </a:r>
            <a:r>
              <a:rPr lang="ru-RU" sz="2900" dirty="0" err="1" smtClean="0">
                <a:latin typeface="Segoe Print" pitchFamily="2" charset="0"/>
              </a:rPr>
              <a:t>деяких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випадках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дуже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високе</a:t>
            </a:r>
            <a:r>
              <a:rPr lang="ru-RU" sz="2900" dirty="0" smtClean="0">
                <a:latin typeface="Segoe Print" pitchFamily="2" charset="0"/>
              </a:rPr>
              <a:t>. </a:t>
            </a:r>
            <a:r>
              <a:rPr lang="ru-RU" sz="2900" dirty="0" err="1" smtClean="0">
                <a:latin typeface="Segoe Print" pitchFamily="2" charset="0"/>
              </a:rPr>
              <a:t>Це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означає</a:t>
            </a:r>
            <a:r>
              <a:rPr lang="ru-RU" sz="2900" dirty="0" smtClean="0">
                <a:latin typeface="Segoe Print" pitchFamily="2" charset="0"/>
              </a:rPr>
              <a:t>, </a:t>
            </a:r>
            <a:r>
              <a:rPr lang="ru-RU" sz="2900" dirty="0" err="1" smtClean="0">
                <a:latin typeface="Segoe Print" pitchFamily="2" charset="0"/>
              </a:rPr>
              <a:t>що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мутації</a:t>
            </a:r>
            <a:r>
              <a:rPr lang="ru-RU" sz="2900" dirty="0" smtClean="0">
                <a:latin typeface="Segoe Print" pitchFamily="2" charset="0"/>
              </a:rPr>
              <a:t>, </a:t>
            </a:r>
            <a:r>
              <a:rPr lang="ru-RU" sz="2900" dirty="0" err="1" smtClean="0">
                <a:latin typeface="Segoe Print" pitchFamily="2" charset="0"/>
              </a:rPr>
              <a:t>що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викликали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стійкість</a:t>
            </a:r>
            <a:r>
              <a:rPr lang="ru-RU" sz="2900" dirty="0" smtClean="0">
                <a:latin typeface="Segoe Print" pitchFamily="2" charset="0"/>
              </a:rPr>
              <a:t> до </a:t>
            </a:r>
            <a:r>
              <a:rPr lang="ru-RU" sz="2900" dirty="0" err="1" smtClean="0">
                <a:latin typeface="Segoe Print" pitchFamily="2" charset="0"/>
              </a:rPr>
              <a:t>антибіотика</a:t>
            </a:r>
            <a:r>
              <a:rPr lang="ru-RU" sz="2900" dirty="0" smtClean="0">
                <a:latin typeface="Segoe Print" pitchFamily="2" charset="0"/>
              </a:rPr>
              <a:t>, </a:t>
            </a:r>
            <a:r>
              <a:rPr lang="ru-RU" sz="2900" dirty="0" err="1" smtClean="0">
                <a:latin typeface="Segoe Print" pitchFamily="2" charset="0"/>
              </a:rPr>
              <a:t>виникали</a:t>
            </a:r>
            <a:r>
              <a:rPr lang="ru-RU" sz="2900" dirty="0" smtClean="0">
                <a:latin typeface="Segoe Print" pitchFamily="2" charset="0"/>
              </a:rPr>
              <a:t> у </a:t>
            </a:r>
            <a:r>
              <a:rPr lang="ru-RU" sz="2900" dirty="0" err="1" smtClean="0">
                <a:latin typeface="Segoe Print" pitchFamily="2" charset="0"/>
              </a:rPr>
              <a:t>випадкові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моменти</a:t>
            </a:r>
            <a:r>
              <a:rPr lang="ru-RU" sz="2900" dirty="0" smtClean="0">
                <a:latin typeface="Segoe Print" pitchFamily="2" charset="0"/>
              </a:rPr>
              <a:t> часу як до, так і </a:t>
            </a:r>
            <a:r>
              <a:rPr lang="ru-RU" sz="2900" dirty="0" err="1" smtClean="0">
                <a:latin typeface="Segoe Print" pitchFamily="2" charset="0"/>
              </a:rPr>
              <a:t>після</a:t>
            </a:r>
            <a:r>
              <a:rPr lang="ru-RU" sz="2900" dirty="0" smtClean="0">
                <a:latin typeface="Segoe Print" pitchFamily="2" charset="0"/>
              </a:rPr>
              <a:t> </a:t>
            </a:r>
            <a:r>
              <a:rPr lang="ru-RU" sz="2900" dirty="0" err="1" smtClean="0">
                <a:latin typeface="Segoe Print" pitchFamily="2" charset="0"/>
              </a:rPr>
              <a:t>його</a:t>
            </a:r>
            <a:r>
              <a:rPr lang="ru-RU" sz="2900" dirty="0" smtClean="0">
                <a:latin typeface="Segoe Print" pitchFamily="2" charset="0"/>
              </a:rPr>
              <a:t>.</a:t>
            </a:r>
            <a:endParaRPr lang="ru-RU" sz="2900" dirty="0"/>
          </a:p>
        </p:txBody>
      </p:sp>
      <p:pic>
        <p:nvPicPr>
          <p:cNvPr id="4" name="Рисунок 3" descr="e106513830712c942c5c64160020e4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276872"/>
            <a:ext cx="3257691" cy="2290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5472608" cy="655272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uk-UA" sz="1400" dirty="0" smtClean="0">
                <a:latin typeface="Segoe Print" pitchFamily="2" charset="0"/>
              </a:rPr>
              <a:t>Метод реплік полягає в тому, що з початкової чашки Петрі, де на твердому середовищі ростуть колонії бактерій, робиться відбиток на ворсисту тканину, а потім з тканини бактерії переносяться на декілька інших чашок, де малюнок їх розташування виявляється тим же, що на початковій чашці. Після дії антибіотиком на усіх чашках виживають колонії, розташовані в одних і тих же точках. Висіваючи такі колонії на нові чашки, можна показати, що усі бактерії усередині колонії мають стійкість.</a:t>
            </a:r>
          </a:p>
          <a:p>
            <a:pPr marL="137160" indent="0">
              <a:buNone/>
            </a:pPr>
            <a:r>
              <a:rPr lang="uk-UA" sz="1400" dirty="0" smtClean="0">
                <a:latin typeface="Segoe Print" pitchFamily="2" charset="0"/>
              </a:rPr>
              <a:t>Таким чином, обома методами було доведено, що " адаптивні" мутації виникають незалежно від дії того чинника, до якого вони дозволяють пристосуватися, і в цьому сенсі мутації випадкові. Проте поза сумнівом, що можливість тих або інших мутацій залежить від генотипу. Крім того, закономірно розрізняється частота мутації різних генів і різних ділянок усередині одного гена. Також відомо, що вищі організми використовують " цілеспрямовані"(тобто ДНК, що відбувається в певних ділянках) мутації в механізмах імунітету. З їх допомогою створюється різноманітність клонів лімфоцитів, серед яких в результаті завжди знаходяться клітини, здатні дати імунну відповідь на нову, невідому для організму хворобу. Відповідні лімфоцити піддаються позитивній селекції, в результаті виникає імунологічна пам'ять. (У роботах Юрія Чайковського говориться і про інші види спрямованих мутацій.)</a:t>
            </a:r>
            <a:endParaRPr lang="uk-UA" sz="1400" dirty="0"/>
          </a:p>
        </p:txBody>
      </p:sp>
      <p:pic>
        <p:nvPicPr>
          <p:cNvPr id="4" name="Рисунок 3" descr="exp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2581" y="1772816"/>
            <a:ext cx="3210684" cy="2540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  <a:latin typeface="Segoe Print" pitchFamily="2" charset="0"/>
              </a:rPr>
              <a:t>Мутагени</a:t>
            </a:r>
            <a:endParaRPr lang="ru-RU" dirty="0">
              <a:solidFill>
                <a:srgbClr val="FFC0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Segoe Print" pitchFamily="2" charset="0"/>
              </a:rPr>
              <a:t>Мутагени</a:t>
            </a:r>
            <a:r>
              <a:rPr lang="ru-RU" dirty="0" smtClean="0">
                <a:latin typeface="Segoe Print" pitchFamily="2" charset="0"/>
              </a:rPr>
              <a:t>  — </a:t>
            </a:r>
            <a:r>
              <a:rPr lang="ru-RU" dirty="0" err="1">
                <a:latin typeface="Segoe Print" pitchFamily="2" charset="0"/>
              </a:rPr>
              <a:t>хімічні</a:t>
            </a:r>
            <a:r>
              <a:rPr lang="ru-RU" dirty="0">
                <a:latin typeface="Segoe Print" pitchFamily="2" charset="0"/>
              </a:rPr>
              <a:t> і </a:t>
            </a:r>
            <a:r>
              <a:rPr lang="ru-RU" dirty="0" err="1">
                <a:latin typeface="Segoe Print" pitchFamily="2" charset="0"/>
              </a:rPr>
              <a:t>фізичні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чинники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що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викликають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спадкові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зміни</a:t>
            </a:r>
            <a:r>
              <a:rPr lang="ru-RU" dirty="0">
                <a:latin typeface="Segoe Print" pitchFamily="2" charset="0"/>
              </a:rPr>
              <a:t> - </a:t>
            </a:r>
            <a:r>
              <a:rPr lang="ru-RU" dirty="0" err="1" smtClean="0">
                <a:latin typeface="Segoe Print" pitchFamily="2" charset="0"/>
              </a:rPr>
              <a:t>мутації</a:t>
            </a:r>
            <a:r>
              <a:rPr lang="ru-RU" dirty="0" smtClean="0">
                <a:latin typeface="Segoe Print" pitchFamily="2" charset="0"/>
              </a:rPr>
              <a:t>.</a:t>
            </a:r>
          </a:p>
          <a:p>
            <a:endParaRPr lang="ru-RU" dirty="0">
              <a:latin typeface="Segoe Print" pitchFamily="2" charset="0"/>
            </a:endParaRPr>
          </a:p>
          <a:p>
            <a:r>
              <a:rPr lang="ru-RU" dirty="0" err="1" smtClean="0">
                <a:latin typeface="Segoe Print" pitchFamily="2" charset="0"/>
              </a:rPr>
              <a:t>Уперше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штучні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мутації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отримані</a:t>
            </a:r>
            <a:r>
              <a:rPr lang="ru-RU" dirty="0">
                <a:latin typeface="Segoe Print" pitchFamily="2" charset="0"/>
              </a:rPr>
              <a:t> в 1925 </a:t>
            </a:r>
            <a:r>
              <a:rPr lang="ru-RU" dirty="0" err="1">
                <a:latin typeface="Segoe Print" pitchFamily="2" charset="0"/>
              </a:rPr>
              <a:t>році</a:t>
            </a:r>
            <a:r>
              <a:rPr lang="ru-RU" dirty="0">
                <a:latin typeface="Segoe Print" pitchFamily="2" charset="0"/>
              </a:rPr>
              <a:t> Г. А. </a:t>
            </a:r>
            <a:r>
              <a:rPr lang="ru-RU" dirty="0" err="1">
                <a:latin typeface="Segoe Print" pitchFamily="2" charset="0"/>
              </a:rPr>
              <a:t>Надсеном</a:t>
            </a:r>
            <a:r>
              <a:rPr lang="ru-RU" dirty="0">
                <a:latin typeface="Segoe Print" pitchFamily="2" charset="0"/>
              </a:rPr>
              <a:t> і Г. С. </a:t>
            </a:r>
            <a:r>
              <a:rPr lang="ru-RU" dirty="0" err="1">
                <a:latin typeface="Segoe Print" pitchFamily="2" charset="0"/>
              </a:rPr>
              <a:t>Філіповим</a:t>
            </a:r>
            <a:r>
              <a:rPr lang="ru-RU" dirty="0">
                <a:latin typeface="Segoe Print" pitchFamily="2" charset="0"/>
              </a:rPr>
              <a:t> у </a:t>
            </a:r>
            <a:r>
              <a:rPr lang="ru-RU" dirty="0" err="1">
                <a:latin typeface="Segoe Print" pitchFamily="2" charset="0"/>
              </a:rPr>
              <a:t>дріжджів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дією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радіоактивного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випромінювання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радію</a:t>
            </a:r>
            <a:r>
              <a:rPr lang="ru-RU" dirty="0">
                <a:latin typeface="Segoe Print" pitchFamily="2" charset="0"/>
              </a:rPr>
              <a:t>; </a:t>
            </a:r>
            <a:endParaRPr lang="ru-RU" dirty="0" smtClean="0">
              <a:latin typeface="Segoe Print" pitchFamily="2" charset="0"/>
            </a:endParaRPr>
          </a:p>
          <a:p>
            <a:endParaRPr lang="ru-RU" dirty="0">
              <a:latin typeface="Segoe Print" pitchFamily="2" charset="0"/>
            </a:endParaRPr>
          </a:p>
          <a:p>
            <a:r>
              <a:rPr lang="ru-RU" dirty="0">
                <a:latin typeface="Segoe Print" pitchFamily="2" charset="0"/>
              </a:rPr>
              <a:t>у 1927 </a:t>
            </a:r>
            <a:r>
              <a:rPr lang="ru-RU" dirty="0" err="1">
                <a:latin typeface="Segoe Print" pitchFamily="2" charset="0"/>
              </a:rPr>
              <a:t>році</a:t>
            </a:r>
            <a:r>
              <a:rPr lang="ru-RU" dirty="0">
                <a:latin typeface="Segoe Print" pitchFamily="2" charset="0"/>
              </a:rPr>
              <a:t> Г. </a:t>
            </a:r>
            <a:r>
              <a:rPr lang="ru-RU" dirty="0" err="1">
                <a:latin typeface="Segoe Print" pitchFamily="2" charset="0"/>
              </a:rPr>
              <a:t>Меллер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отримав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мутації</a:t>
            </a:r>
            <a:r>
              <a:rPr lang="ru-RU" dirty="0">
                <a:latin typeface="Segoe Print" pitchFamily="2" charset="0"/>
              </a:rPr>
              <a:t> у </a:t>
            </a:r>
            <a:r>
              <a:rPr lang="ru-RU" dirty="0" err="1" smtClean="0">
                <a:latin typeface="Segoe Print" pitchFamily="2" charset="0"/>
              </a:rPr>
              <a:t>дрозофіли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дією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рентгенівських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променів</a:t>
            </a:r>
            <a:r>
              <a:rPr lang="ru-RU" dirty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Здатність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хімічних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речовин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викликати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мутації</a:t>
            </a:r>
            <a:r>
              <a:rPr lang="ru-RU" dirty="0">
                <a:latin typeface="Segoe Print" pitchFamily="2" charset="0"/>
              </a:rPr>
              <a:t>(</a:t>
            </a:r>
            <a:r>
              <a:rPr lang="ru-RU" dirty="0" err="1">
                <a:latin typeface="Segoe Print" pitchFamily="2" charset="0"/>
              </a:rPr>
              <a:t>дією</a:t>
            </a:r>
            <a:r>
              <a:rPr lang="ru-RU" dirty="0">
                <a:latin typeface="Segoe Print" pitchFamily="2" charset="0"/>
              </a:rPr>
              <a:t> йоду на </a:t>
            </a:r>
            <a:r>
              <a:rPr lang="ru-RU" dirty="0" err="1" smtClean="0">
                <a:latin typeface="Segoe Print" pitchFamily="2" charset="0"/>
              </a:rPr>
              <a:t>дрозофіли</a:t>
            </a:r>
            <a:r>
              <a:rPr lang="ru-RU" dirty="0" smtClean="0">
                <a:latin typeface="Segoe Print" pitchFamily="2" charset="0"/>
              </a:rPr>
              <a:t>) </a:t>
            </a:r>
            <a:r>
              <a:rPr lang="ru-RU" dirty="0" err="1">
                <a:latin typeface="Segoe Print" pitchFamily="2" charset="0"/>
              </a:rPr>
              <a:t>відкрита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smtClean="0">
                <a:latin typeface="Segoe Print" pitchFamily="2" charset="0"/>
              </a:rPr>
              <a:t>І. </a:t>
            </a:r>
            <a:r>
              <a:rPr lang="ru-RU" dirty="0">
                <a:latin typeface="Segoe Print" pitchFamily="2" charset="0"/>
              </a:rPr>
              <a:t>А. </a:t>
            </a:r>
            <a:r>
              <a:rPr lang="ru-RU" dirty="0" err="1">
                <a:latin typeface="Segoe Print" pitchFamily="2" charset="0"/>
              </a:rPr>
              <a:t>Рапопортом</a:t>
            </a:r>
            <a:r>
              <a:rPr lang="ru-RU" dirty="0">
                <a:latin typeface="Segoe Print" pitchFamily="2" charset="0"/>
              </a:rPr>
              <a:t>. У </a:t>
            </a:r>
            <a:r>
              <a:rPr lang="ru-RU" dirty="0" err="1">
                <a:latin typeface="Segoe Print" pitchFamily="2" charset="0"/>
              </a:rPr>
              <a:t>особин</a:t>
            </a:r>
            <a:r>
              <a:rPr lang="ru-RU" dirty="0">
                <a:latin typeface="Segoe Print" pitchFamily="2" charset="0"/>
              </a:rPr>
              <a:t> мух, </a:t>
            </a:r>
            <a:r>
              <a:rPr lang="ru-RU" dirty="0" err="1">
                <a:latin typeface="Segoe Print" pitchFamily="2" charset="0"/>
              </a:rPr>
              <a:t>що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розвинулися</a:t>
            </a:r>
            <a:r>
              <a:rPr lang="ru-RU" dirty="0">
                <a:latin typeface="Segoe Print" pitchFamily="2" charset="0"/>
              </a:rPr>
              <a:t> з </a:t>
            </a:r>
            <a:r>
              <a:rPr lang="ru-RU" dirty="0" err="1">
                <a:latin typeface="Segoe Print" pitchFamily="2" charset="0"/>
              </a:rPr>
              <a:t>цих</a:t>
            </a:r>
            <a:r>
              <a:rPr lang="ru-RU" dirty="0">
                <a:latin typeface="Segoe Print" pitchFamily="2" charset="0"/>
              </a:rPr>
              <a:t> личинок, частота </a:t>
            </a:r>
            <a:r>
              <a:rPr lang="ru-RU" dirty="0" err="1">
                <a:latin typeface="Segoe Print" pitchFamily="2" charset="0"/>
              </a:rPr>
              <a:t>мутацій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виявилася</a:t>
            </a:r>
            <a:r>
              <a:rPr lang="ru-RU" dirty="0">
                <a:latin typeface="Segoe Print" pitchFamily="2" charset="0"/>
              </a:rPr>
              <a:t> в </a:t>
            </a:r>
            <a:r>
              <a:rPr lang="ru-RU" dirty="0" err="1">
                <a:latin typeface="Segoe Print" pitchFamily="2" charset="0"/>
              </a:rPr>
              <a:t>кілька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разів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вище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ніж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>
                <a:latin typeface="Segoe Print" pitchFamily="2" charset="0"/>
              </a:rPr>
              <a:t>у </a:t>
            </a:r>
            <a:r>
              <a:rPr lang="ru-RU" dirty="0" err="1">
                <a:latin typeface="Segoe Print" pitchFamily="2" charset="0"/>
              </a:rPr>
              <a:t>контрольних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smtClean="0">
                <a:latin typeface="Segoe Print" pitchFamily="2" charset="0"/>
              </a:rPr>
              <a:t>комах.</a:t>
            </a: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C000"/>
                </a:solidFill>
                <a:latin typeface="Segoe Print" pitchFamily="2" charset="0"/>
              </a:rPr>
              <a:t>Класифікація</a:t>
            </a: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8792848" cy="4968592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>
                <a:latin typeface="Segoe Print" pitchFamily="2" charset="0"/>
              </a:rPr>
              <a:t>Мутагенами </a:t>
            </a:r>
            <a:r>
              <a:rPr lang="ru-RU" dirty="0" err="1">
                <a:latin typeface="Segoe Print" pitchFamily="2" charset="0"/>
              </a:rPr>
              <a:t>можуть</a:t>
            </a:r>
            <a:r>
              <a:rPr lang="ru-RU" dirty="0">
                <a:latin typeface="Segoe Print" pitchFamily="2" charset="0"/>
              </a:rPr>
              <a:t> бути </a:t>
            </a:r>
            <a:r>
              <a:rPr lang="ru-RU" dirty="0" err="1">
                <a:latin typeface="Segoe Print" pitchFamily="2" charset="0"/>
              </a:rPr>
              <a:t>різні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чинники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що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викликають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зміни</a:t>
            </a:r>
            <a:r>
              <a:rPr lang="ru-RU" dirty="0">
                <a:latin typeface="Segoe Print" pitchFamily="2" charset="0"/>
              </a:rPr>
              <a:t> в </a:t>
            </a:r>
            <a:r>
              <a:rPr lang="ru-RU" dirty="0" err="1">
                <a:latin typeface="Segoe Print" pitchFamily="2" charset="0"/>
              </a:rPr>
              <a:t>структурі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генів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структурі</a:t>
            </a:r>
            <a:r>
              <a:rPr lang="ru-RU" dirty="0">
                <a:latin typeface="Segoe Print" pitchFamily="2" charset="0"/>
              </a:rPr>
              <a:t> і </a:t>
            </a:r>
            <a:r>
              <a:rPr lang="ru-RU" dirty="0" err="1">
                <a:latin typeface="Segoe Print" pitchFamily="2" charset="0"/>
              </a:rPr>
              <a:t>кількості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smtClean="0">
                <a:latin typeface="Segoe Print" pitchFamily="2" charset="0"/>
              </a:rPr>
              <a:t>хромосом.</a:t>
            </a:r>
          </a:p>
          <a:p>
            <a:pPr marL="137160" indent="0">
              <a:buNone/>
            </a:pPr>
            <a:endParaRPr lang="ru-RU" dirty="0" smtClean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За </a:t>
            </a:r>
            <a:r>
              <a:rPr lang="ru-RU" b="1" dirty="0" err="1">
                <a:solidFill>
                  <a:schemeClr val="bg1"/>
                </a:solidFill>
                <a:latin typeface="Segoe Print" pitchFamily="2" charset="0"/>
              </a:rPr>
              <a:t>походженням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Segoe Print" pitchFamily="2" charset="0"/>
              </a:rPr>
              <a:t>мутагени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Segoe Print" pitchFamily="2" charset="0"/>
              </a:rPr>
              <a:t>класифікують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на</a:t>
            </a:r>
            <a:r>
              <a:rPr lang="ru-RU" dirty="0" smtClean="0">
                <a:latin typeface="Segoe Print" pitchFamily="2" charset="0"/>
              </a:rPr>
              <a:t>:</a:t>
            </a:r>
          </a:p>
          <a:p>
            <a:pPr marL="137160" indent="0">
              <a:buNone/>
            </a:pPr>
            <a:r>
              <a:rPr lang="ru-RU" dirty="0">
                <a:latin typeface="Segoe Print" pitchFamily="2" charset="0"/>
              </a:rPr>
              <a:t> </a:t>
            </a:r>
            <a:r>
              <a:rPr lang="ru-RU" dirty="0" smtClean="0">
                <a:latin typeface="Segoe Print" pitchFamily="2" charset="0"/>
              </a:rPr>
              <a:t>   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</a:rPr>
              <a:t>ендогенні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такі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що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утворюються</a:t>
            </a:r>
            <a:r>
              <a:rPr lang="ru-RU" dirty="0">
                <a:latin typeface="Segoe Print" pitchFamily="2" charset="0"/>
              </a:rPr>
              <a:t> в </a:t>
            </a:r>
            <a:r>
              <a:rPr lang="ru-RU" dirty="0" err="1">
                <a:latin typeface="Segoe Print" pitchFamily="2" charset="0"/>
              </a:rPr>
              <a:t>процесі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життєдіяльності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організму</a:t>
            </a:r>
            <a:r>
              <a:rPr lang="ru-RU" dirty="0" smtClean="0">
                <a:latin typeface="Segoe Print" pitchFamily="2" charset="0"/>
              </a:rPr>
              <a:t>,</a:t>
            </a:r>
          </a:p>
          <a:p>
            <a:pPr marL="137160" indent="0">
              <a:buNone/>
            </a:pPr>
            <a:r>
              <a:rPr lang="ru-RU" dirty="0">
                <a:latin typeface="Segoe Print" pitchFamily="2" charset="0"/>
              </a:rPr>
              <a:t> </a:t>
            </a:r>
            <a:r>
              <a:rPr lang="ru-RU" dirty="0" smtClean="0">
                <a:latin typeface="Segoe Print" pitchFamily="2" charset="0"/>
              </a:rPr>
              <a:t>    </a:t>
            </a:r>
            <a:r>
              <a:rPr lang="ru-RU" dirty="0" err="1" smtClean="0">
                <a:solidFill>
                  <a:srgbClr val="FF0000"/>
                </a:solidFill>
                <a:latin typeface="Segoe Print" pitchFamily="2" charset="0"/>
              </a:rPr>
              <a:t>екзогенні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>
                <a:latin typeface="Segoe Print" pitchFamily="2" charset="0"/>
              </a:rPr>
              <a:t>- </a:t>
            </a:r>
            <a:r>
              <a:rPr lang="ru-RU" dirty="0" err="1">
                <a:latin typeface="Segoe Print" pitchFamily="2" charset="0"/>
              </a:rPr>
              <a:t>усі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інші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чинники</a:t>
            </a:r>
            <a:r>
              <a:rPr lang="ru-RU" dirty="0">
                <a:latin typeface="Segoe Print" pitchFamily="2" charset="0"/>
              </a:rPr>
              <a:t>, у тому </a:t>
            </a:r>
            <a:r>
              <a:rPr lang="ru-RU" dirty="0" err="1">
                <a:latin typeface="Segoe Print" pitchFamily="2" charset="0"/>
              </a:rPr>
              <a:t>числі</a:t>
            </a:r>
            <a:r>
              <a:rPr lang="ru-RU" dirty="0">
                <a:latin typeface="Segoe Print" pitchFamily="2" charset="0"/>
              </a:rPr>
              <a:t> і </a:t>
            </a:r>
            <a:r>
              <a:rPr lang="ru-RU" dirty="0" err="1">
                <a:latin typeface="Segoe Print" pitchFamily="2" charset="0"/>
              </a:rPr>
              <a:t>умови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довкілля</a:t>
            </a:r>
            <a:r>
              <a:rPr lang="ru-RU" dirty="0" smtClean="0">
                <a:latin typeface="Segoe Print" pitchFamily="2" charset="0"/>
              </a:rPr>
              <a:t>.</a:t>
            </a:r>
          </a:p>
          <a:p>
            <a:pPr marL="137160" indent="0">
              <a:buNone/>
            </a:pPr>
            <a:endParaRPr lang="ru-RU" dirty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За природою </a:t>
            </a:r>
            <a:r>
              <a:rPr lang="ru-RU" b="1" dirty="0" err="1">
                <a:solidFill>
                  <a:schemeClr val="bg1"/>
                </a:solidFill>
                <a:latin typeface="Segoe Print" pitchFamily="2" charset="0"/>
              </a:rPr>
              <a:t>виникнення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мутагени</a:t>
            </a: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Segoe Print" pitchFamily="2" charset="0"/>
              </a:rPr>
              <a:t>класифікують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на: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   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</a:rPr>
              <a:t>фізичні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, </a:t>
            </a:r>
            <a:endParaRPr lang="ru-RU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    </a:t>
            </a:r>
            <a:r>
              <a:rPr lang="ru-RU" dirty="0" err="1" smtClean="0">
                <a:solidFill>
                  <a:srgbClr val="FF0000"/>
                </a:solidFill>
                <a:latin typeface="Segoe Print" pitchFamily="2" charset="0"/>
              </a:rPr>
              <a:t>хімічні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, 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     </a:t>
            </a:r>
            <a:r>
              <a:rPr lang="ru-RU" dirty="0" err="1" smtClean="0">
                <a:solidFill>
                  <a:srgbClr val="FF0000"/>
                </a:solidFill>
                <a:latin typeface="Segoe Print" pitchFamily="2" charset="0"/>
              </a:rPr>
              <a:t>біологічні</a:t>
            </a:r>
            <a:r>
              <a:rPr lang="ru-RU" dirty="0">
                <a:latin typeface="Segoe Print" pitchFamily="2" charset="0"/>
              </a:rPr>
              <a:t>.</a:t>
            </a:r>
            <a:endParaRPr lang="ru-RU" dirty="0"/>
          </a:p>
        </p:txBody>
      </p:sp>
      <p:pic>
        <p:nvPicPr>
          <p:cNvPr id="7170" name="Picture 2" descr="C:\Users\123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4653136"/>
            <a:ext cx="313769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C000"/>
                </a:solidFill>
                <a:latin typeface="Segoe Print" pitchFamily="2" charset="0"/>
              </a:rPr>
              <a:t>Фізичні</a:t>
            </a:r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Segoe Print" pitchFamily="2" charset="0"/>
              </a:rPr>
              <a:t>мутагени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5112568" cy="4709160"/>
          </a:xfrm>
        </p:spPr>
        <p:txBody>
          <a:bodyPr/>
          <a:lstStyle/>
          <a:p>
            <a:r>
              <a:rPr lang="ru-RU" dirty="0" err="1">
                <a:latin typeface="Segoe Print" pitchFamily="2" charset="0"/>
              </a:rPr>
              <a:t>іонізуюче</a:t>
            </a:r>
            <a:r>
              <a:rPr lang="ru-RU" dirty="0">
                <a:latin typeface="Segoe Print" pitchFamily="2" charset="0"/>
              </a:rPr>
              <a:t> </a:t>
            </a:r>
            <a:endParaRPr lang="ru-RU" dirty="0" smtClean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dirty="0" err="1" smtClean="0">
                <a:latin typeface="Segoe Print" pitchFamily="2" charset="0"/>
              </a:rPr>
              <a:t>випромінювання</a:t>
            </a:r>
            <a:r>
              <a:rPr lang="ru-RU" dirty="0">
                <a:latin typeface="Segoe Print" pitchFamily="2" charset="0"/>
              </a:rPr>
              <a:t>;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err="1" smtClean="0">
                <a:latin typeface="Segoe Print" pitchFamily="2" charset="0"/>
              </a:rPr>
              <a:t>радіоактивний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розпад</a:t>
            </a:r>
            <a:r>
              <a:rPr lang="ru-RU" dirty="0" smtClean="0">
                <a:latin typeface="Segoe Print" pitchFamily="2" charset="0"/>
              </a:rPr>
              <a:t>;</a:t>
            </a:r>
          </a:p>
          <a:p>
            <a:r>
              <a:rPr lang="ru-RU" dirty="0" err="1" smtClean="0">
                <a:latin typeface="Segoe Print" pitchFamily="2" charset="0"/>
              </a:rPr>
              <a:t>ультрафіолетове</a:t>
            </a:r>
            <a:r>
              <a:rPr lang="ru-RU" dirty="0" smtClean="0">
                <a:latin typeface="Segoe Print" pitchFamily="2" charset="0"/>
              </a:rPr>
              <a:t> </a:t>
            </a:r>
          </a:p>
          <a:p>
            <a:pPr marL="137160" indent="0">
              <a:buNone/>
            </a:pPr>
            <a:r>
              <a:rPr lang="ru-RU" dirty="0" err="1" smtClean="0">
                <a:latin typeface="Segoe Print" pitchFamily="2" charset="0"/>
              </a:rPr>
              <a:t>випромінювання</a:t>
            </a:r>
            <a:r>
              <a:rPr lang="ru-RU" dirty="0" smtClean="0">
                <a:latin typeface="Segoe Print" pitchFamily="2" charset="0"/>
              </a:rPr>
              <a:t>;</a:t>
            </a:r>
          </a:p>
          <a:p>
            <a:r>
              <a:rPr lang="ru-RU" dirty="0" err="1">
                <a:latin typeface="Segoe Print" pitchFamily="2" charset="0"/>
              </a:rPr>
              <a:t>надмірно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висока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або</a:t>
            </a:r>
            <a:r>
              <a:rPr lang="ru-RU" dirty="0" smtClean="0">
                <a:latin typeface="Segoe Print" pitchFamily="2" charset="0"/>
              </a:rPr>
              <a:t> </a:t>
            </a:r>
          </a:p>
          <a:p>
            <a:pPr marL="137160" indent="0">
              <a:buNone/>
            </a:pPr>
            <a:r>
              <a:rPr lang="ru-RU" dirty="0" err="1" smtClean="0">
                <a:latin typeface="Segoe Print" pitchFamily="2" charset="0"/>
              </a:rPr>
              <a:t>низька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>
                <a:latin typeface="Segoe Print" pitchFamily="2" charset="0"/>
              </a:rPr>
              <a:t>температура.</a:t>
            </a:r>
            <a:endParaRPr lang="ru-RU" dirty="0" smtClean="0">
              <a:latin typeface="Segoe Print" pitchFamily="2" charset="0"/>
            </a:endParaRPr>
          </a:p>
          <a:p>
            <a:endParaRPr lang="ru-RU" dirty="0"/>
          </a:p>
        </p:txBody>
      </p:sp>
      <p:pic>
        <p:nvPicPr>
          <p:cNvPr id="5" name="Рисунок 4" descr="radi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060848"/>
            <a:ext cx="2016224" cy="209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9784" y="260648"/>
            <a:ext cx="1944216" cy="1707421"/>
          </a:xfrm>
          <a:prstGeom prst="rect">
            <a:avLst/>
          </a:prstGeom>
        </p:spPr>
      </p:pic>
      <p:pic>
        <p:nvPicPr>
          <p:cNvPr id="6" name="Рисунок 5" descr="j2eyRcNIDz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869160"/>
            <a:ext cx="2518420" cy="188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149080"/>
            <a:ext cx="1805501" cy="229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C000"/>
                </a:solidFill>
                <a:latin typeface="Segoe Print" pitchFamily="2" charset="0"/>
              </a:rPr>
              <a:t>Хімічні</a:t>
            </a:r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Segoe Print" pitchFamily="2" charset="0"/>
              </a:rPr>
              <a:t>мутагени</a:t>
            </a: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6131024" cy="5256624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uk-UA" dirty="0" smtClean="0">
                <a:latin typeface="Segoe Print" pitchFamily="2" charset="0"/>
              </a:rPr>
              <a:t>деякі алкалоїди: </a:t>
            </a:r>
          </a:p>
          <a:p>
            <a:r>
              <a:rPr lang="uk-UA" dirty="0" err="1" smtClean="0">
                <a:latin typeface="Segoe Print" pitchFamily="2" charset="0"/>
              </a:rPr>
              <a:t>колхіцин</a:t>
            </a:r>
            <a:r>
              <a:rPr lang="uk-UA" dirty="0" smtClean="0">
                <a:latin typeface="Segoe Print" pitchFamily="2" charset="0"/>
              </a:rPr>
              <a:t> - один з найпоширеніших в селекції мутагенів, </a:t>
            </a:r>
            <a:r>
              <a:rPr lang="uk-UA" dirty="0" err="1" smtClean="0">
                <a:latin typeface="Segoe Print" pitchFamily="2" charset="0"/>
              </a:rPr>
              <a:t>вінкамін</a:t>
            </a:r>
            <a:r>
              <a:rPr lang="uk-UA" dirty="0" smtClean="0">
                <a:latin typeface="Segoe Print" pitchFamily="2" charset="0"/>
              </a:rPr>
              <a:t>, </a:t>
            </a:r>
            <a:r>
              <a:rPr lang="uk-UA" dirty="0" err="1" smtClean="0">
                <a:latin typeface="Segoe Print" pitchFamily="2" charset="0"/>
              </a:rPr>
              <a:t>подофілотоксин</a:t>
            </a:r>
            <a:r>
              <a:rPr lang="uk-UA" dirty="0" smtClean="0">
                <a:latin typeface="Segoe Print" pitchFamily="2" charset="0"/>
              </a:rPr>
              <a:t>;</a:t>
            </a:r>
          </a:p>
          <a:p>
            <a:r>
              <a:rPr lang="uk-UA" dirty="0" smtClean="0">
                <a:latin typeface="Segoe Print" pitchFamily="2" charset="0"/>
              </a:rPr>
              <a:t>окисники і відновники (нітрати, нітрит, активні форми кисню);</a:t>
            </a:r>
          </a:p>
          <a:p>
            <a:r>
              <a:rPr lang="uk-UA" dirty="0" err="1" smtClean="0">
                <a:latin typeface="Segoe Print" pitchFamily="2" charset="0"/>
              </a:rPr>
              <a:t>алкиліруючі</a:t>
            </a:r>
            <a:r>
              <a:rPr lang="uk-UA" dirty="0" smtClean="0">
                <a:latin typeface="Segoe Print" pitchFamily="2" charset="0"/>
              </a:rPr>
              <a:t> агенти (наприклад, </a:t>
            </a:r>
            <a:r>
              <a:rPr lang="uk-UA" dirty="0" err="1" smtClean="0">
                <a:latin typeface="Segoe Print" pitchFamily="2" charset="0"/>
              </a:rPr>
              <a:t>иодацетамід</a:t>
            </a:r>
            <a:r>
              <a:rPr lang="uk-UA" dirty="0" smtClean="0">
                <a:latin typeface="Segoe Print" pitchFamily="2" charset="0"/>
              </a:rPr>
              <a:t>);</a:t>
            </a:r>
          </a:p>
          <a:p>
            <a:endParaRPr lang="uk-UA" dirty="0" smtClean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uk-UA" dirty="0" err="1" smtClean="0">
                <a:latin typeface="Segoe Print" pitchFamily="2" charset="0"/>
              </a:rPr>
              <a:t>нітропохідні</a:t>
            </a:r>
            <a:r>
              <a:rPr lang="uk-UA" dirty="0" smtClean="0">
                <a:latin typeface="Segoe Print" pitchFamily="2" charset="0"/>
              </a:rPr>
              <a:t> сечовини:</a:t>
            </a:r>
          </a:p>
          <a:p>
            <a:r>
              <a:rPr lang="uk-UA" dirty="0" smtClean="0">
                <a:latin typeface="Segoe Print" pitchFamily="2" charset="0"/>
              </a:rPr>
              <a:t> </a:t>
            </a:r>
            <a:r>
              <a:rPr lang="uk-UA" dirty="0" err="1" smtClean="0">
                <a:latin typeface="Segoe Print" pitchFamily="2" charset="0"/>
              </a:rPr>
              <a:t>нитрозометилсечовина</a:t>
            </a:r>
            <a:r>
              <a:rPr lang="uk-UA" dirty="0" smtClean="0">
                <a:latin typeface="Segoe Print" pitchFamily="2" charset="0"/>
              </a:rPr>
              <a:t>, </a:t>
            </a:r>
            <a:r>
              <a:rPr lang="uk-UA" dirty="0" err="1" smtClean="0">
                <a:latin typeface="Segoe Print" pitchFamily="2" charset="0"/>
              </a:rPr>
              <a:t>нитрозоэтилсечовина</a:t>
            </a:r>
            <a:r>
              <a:rPr lang="uk-UA" dirty="0" smtClean="0">
                <a:latin typeface="Segoe Print" pitchFamily="2" charset="0"/>
              </a:rPr>
              <a:t>, </a:t>
            </a:r>
            <a:r>
              <a:rPr lang="uk-UA" dirty="0" err="1" smtClean="0">
                <a:latin typeface="Segoe Print" pitchFamily="2" charset="0"/>
              </a:rPr>
              <a:t>нитрозодиметилмочевина</a:t>
            </a:r>
            <a:r>
              <a:rPr lang="uk-UA" dirty="0" smtClean="0">
                <a:latin typeface="Segoe Print" pitchFamily="2" charset="0"/>
              </a:rPr>
              <a:t> - часто застосовуються в сільському господарстві;</a:t>
            </a:r>
          </a:p>
          <a:p>
            <a:r>
              <a:rPr lang="uk-UA" dirty="0" err="1" smtClean="0">
                <a:latin typeface="Segoe Print" pitchFamily="2" charset="0"/>
              </a:rPr>
              <a:t>етиленимін</a:t>
            </a:r>
            <a:r>
              <a:rPr lang="uk-UA" dirty="0" smtClean="0">
                <a:latin typeface="Segoe Print" pitchFamily="2" charset="0"/>
              </a:rPr>
              <a:t>, </a:t>
            </a:r>
            <a:r>
              <a:rPr lang="uk-UA" dirty="0" err="1" smtClean="0">
                <a:latin typeface="Segoe Print" pitchFamily="2" charset="0"/>
              </a:rPr>
              <a:t>этилметансульфонат</a:t>
            </a:r>
            <a:r>
              <a:rPr lang="uk-UA" dirty="0" smtClean="0">
                <a:latin typeface="Segoe Print" pitchFamily="2" charset="0"/>
              </a:rPr>
              <a:t>, </a:t>
            </a:r>
            <a:r>
              <a:rPr lang="uk-UA" dirty="0" err="1" smtClean="0">
                <a:latin typeface="Segoe Print" pitchFamily="2" charset="0"/>
              </a:rPr>
              <a:t>диметилсульфат</a:t>
            </a:r>
            <a:r>
              <a:rPr lang="uk-UA" dirty="0" smtClean="0">
                <a:latin typeface="Segoe Print" pitchFamily="2" charset="0"/>
              </a:rPr>
              <a:t>, 1,4-бисдиазоацетилбутан(відомий як ДАБ);</a:t>
            </a:r>
          </a:p>
          <a:p>
            <a:r>
              <a:rPr lang="uk-UA" dirty="0" smtClean="0">
                <a:latin typeface="Segoe Print" pitchFamily="2" charset="0"/>
              </a:rPr>
              <a:t>деякі пестициди;</a:t>
            </a:r>
          </a:p>
          <a:p>
            <a:r>
              <a:rPr lang="uk-UA" dirty="0" smtClean="0">
                <a:latin typeface="Segoe Print" pitchFamily="2" charset="0"/>
              </a:rPr>
              <a:t>деякі харчові добавки(наприклад, ароматичні вуглеводні, </a:t>
            </a:r>
            <a:r>
              <a:rPr lang="uk-UA" dirty="0" err="1" smtClean="0">
                <a:latin typeface="Segoe Print" pitchFamily="2" charset="0"/>
              </a:rPr>
              <a:t>цикламати</a:t>
            </a:r>
            <a:r>
              <a:rPr lang="uk-UA" dirty="0" smtClean="0">
                <a:latin typeface="Segoe Print" pitchFamily="2" charset="0"/>
              </a:rPr>
              <a:t>);</a:t>
            </a:r>
          </a:p>
          <a:p>
            <a:r>
              <a:rPr lang="uk-UA" dirty="0" smtClean="0">
                <a:latin typeface="Segoe Print" pitchFamily="2" charset="0"/>
              </a:rPr>
              <a:t>продукти переробки нафти;</a:t>
            </a:r>
          </a:p>
          <a:p>
            <a:r>
              <a:rPr lang="uk-UA" dirty="0" smtClean="0">
                <a:latin typeface="Segoe Print" pitchFamily="2" charset="0"/>
              </a:rPr>
              <a:t>органічні розчинники;</a:t>
            </a:r>
          </a:p>
          <a:p>
            <a:r>
              <a:rPr lang="uk-UA" dirty="0" smtClean="0">
                <a:latin typeface="Segoe Print" pitchFamily="2" charset="0"/>
              </a:rPr>
              <a:t>лікарські препарати(наприклад, </a:t>
            </a:r>
            <a:r>
              <a:rPr lang="uk-UA" dirty="0" err="1" smtClean="0">
                <a:latin typeface="Segoe Print" pitchFamily="2" charset="0"/>
              </a:rPr>
              <a:t>цитостатики</a:t>
            </a:r>
            <a:r>
              <a:rPr lang="uk-UA" dirty="0" smtClean="0">
                <a:latin typeface="Segoe Print" pitchFamily="2" charset="0"/>
              </a:rPr>
              <a:t>, препарати ртуті, </a:t>
            </a:r>
            <a:r>
              <a:rPr lang="uk-UA" dirty="0" err="1" smtClean="0">
                <a:latin typeface="Segoe Print" pitchFamily="2" charset="0"/>
              </a:rPr>
              <a:t>імунодепресанти</a:t>
            </a:r>
            <a:r>
              <a:rPr lang="uk-UA" dirty="0" smtClean="0">
                <a:latin typeface="Segoe Print" pitchFamily="2" charset="0"/>
              </a:rPr>
              <a:t>).</a:t>
            </a:r>
            <a:endParaRPr lang="uk-UA" dirty="0"/>
          </a:p>
        </p:txBody>
      </p:sp>
      <p:pic>
        <p:nvPicPr>
          <p:cNvPr id="4" name="Рисунок 3" descr="nitratomer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052736"/>
            <a:ext cx="2048644" cy="2908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مضاد-الحموض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437112"/>
            <a:ext cx="2404864" cy="1715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C000"/>
                </a:solidFill>
                <a:latin typeface="Segoe Print" pitchFamily="2" charset="0"/>
              </a:rPr>
              <a:t>Біологічні</a:t>
            </a:r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 </a:t>
            </a:r>
            <a:r>
              <a:rPr lang="ru-RU" dirty="0" err="1" smtClean="0">
                <a:solidFill>
                  <a:srgbClr val="FFC000"/>
                </a:solidFill>
                <a:latin typeface="Segoe Print" pitchFamily="2" charset="0"/>
              </a:rPr>
              <a:t>мутагени</a:t>
            </a: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5112568" cy="518461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Segoe Print" pitchFamily="2" charset="0"/>
              </a:rPr>
              <a:t>специфічні послідовності ДНК - </a:t>
            </a:r>
            <a:r>
              <a:rPr lang="uk-UA" dirty="0" err="1" smtClean="0">
                <a:latin typeface="Segoe Print" pitchFamily="2" charset="0"/>
              </a:rPr>
              <a:t>транспозони</a:t>
            </a:r>
            <a:r>
              <a:rPr lang="uk-UA" dirty="0" smtClean="0">
                <a:latin typeface="Segoe Print" pitchFamily="2" charset="0"/>
              </a:rPr>
              <a:t>;</a:t>
            </a:r>
          </a:p>
          <a:p>
            <a:endParaRPr lang="uk-UA" dirty="0" smtClean="0">
              <a:latin typeface="Segoe Print" pitchFamily="2" charset="0"/>
            </a:endParaRPr>
          </a:p>
          <a:p>
            <a:r>
              <a:rPr lang="uk-UA" dirty="0" err="1" smtClean="0">
                <a:latin typeface="Segoe Print" pitchFamily="2" charset="0"/>
              </a:rPr>
              <a:t>Транспозони</a:t>
            </a:r>
            <a:r>
              <a:rPr lang="uk-UA" dirty="0" smtClean="0">
                <a:latin typeface="Segoe Print" pitchFamily="2" charset="0"/>
              </a:rPr>
              <a:t> деяких вірусів (вірус кору, краснухи, грипу);</a:t>
            </a:r>
          </a:p>
          <a:p>
            <a:endParaRPr lang="uk-UA" dirty="0" smtClean="0">
              <a:latin typeface="Segoe Print" pitchFamily="2" charset="0"/>
            </a:endParaRPr>
          </a:p>
          <a:p>
            <a:r>
              <a:rPr lang="uk-UA" dirty="0" smtClean="0">
                <a:latin typeface="Segoe Print" pitchFamily="2" charset="0"/>
              </a:rPr>
              <a:t>продукти обміну речовин (продукти окислення ліпідів);</a:t>
            </a:r>
          </a:p>
          <a:p>
            <a:endParaRPr lang="uk-UA" dirty="0" smtClean="0">
              <a:latin typeface="Segoe Print" pitchFamily="2" charset="0"/>
            </a:endParaRPr>
          </a:p>
          <a:p>
            <a:r>
              <a:rPr lang="uk-UA" dirty="0" smtClean="0">
                <a:latin typeface="Segoe Print" pitchFamily="2" charset="0"/>
              </a:rPr>
              <a:t>антигени деяких мікроорганізмів.</a:t>
            </a:r>
          </a:p>
          <a:p>
            <a:endParaRPr lang="ru-RU" dirty="0"/>
          </a:p>
        </p:txBody>
      </p:sp>
      <p:pic>
        <p:nvPicPr>
          <p:cNvPr id="4" name="Рисунок 3" descr="00036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4681" y="980728"/>
            <a:ext cx="3188761" cy="213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s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9427" y="3429000"/>
            <a:ext cx="2154015" cy="1683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263019502_1-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573016"/>
            <a:ext cx="1328936" cy="203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23\Desktop\big_0mutationge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" y="0"/>
            <a:ext cx="9132507" cy="684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8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Причини </a:t>
            </a:r>
            <a:r>
              <a:rPr lang="ru-RU" dirty="0" err="1" smtClean="0">
                <a:solidFill>
                  <a:srgbClr val="FFC000"/>
                </a:solidFill>
                <a:latin typeface="Segoe Print" pitchFamily="2" charset="0"/>
              </a:rPr>
              <a:t>мутацій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latin typeface="Segoe Print" pitchFamily="2" charset="0"/>
              </a:rPr>
              <a:t>Мутації діляться на </a:t>
            </a:r>
            <a:r>
              <a:rPr lang="uk-UA" dirty="0" smtClean="0">
                <a:solidFill>
                  <a:srgbClr val="FF0000"/>
                </a:solidFill>
                <a:latin typeface="Segoe Print" pitchFamily="2" charset="0"/>
              </a:rPr>
              <a:t>спонтанні</a:t>
            </a:r>
            <a:r>
              <a:rPr lang="uk-UA" dirty="0" smtClean="0">
                <a:latin typeface="Segoe Print" pitchFamily="2" charset="0"/>
              </a:rPr>
              <a:t> і </a:t>
            </a:r>
            <a:r>
              <a:rPr lang="uk-UA" dirty="0" smtClean="0">
                <a:solidFill>
                  <a:srgbClr val="FF0000"/>
                </a:solidFill>
                <a:latin typeface="Segoe Print" pitchFamily="2" charset="0"/>
              </a:rPr>
              <a:t>індуковані</a:t>
            </a:r>
            <a:r>
              <a:rPr lang="uk-UA" dirty="0" smtClean="0">
                <a:latin typeface="Segoe Print" pitchFamily="2" charset="0"/>
              </a:rPr>
              <a:t>. </a:t>
            </a:r>
          </a:p>
          <a:p>
            <a:endParaRPr lang="uk-UA" dirty="0" smtClean="0">
              <a:latin typeface="Segoe Print" pitchFamily="2" charset="0"/>
            </a:endParaRPr>
          </a:p>
          <a:p>
            <a:r>
              <a:rPr lang="uk-UA" b="1" i="1" dirty="0" smtClean="0">
                <a:solidFill>
                  <a:srgbClr val="FF0000"/>
                </a:solidFill>
                <a:latin typeface="Segoe Print" pitchFamily="2" charset="0"/>
              </a:rPr>
              <a:t>Спонтанні мутації </a:t>
            </a:r>
            <a:r>
              <a:rPr lang="uk-UA" dirty="0" smtClean="0">
                <a:latin typeface="Segoe Print" pitchFamily="2" charset="0"/>
              </a:rPr>
              <a:t>виникають мимоволі упродовж усього життя організму в нормальних для нього умовах довкілля з частотою біля  -  </a:t>
            </a:r>
            <a:r>
              <a:rPr lang="uk-UA" dirty="0" err="1" smtClean="0">
                <a:latin typeface="Segoe Print" pitchFamily="2" charset="0"/>
              </a:rPr>
              <a:t>нануклеотид</a:t>
            </a:r>
            <a:r>
              <a:rPr lang="uk-UA" dirty="0" smtClean="0">
                <a:latin typeface="Segoe Print" pitchFamily="2" charset="0"/>
              </a:rPr>
              <a:t> за клітинну генерацію.</a:t>
            </a:r>
          </a:p>
          <a:p>
            <a:endParaRPr lang="uk-UA" dirty="0" smtClean="0">
              <a:latin typeface="Segoe Print" pitchFamily="2" charset="0"/>
            </a:endParaRPr>
          </a:p>
          <a:p>
            <a:r>
              <a:rPr lang="uk-UA" b="1" i="1" dirty="0" smtClean="0">
                <a:solidFill>
                  <a:srgbClr val="FF0000"/>
                </a:solidFill>
                <a:latin typeface="Segoe Print" pitchFamily="2" charset="0"/>
              </a:rPr>
              <a:t>Індукованими мутаціями</a:t>
            </a:r>
            <a:r>
              <a:rPr lang="uk-UA" dirty="0" smtClean="0">
                <a:latin typeface="Segoe Print" pitchFamily="2" charset="0"/>
              </a:rPr>
              <a:t> називають </a:t>
            </a:r>
            <a:r>
              <a:rPr lang="uk-UA" dirty="0" err="1" smtClean="0">
                <a:latin typeface="Segoe Print" pitchFamily="2" charset="0"/>
              </a:rPr>
              <a:t>успадковні</a:t>
            </a:r>
            <a:r>
              <a:rPr lang="uk-UA" dirty="0" smtClean="0">
                <a:latin typeface="Segoe Print" pitchFamily="2" charset="0"/>
              </a:rPr>
              <a:t> зміни генома, що виникають в результаті тих або інших мутагенних дій в штучних(експериментальних) умовах або при </a:t>
            </a:r>
            <a:r>
              <a:rPr lang="uk-UA" dirty="0" smtClean="0">
                <a:latin typeface="Segoe Print" pitchFamily="2" charset="0"/>
              </a:rPr>
              <a:t>несприятливому впливі оточуючого </a:t>
            </a:r>
            <a:r>
              <a:rPr lang="uk-UA" dirty="0" smtClean="0">
                <a:latin typeface="Segoe Print" pitchFamily="2" charset="0"/>
              </a:rPr>
              <a:t>середовища.</a:t>
            </a:r>
          </a:p>
          <a:p>
            <a:endParaRPr lang="uk-UA" dirty="0" smtClean="0">
              <a:latin typeface="Segoe Print" pitchFamily="2" charset="0"/>
            </a:endParaRPr>
          </a:p>
          <a:p>
            <a:r>
              <a:rPr lang="uk-UA" dirty="0" smtClean="0">
                <a:latin typeface="Segoe Print" pitchFamily="2" charset="0"/>
              </a:rPr>
              <a:t>Мутації з'являються постійно в ході процесів, що відбуваються в живій клітині. Основні процеси, що призводять до виникнення мутацій, - реплікація ДНК, порушення репарації ДНК, транскрипції і генетична рекомбінація.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C000"/>
                </a:solidFill>
                <a:latin typeface="Segoe Print" pitchFamily="2" charset="0"/>
              </a:rPr>
              <a:t>Зв'язок</a:t>
            </a:r>
            <a:r>
              <a:rPr lang="ru-RU" dirty="0">
                <a:solidFill>
                  <a:srgbClr val="FFC000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Segoe Print" pitchFamily="2" charset="0"/>
              </a:rPr>
              <a:t>мутацій</a:t>
            </a:r>
            <a:r>
              <a:rPr lang="ru-RU" dirty="0">
                <a:solidFill>
                  <a:srgbClr val="FFC000"/>
                </a:solidFill>
                <a:latin typeface="Segoe Print" pitchFamily="2" charset="0"/>
              </a:rPr>
              <a:t> з </a:t>
            </a:r>
            <a:r>
              <a:rPr lang="ru-RU" dirty="0" err="1">
                <a:solidFill>
                  <a:srgbClr val="FFC000"/>
                </a:solidFill>
                <a:latin typeface="Segoe Print" pitchFamily="2" charset="0"/>
              </a:rPr>
              <a:t>реплікацією</a:t>
            </a:r>
            <a:r>
              <a:rPr lang="ru-RU" dirty="0">
                <a:solidFill>
                  <a:srgbClr val="FFC000"/>
                </a:solidFill>
                <a:latin typeface="Segoe Print" pitchFamily="2" charset="0"/>
              </a:rPr>
              <a:t> ДНК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457400"/>
            <a:ext cx="7200800" cy="5400600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uk-UA" sz="2400" dirty="0" smtClean="0">
                <a:latin typeface="Segoe Print" pitchFamily="2" charset="0"/>
              </a:rPr>
              <a:t>Багато спонтанних хімічних змін </a:t>
            </a:r>
            <a:r>
              <a:rPr lang="uk-UA" sz="2400" dirty="0" err="1" smtClean="0">
                <a:latin typeface="Segoe Print" pitchFamily="2" charset="0"/>
              </a:rPr>
              <a:t>нуклеотидів</a:t>
            </a:r>
            <a:r>
              <a:rPr lang="uk-UA" sz="2400" dirty="0" smtClean="0">
                <a:latin typeface="Segoe Print" pitchFamily="2" charset="0"/>
              </a:rPr>
              <a:t> призводять до мутацій, які виникають при реплікації. </a:t>
            </a:r>
          </a:p>
          <a:p>
            <a:pPr algn="ctr"/>
            <a:endParaRPr lang="uk-UA" sz="2400" dirty="0" smtClean="0">
              <a:latin typeface="Segoe Print" pitchFamily="2" charset="0"/>
            </a:endParaRPr>
          </a:p>
          <a:p>
            <a:pPr algn="ctr"/>
            <a:r>
              <a:rPr lang="uk-UA" sz="2400" dirty="0" smtClean="0">
                <a:solidFill>
                  <a:srgbClr val="FF0000"/>
                </a:solidFill>
                <a:latin typeface="Segoe Print" pitchFamily="2" charset="0"/>
              </a:rPr>
              <a:t>Реплікація</a:t>
            </a:r>
            <a:r>
              <a:rPr lang="uk-UA" sz="2400" dirty="0" smtClean="0">
                <a:latin typeface="Segoe Print" pitchFamily="2" charset="0"/>
              </a:rPr>
              <a:t> — процес самовідтворення нуклеїнових кислот, генів та хромосом.</a:t>
            </a:r>
          </a:p>
          <a:p>
            <a:pPr algn="ctr"/>
            <a:endParaRPr lang="uk-UA" sz="2400" dirty="0" smtClean="0">
              <a:latin typeface="Segoe Print" pitchFamily="2" charset="0"/>
            </a:endParaRPr>
          </a:p>
          <a:p>
            <a:pPr marL="137160" indent="0" algn="ctr">
              <a:buNone/>
            </a:pPr>
            <a:r>
              <a:rPr lang="uk-UA" sz="2400" dirty="0" smtClean="0">
                <a:latin typeface="Segoe Print" pitchFamily="2" charset="0"/>
              </a:rPr>
              <a:t>Наприклад, із-за дезамінування </a:t>
            </a:r>
            <a:r>
              <a:rPr lang="uk-UA" sz="2400" dirty="0" err="1" smtClean="0">
                <a:latin typeface="Segoe Print" pitchFamily="2" charset="0"/>
              </a:rPr>
              <a:t>цитозина</a:t>
            </a:r>
            <a:r>
              <a:rPr lang="uk-UA" sz="2400" dirty="0" smtClean="0">
                <a:latin typeface="Segoe Print" pitchFamily="2" charset="0"/>
              </a:rPr>
              <a:t> навпроти нього в ланцюг ДНК може   включатися урацил(утворюється пара У-Г замість канонічної пари </a:t>
            </a:r>
            <a:r>
              <a:rPr lang="uk-UA" sz="2400" dirty="0" err="1" smtClean="0">
                <a:latin typeface="Segoe Print" pitchFamily="2" charset="0"/>
              </a:rPr>
              <a:t>Ц-г</a:t>
            </a:r>
            <a:r>
              <a:rPr lang="uk-UA" sz="2400" dirty="0" smtClean="0">
                <a:latin typeface="Segoe Print" pitchFamily="2" charset="0"/>
              </a:rPr>
              <a:t>). При реплікації ДНК навпроти </a:t>
            </a:r>
            <a:r>
              <a:rPr lang="uk-UA" sz="2400" dirty="0" err="1" smtClean="0">
                <a:latin typeface="Segoe Print" pitchFamily="2" charset="0"/>
              </a:rPr>
              <a:t>урацила</a:t>
            </a:r>
            <a:r>
              <a:rPr lang="uk-UA" sz="2400" dirty="0" smtClean="0">
                <a:latin typeface="Segoe Print" pitchFamily="2" charset="0"/>
              </a:rPr>
              <a:t> в новий ланцюг включається </a:t>
            </a:r>
            <a:r>
              <a:rPr lang="uk-UA" sz="2400" dirty="0" err="1" smtClean="0">
                <a:latin typeface="Segoe Print" pitchFamily="2" charset="0"/>
              </a:rPr>
              <a:t>аденин</a:t>
            </a:r>
            <a:r>
              <a:rPr lang="uk-UA" sz="2400" dirty="0" smtClean="0">
                <a:latin typeface="Segoe Print" pitchFamily="2" charset="0"/>
              </a:rPr>
              <a:t>, утворюється пара У-А, а при наступній реплікації вона замінюється на пару Т-А, тобто відбувається </a:t>
            </a:r>
            <a:r>
              <a:rPr lang="uk-UA" sz="2400" dirty="0" err="1" smtClean="0">
                <a:latin typeface="Segoe Print" pitchFamily="2" charset="0"/>
              </a:rPr>
              <a:t>транзиция</a:t>
            </a:r>
            <a:r>
              <a:rPr lang="uk-UA" sz="2400" dirty="0" smtClean="0">
                <a:latin typeface="Segoe Print" pitchFamily="2" charset="0"/>
              </a:rPr>
              <a:t>(точкова </a:t>
            </a:r>
            <a:r>
              <a:rPr lang="uk-UA" sz="2400" dirty="0" err="1" smtClean="0">
                <a:latin typeface="Segoe Print" pitchFamily="2" charset="0"/>
              </a:rPr>
              <a:t>заменапиримидина</a:t>
            </a:r>
            <a:r>
              <a:rPr lang="uk-UA" sz="2400" dirty="0" smtClean="0">
                <a:latin typeface="Segoe Print" pitchFamily="2" charset="0"/>
              </a:rPr>
              <a:t> на інший </a:t>
            </a:r>
            <a:r>
              <a:rPr lang="uk-UA" sz="2400" dirty="0" err="1" smtClean="0">
                <a:latin typeface="Segoe Print" pitchFamily="2" charset="0"/>
              </a:rPr>
              <a:t>піримідин</a:t>
            </a:r>
            <a:r>
              <a:rPr lang="uk-UA" sz="2400" dirty="0" smtClean="0">
                <a:latin typeface="Segoe Print" pitchFamily="2" charset="0"/>
              </a:rPr>
              <a:t> або пурину на інший пурин</a:t>
            </a:r>
            <a:r>
              <a:rPr lang="ru-RU" sz="2400" dirty="0" smtClean="0">
                <a:latin typeface="Segoe Print" pitchFamily="2" charset="0"/>
              </a:rPr>
              <a:t>).</a:t>
            </a:r>
            <a:endParaRPr lang="ru-RU" dirty="0"/>
          </a:p>
        </p:txBody>
      </p:sp>
      <p:pic>
        <p:nvPicPr>
          <p:cNvPr id="4" name="Рисунок 3" descr="Pyrene_addu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2169599"/>
            <a:ext cx="2048977" cy="3264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88640"/>
            <a:ext cx="9721080" cy="157018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FFC000"/>
                </a:solidFill>
                <a:latin typeface="Segoe Print" pitchFamily="2" charset="0"/>
              </a:rPr>
              <a:t>Зв'язок</a:t>
            </a:r>
            <a:r>
              <a:rPr lang="ru-RU" dirty="0">
                <a:solidFill>
                  <a:srgbClr val="FFC000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Segoe Print" pitchFamily="2" charset="0"/>
              </a:rPr>
              <a:t>мутацій</a:t>
            </a:r>
            <a:r>
              <a:rPr lang="ru-RU" dirty="0">
                <a:solidFill>
                  <a:srgbClr val="FFC000"/>
                </a:solidFill>
                <a:latin typeface="Segoe Print" pitchFamily="2" charset="0"/>
              </a:rPr>
              <a:t> з </a:t>
            </a:r>
            <a:r>
              <a:rPr lang="ru-RU" dirty="0" err="1">
                <a:solidFill>
                  <a:srgbClr val="FFC000"/>
                </a:solidFill>
                <a:latin typeface="Segoe Print" pitchFamily="2" charset="0"/>
              </a:rPr>
              <a:t>рекомбінацією</a:t>
            </a:r>
            <a:r>
              <a:rPr lang="ru-RU" dirty="0">
                <a:solidFill>
                  <a:srgbClr val="FFC000"/>
                </a:solidFill>
                <a:latin typeface="Segoe Print" pitchFamily="2" charset="0"/>
              </a:rPr>
              <a:t> ДНК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7344816" cy="5445224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>
                <a:latin typeface="Segoe Print" pitchFamily="2" charset="0"/>
              </a:rPr>
              <a:t>З </a:t>
            </a:r>
            <a:r>
              <a:rPr lang="ru-RU" dirty="0" err="1">
                <a:latin typeface="Segoe Print" pitchFamily="2" charset="0"/>
              </a:rPr>
              <a:t>процесів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пов'язаних</a:t>
            </a:r>
            <a:r>
              <a:rPr lang="ru-RU" dirty="0">
                <a:latin typeface="Segoe Print" pitchFamily="2" charset="0"/>
              </a:rPr>
              <a:t> з </a:t>
            </a:r>
            <a:r>
              <a:rPr lang="ru-RU" dirty="0" err="1">
                <a:latin typeface="Segoe Print" pitchFamily="2" charset="0"/>
              </a:rPr>
              <a:t>рекомбінацією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найчастіше</a:t>
            </a:r>
            <a:r>
              <a:rPr lang="ru-RU" dirty="0">
                <a:latin typeface="Segoe Print" pitchFamily="2" charset="0"/>
              </a:rPr>
              <a:t> приводить до </a:t>
            </a:r>
            <a:r>
              <a:rPr lang="ru-RU" dirty="0" err="1">
                <a:latin typeface="Segoe Print" pitchFamily="2" charset="0"/>
              </a:rPr>
              <a:t>мутацій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нерівний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кросинговер</a:t>
            </a:r>
            <a:r>
              <a:rPr lang="ru-RU" dirty="0">
                <a:latin typeface="Segoe Print" pitchFamily="2" charset="0"/>
              </a:rPr>
              <a:t>. 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err="1">
                <a:solidFill>
                  <a:srgbClr val="FF0000"/>
                </a:solidFill>
                <a:latin typeface="Segoe Print" pitchFamily="2" charset="0"/>
              </a:rPr>
              <a:t>Рекомбінація</a:t>
            </a:r>
            <a:r>
              <a:rPr lang="ru-RU" dirty="0">
                <a:latin typeface="Segoe Print" pitchFamily="2" charset="0"/>
              </a:rPr>
              <a:t> — </a:t>
            </a:r>
            <a:r>
              <a:rPr lang="ru-RU" dirty="0" err="1">
                <a:latin typeface="Segoe Print" pitchFamily="2" charset="0"/>
              </a:rPr>
              <a:t>процес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об'єднання</a:t>
            </a:r>
            <a:r>
              <a:rPr lang="ru-RU" dirty="0">
                <a:latin typeface="Segoe Print" pitchFamily="2" charset="0"/>
              </a:rPr>
              <a:t> </a:t>
            </a:r>
            <a:endParaRPr lang="ru-RU" dirty="0" smtClean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dirty="0" smtClean="0">
                <a:latin typeface="Segoe Print" pitchFamily="2" charset="0"/>
              </a:rPr>
              <a:t>пари </a:t>
            </a:r>
            <a:r>
              <a:rPr lang="ru-RU" dirty="0">
                <a:latin typeface="Segoe Print" pitchFamily="2" charset="0"/>
              </a:rPr>
              <a:t>"</a:t>
            </a:r>
            <a:r>
              <a:rPr lang="ru-RU" dirty="0" err="1">
                <a:latin typeface="Segoe Print" pitchFamily="2" charset="0"/>
              </a:rPr>
              <a:t>комплементарних</a:t>
            </a:r>
            <a:r>
              <a:rPr lang="ru-RU" dirty="0">
                <a:latin typeface="Segoe Print" pitchFamily="2" charset="0"/>
              </a:rPr>
              <a:t>" </a:t>
            </a:r>
            <a:endParaRPr lang="ru-RU" dirty="0" smtClean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dirty="0" err="1" smtClean="0">
                <a:latin typeface="Segoe Print" pitchFamily="2" charset="0"/>
              </a:rPr>
              <a:t>частинок</a:t>
            </a:r>
            <a:r>
              <a:rPr lang="ru-RU" dirty="0" smtClean="0">
                <a:latin typeface="Segoe Print" pitchFamily="2" charset="0"/>
              </a:rPr>
              <a:t> з </a:t>
            </a:r>
            <a:r>
              <a:rPr lang="ru-RU" dirty="0" err="1">
                <a:latin typeface="Segoe Print" pitchFamily="2" charset="0"/>
              </a:rPr>
              <a:t>утворенням</a:t>
            </a:r>
            <a:r>
              <a:rPr lang="ru-RU" dirty="0">
                <a:latin typeface="Segoe Print" pitchFamily="2" charset="0"/>
              </a:rPr>
              <a:t> "</a:t>
            </a:r>
            <a:r>
              <a:rPr lang="ru-RU" dirty="0" err="1">
                <a:latin typeface="Segoe Print" pitchFamily="2" charset="0"/>
              </a:rPr>
              <a:t>цілісного</a:t>
            </a:r>
            <a:r>
              <a:rPr lang="ru-RU" dirty="0">
                <a:latin typeface="Segoe Print" pitchFamily="2" charset="0"/>
              </a:rPr>
              <a:t>" </a:t>
            </a:r>
            <a:endParaRPr lang="ru-RU" dirty="0" smtClean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dirty="0" err="1" smtClean="0">
                <a:latin typeface="Segoe Print" pitchFamily="2" charset="0"/>
              </a:rPr>
              <a:t>об'єкту</a:t>
            </a:r>
            <a:r>
              <a:rPr lang="ru-RU" dirty="0">
                <a:latin typeface="Segoe Print" pitchFamily="2" charset="0"/>
              </a:rPr>
              <a:t>. 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err="1">
                <a:solidFill>
                  <a:srgbClr val="FF0000"/>
                </a:solidFill>
                <a:latin typeface="Segoe Print" pitchFamily="2" charset="0"/>
              </a:rPr>
              <a:t>Кросинговер</a:t>
            </a:r>
            <a:r>
              <a:rPr lang="ru-RU" dirty="0">
                <a:latin typeface="Segoe Print" pitchFamily="2" charset="0"/>
              </a:rPr>
              <a:t> — </a:t>
            </a:r>
            <a:r>
              <a:rPr lang="ru-RU" dirty="0" err="1">
                <a:latin typeface="Segoe Print" pitchFamily="2" charset="0"/>
              </a:rPr>
              <a:t>явище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обміну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ділянками</a:t>
            </a:r>
            <a:r>
              <a:rPr lang="ru-RU" dirty="0" smtClean="0">
                <a:latin typeface="Segoe Print" pitchFamily="2" charset="0"/>
              </a:rPr>
              <a:t> </a:t>
            </a:r>
          </a:p>
          <a:p>
            <a:pPr marL="137160" indent="0">
              <a:buNone/>
            </a:pPr>
            <a:r>
              <a:rPr lang="ru-RU" dirty="0" err="1" smtClean="0">
                <a:latin typeface="Segoe Print" pitchFamily="2" charset="0"/>
              </a:rPr>
              <a:t>гомологічних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>
                <a:latin typeface="Segoe Print" pitchFamily="2" charset="0"/>
              </a:rPr>
              <a:t>хромосом </a:t>
            </a:r>
            <a:r>
              <a:rPr lang="ru-RU" dirty="0" err="1">
                <a:latin typeface="Segoe Print" pitchFamily="2" charset="0"/>
              </a:rPr>
              <a:t>після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кон'югації</a:t>
            </a:r>
            <a:r>
              <a:rPr lang="ru-RU" dirty="0">
                <a:latin typeface="Segoe Print" pitchFamily="2" charset="0"/>
              </a:rPr>
              <a:t> у </a:t>
            </a:r>
            <a:endParaRPr lang="ru-RU" dirty="0" smtClean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dirty="0" err="1" smtClean="0">
                <a:latin typeface="Segoe Print" pitchFamily="2" charset="0"/>
              </a:rPr>
              <a:t>профазі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>
                <a:latin typeface="Segoe Print" pitchFamily="2" charset="0"/>
              </a:rPr>
              <a:t>1 мейозу.</a:t>
            </a:r>
            <a:endParaRPr lang="ru-RU" dirty="0" smtClean="0">
              <a:latin typeface="Segoe Print" pitchFamily="2" charset="0"/>
            </a:endParaRPr>
          </a:p>
          <a:p>
            <a:pPr marL="137160" indent="0">
              <a:buNone/>
            </a:pPr>
            <a:endParaRPr lang="ru-RU" dirty="0" smtClean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dirty="0" err="1" smtClean="0">
                <a:latin typeface="Segoe Print" pitchFamily="2" charset="0"/>
              </a:rPr>
              <a:t>Він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відбувається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зазвичай</a:t>
            </a:r>
            <a:r>
              <a:rPr lang="ru-RU" dirty="0">
                <a:latin typeface="Segoe Print" pitchFamily="2" charset="0"/>
              </a:rPr>
              <a:t> в тих </a:t>
            </a:r>
            <a:r>
              <a:rPr lang="ru-RU" dirty="0" err="1">
                <a:latin typeface="Segoe Print" pitchFamily="2" charset="0"/>
              </a:rPr>
              <a:t>випадках</a:t>
            </a:r>
            <a:r>
              <a:rPr lang="ru-RU" dirty="0">
                <a:latin typeface="Segoe Print" pitchFamily="2" charset="0"/>
              </a:rPr>
              <a:t>, коли в </a:t>
            </a:r>
            <a:r>
              <a:rPr lang="ru-RU" dirty="0" err="1">
                <a:latin typeface="Segoe Print" pitchFamily="2" charset="0"/>
              </a:rPr>
              <a:t>хромосомі</a:t>
            </a:r>
            <a:r>
              <a:rPr lang="ru-RU" dirty="0">
                <a:latin typeface="Segoe Print" pitchFamily="2" charset="0"/>
              </a:rPr>
              <a:t> є </a:t>
            </a:r>
            <a:r>
              <a:rPr lang="ru-RU" dirty="0" err="1">
                <a:latin typeface="Segoe Print" pitchFamily="2" charset="0"/>
              </a:rPr>
              <a:t>декілька</a:t>
            </a:r>
            <a:r>
              <a:rPr lang="ru-RU" dirty="0">
                <a:latin typeface="Segoe Print" pitchFamily="2" charset="0"/>
              </a:rPr>
              <a:t> дуплицированных </a:t>
            </a:r>
            <a:r>
              <a:rPr lang="ru-RU" dirty="0" err="1">
                <a:latin typeface="Segoe Print" pitchFamily="2" charset="0"/>
              </a:rPr>
              <a:t>копій</a:t>
            </a:r>
            <a:r>
              <a:rPr lang="ru-RU" dirty="0">
                <a:latin typeface="Segoe Print" pitchFamily="2" charset="0"/>
              </a:rPr>
              <a:t> початкового гена, </a:t>
            </a:r>
            <a:r>
              <a:rPr lang="ru-RU" dirty="0" err="1">
                <a:latin typeface="Segoe Print" pitchFamily="2" charset="0"/>
              </a:rPr>
              <a:t>що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зберегли</a:t>
            </a:r>
            <a:r>
              <a:rPr lang="ru-RU" dirty="0">
                <a:latin typeface="Segoe Print" pitchFamily="2" charset="0"/>
              </a:rPr>
              <a:t> схожу </a:t>
            </a:r>
            <a:r>
              <a:rPr lang="ru-RU" dirty="0" err="1">
                <a:latin typeface="Segoe Print" pitchFamily="2" charset="0"/>
              </a:rPr>
              <a:t>послідовність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нуклеотидів</a:t>
            </a:r>
            <a:r>
              <a:rPr lang="ru-RU" dirty="0">
                <a:latin typeface="Segoe Print" pitchFamily="2" charset="0"/>
              </a:rPr>
              <a:t>. В </a:t>
            </a:r>
            <a:r>
              <a:rPr lang="ru-RU" dirty="0" err="1">
                <a:latin typeface="Segoe Print" pitchFamily="2" charset="0"/>
              </a:rPr>
              <a:t>результаті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нерівного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кросинговера</a:t>
            </a:r>
            <a:r>
              <a:rPr lang="ru-RU" dirty="0">
                <a:latin typeface="Segoe Print" pitchFamily="2" charset="0"/>
              </a:rPr>
              <a:t> в </a:t>
            </a:r>
            <a:r>
              <a:rPr lang="ru-RU" dirty="0" err="1">
                <a:latin typeface="Segoe Print" pitchFamily="2" charset="0"/>
              </a:rPr>
              <a:t>одній</a:t>
            </a:r>
            <a:r>
              <a:rPr lang="ru-RU" dirty="0">
                <a:latin typeface="Segoe Print" pitchFamily="2" charset="0"/>
              </a:rPr>
              <a:t> з </a:t>
            </a:r>
            <a:r>
              <a:rPr lang="ru-RU" dirty="0" err="1">
                <a:latin typeface="Segoe Print" pitchFamily="2" charset="0"/>
              </a:rPr>
              <a:t>рекомбінантних</a:t>
            </a:r>
            <a:r>
              <a:rPr lang="ru-RU" dirty="0">
                <a:latin typeface="Segoe Print" pitchFamily="2" charset="0"/>
              </a:rPr>
              <a:t> хромосом </a:t>
            </a:r>
            <a:r>
              <a:rPr lang="ru-RU" dirty="0" err="1">
                <a:latin typeface="Segoe Print" pitchFamily="2" charset="0"/>
              </a:rPr>
              <a:t>відбувається</a:t>
            </a:r>
            <a:r>
              <a:rPr lang="ru-RU" dirty="0">
                <a:latin typeface="Segoe Print" pitchFamily="2" charset="0"/>
              </a:rPr>
              <a:t> дупликация, а в </a:t>
            </a:r>
            <a:r>
              <a:rPr lang="ru-RU" dirty="0" err="1">
                <a:latin typeface="Segoe Print" pitchFamily="2" charset="0"/>
              </a:rPr>
              <a:t>іншій</a:t>
            </a:r>
            <a:r>
              <a:rPr lang="ru-RU" dirty="0">
                <a:latin typeface="Segoe Print" pitchFamily="2" charset="0"/>
              </a:rPr>
              <a:t> - </a:t>
            </a:r>
            <a:r>
              <a:rPr lang="ru-RU" dirty="0" err="1" smtClean="0">
                <a:latin typeface="Segoe Print" pitchFamily="2" charset="0"/>
              </a:rPr>
              <a:t>делеція</a:t>
            </a:r>
            <a:r>
              <a:rPr lang="ru-RU" dirty="0">
                <a:latin typeface="Segoe Print" pitchFamily="2" charset="0"/>
              </a:rPr>
              <a:t>.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132856"/>
            <a:ext cx="2592288" cy="1994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C000"/>
                </a:solidFill>
                <a:latin typeface="Segoe Print" pitchFamily="2" charset="0"/>
              </a:rPr>
              <a:t>Зв'язок</a:t>
            </a:r>
            <a:r>
              <a:rPr lang="ru-RU" dirty="0">
                <a:solidFill>
                  <a:srgbClr val="FFC000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Segoe Print" pitchFamily="2" charset="0"/>
              </a:rPr>
              <a:t>мутацій</a:t>
            </a:r>
            <a:r>
              <a:rPr lang="ru-RU" dirty="0">
                <a:solidFill>
                  <a:srgbClr val="FFC000"/>
                </a:solidFill>
                <a:latin typeface="Segoe Print" pitchFamily="2" charset="0"/>
              </a:rPr>
              <a:t> з </a:t>
            </a:r>
            <a:r>
              <a:rPr lang="ru-RU" dirty="0" err="1">
                <a:solidFill>
                  <a:srgbClr val="FFC000"/>
                </a:solidFill>
                <a:latin typeface="Segoe Print" pitchFamily="2" charset="0"/>
              </a:rPr>
              <a:t>репарацією</a:t>
            </a:r>
            <a:r>
              <a:rPr lang="ru-RU" dirty="0">
                <a:solidFill>
                  <a:srgbClr val="FFC000"/>
                </a:solidFill>
                <a:latin typeface="Segoe Print" pitchFamily="2" charset="0"/>
              </a:rPr>
              <a:t> ДНК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73424"/>
            <a:ext cx="8280920" cy="5184576"/>
          </a:xfrm>
        </p:spPr>
        <p:txBody>
          <a:bodyPr>
            <a:normAutofit fontScale="47500" lnSpcReduction="20000"/>
          </a:bodyPr>
          <a:lstStyle/>
          <a:p>
            <a:r>
              <a:rPr lang="uk-UA" sz="3300" dirty="0" smtClean="0">
                <a:solidFill>
                  <a:srgbClr val="FF0000"/>
                </a:solidFill>
                <a:latin typeface="Segoe Print" pitchFamily="2" charset="0"/>
              </a:rPr>
              <a:t>Репарація ДНК</a:t>
            </a:r>
            <a:r>
              <a:rPr lang="uk-UA" sz="3300" dirty="0" smtClean="0">
                <a:latin typeface="Segoe Print" pitchFamily="2" charset="0"/>
              </a:rPr>
              <a:t>— набір процесів, за допомогою яких клітина знаходить і виправляє пошкодження молекул ДНК, які кодують її геном.</a:t>
            </a:r>
          </a:p>
          <a:p>
            <a:endParaRPr lang="uk-UA" dirty="0" smtClean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uk-UA" sz="3600" dirty="0" smtClean="0">
                <a:latin typeface="Segoe Print" pitchFamily="2" charset="0"/>
              </a:rPr>
              <a:t>Спонтанні ушкодження ДНК зустрічаються досить часто, такі події мають місце в кожній клітині. Для усунення наслідків подібних ушкоджень є спеціальні репараційні механізми (наприклад, помилкова ділянка ДНК вирізується і на цьому місці відновлюється початковий). Мутації виникають лише тоді, коли репараційний механізм з якихось причин не працює або не справляється з усуненням ушкоджень. Мутації, що виникають в генах, що кодують білки, відповідальні за репарацію, можуть призводити до багатократного </a:t>
            </a:r>
            <a:r>
              <a:rPr lang="uk-UA" sz="3600" u="sng" dirty="0" smtClean="0">
                <a:latin typeface="Segoe Print" pitchFamily="2" charset="0"/>
              </a:rPr>
              <a:t>підвищення</a:t>
            </a:r>
            <a:r>
              <a:rPr lang="uk-UA" sz="3600" dirty="0" smtClean="0">
                <a:latin typeface="Segoe Print" pitchFamily="2" charset="0"/>
              </a:rPr>
              <a:t> (</a:t>
            </a:r>
            <a:r>
              <a:rPr lang="uk-UA" sz="3600" dirty="0" err="1" smtClean="0">
                <a:latin typeface="Segoe Print" pitchFamily="2" charset="0"/>
              </a:rPr>
              <a:t>мутаторний</a:t>
            </a:r>
            <a:r>
              <a:rPr lang="uk-UA" sz="3600" dirty="0" smtClean="0">
                <a:latin typeface="Segoe Print" pitchFamily="2" charset="0"/>
              </a:rPr>
              <a:t> ефект) або </a:t>
            </a:r>
            <a:r>
              <a:rPr lang="uk-UA" sz="3600" u="sng" dirty="0" smtClean="0">
                <a:latin typeface="Segoe Print" pitchFamily="2" charset="0"/>
              </a:rPr>
              <a:t>пониження</a:t>
            </a:r>
            <a:r>
              <a:rPr lang="uk-UA" sz="3600" dirty="0" smtClean="0">
                <a:latin typeface="Segoe Print" pitchFamily="2" charset="0"/>
              </a:rPr>
              <a:t> (</a:t>
            </a:r>
            <a:r>
              <a:rPr lang="uk-UA" sz="3600" dirty="0" err="1" smtClean="0">
                <a:latin typeface="Segoe Print" pitchFamily="2" charset="0"/>
              </a:rPr>
              <a:t>антимутаторный</a:t>
            </a:r>
            <a:r>
              <a:rPr lang="uk-UA" sz="3600" dirty="0" smtClean="0">
                <a:latin typeface="Segoe Print" pitchFamily="2" charset="0"/>
              </a:rPr>
              <a:t> ефект) </a:t>
            </a:r>
            <a:r>
              <a:rPr lang="uk-UA" sz="3600" u="sng" dirty="0" smtClean="0">
                <a:latin typeface="Segoe Print" pitchFamily="2" charset="0"/>
              </a:rPr>
              <a:t>частоти мутації інших генів</a:t>
            </a:r>
            <a:r>
              <a:rPr lang="uk-UA" sz="3600" dirty="0" smtClean="0">
                <a:latin typeface="Segoe Print" pitchFamily="2" charset="0"/>
              </a:rPr>
              <a:t>. Так, мутації генів багатьох ферментів системи </a:t>
            </a:r>
            <a:r>
              <a:rPr lang="uk-UA" sz="3600" dirty="0" err="1" smtClean="0">
                <a:latin typeface="Segoe Print" pitchFamily="2" charset="0"/>
              </a:rPr>
              <a:t>эксцизіонної</a:t>
            </a:r>
            <a:r>
              <a:rPr lang="uk-UA" sz="3600" dirty="0" smtClean="0">
                <a:latin typeface="Segoe Print" pitchFamily="2" charset="0"/>
              </a:rPr>
              <a:t> репарації призводять до різкого підвищення частоти соматичних мутацій у людини, а це, у свою чергу, призводить до розвитку пігментної ксеродерми і злоякісних пухлин покривів. 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FFC000"/>
                </a:solidFill>
                <a:latin typeface="Segoe Print" pitchFamily="2" charset="0"/>
              </a:rPr>
              <a:t>Моделі</a:t>
            </a:r>
            <a:r>
              <a:rPr lang="ru-RU" dirty="0">
                <a:solidFill>
                  <a:srgbClr val="FFC000"/>
                </a:solidFill>
                <a:latin typeface="Segoe Print" pitchFamily="2" charset="0"/>
              </a:rPr>
              <a:t> мутагенезу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6120680" cy="5877272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uk-UA" sz="1600" dirty="0" smtClean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uk-UA" sz="1600" dirty="0" smtClean="0">
                <a:latin typeface="Segoe Print" pitchFamily="2" charset="0"/>
              </a:rPr>
              <a:t>Нині існує декілька підходів для пояснення природи і механізмів утворення мутацій.</a:t>
            </a:r>
          </a:p>
          <a:p>
            <a:pPr marL="137160" indent="0">
              <a:buNone/>
            </a:pPr>
            <a:endParaRPr lang="uk-UA" sz="1600" dirty="0" smtClean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uk-UA" sz="1600" dirty="0" smtClean="0">
                <a:latin typeface="Segoe Print" pitchFamily="2" charset="0"/>
              </a:rPr>
              <a:t> Загальноприйнятою, нині, являється </a:t>
            </a:r>
            <a:r>
              <a:rPr lang="uk-UA" sz="1600" b="1" dirty="0" err="1" smtClean="0">
                <a:solidFill>
                  <a:schemeClr val="bg1"/>
                </a:solidFill>
                <a:latin typeface="Segoe Print" pitchFamily="2" charset="0"/>
              </a:rPr>
              <a:t>полімеразна</a:t>
            </a:r>
            <a:r>
              <a:rPr lang="uk-UA" sz="1600" b="1" dirty="0" smtClean="0">
                <a:solidFill>
                  <a:schemeClr val="bg1"/>
                </a:solidFill>
                <a:latin typeface="Segoe Print" pitchFamily="2" charset="0"/>
              </a:rPr>
              <a:t> модель мутагенезу</a:t>
            </a:r>
            <a:r>
              <a:rPr lang="uk-UA" sz="1600" dirty="0" smtClean="0">
                <a:latin typeface="Segoe Print" pitchFamily="2" charset="0"/>
              </a:rPr>
              <a:t>. Вона </a:t>
            </a:r>
            <a:r>
              <a:rPr lang="uk-UA" sz="1600" dirty="0" err="1" smtClean="0">
                <a:latin typeface="Segoe Print" pitchFamily="2" charset="0"/>
              </a:rPr>
              <a:t>грунтована</a:t>
            </a:r>
            <a:r>
              <a:rPr lang="uk-UA" sz="1600" dirty="0" smtClean="0">
                <a:latin typeface="Segoe Print" pitchFamily="2" charset="0"/>
              </a:rPr>
              <a:t> на ідеї про те, єдиною причиною утворення мутацій є випадкові помилки </a:t>
            </a:r>
            <a:r>
              <a:rPr lang="uk-UA" sz="1600" dirty="0" err="1" smtClean="0">
                <a:latin typeface="Segoe Print" pitchFamily="2" charset="0"/>
              </a:rPr>
              <a:t>ДНК-полимераз</a:t>
            </a:r>
            <a:r>
              <a:rPr lang="uk-UA" sz="1600" dirty="0" smtClean="0">
                <a:latin typeface="Segoe Print" pitchFamily="2" charset="0"/>
              </a:rPr>
              <a:t>. У запропонованій </a:t>
            </a:r>
            <a:r>
              <a:rPr lang="uk-UA" sz="1600" dirty="0" err="1" smtClean="0">
                <a:latin typeface="Segoe Print" pitchFamily="2" charset="0"/>
              </a:rPr>
              <a:t>Уотсоном</a:t>
            </a:r>
            <a:r>
              <a:rPr lang="uk-UA" sz="1600" dirty="0" smtClean="0">
                <a:latin typeface="Segoe Print" pitchFamily="2" charset="0"/>
              </a:rPr>
              <a:t> і Криком </a:t>
            </a:r>
            <a:r>
              <a:rPr lang="uk-UA" sz="1600" b="1" dirty="0" err="1" smtClean="0">
                <a:solidFill>
                  <a:schemeClr val="bg1"/>
                </a:solidFill>
                <a:latin typeface="Segoe Print" pitchFamily="2" charset="0"/>
              </a:rPr>
              <a:t>таутомерної</a:t>
            </a:r>
            <a:r>
              <a:rPr lang="uk-UA" sz="1600" b="1" dirty="0" smtClean="0">
                <a:solidFill>
                  <a:schemeClr val="bg1"/>
                </a:solidFill>
                <a:latin typeface="Segoe Print" pitchFamily="2" charset="0"/>
              </a:rPr>
              <a:t> моделі </a:t>
            </a:r>
            <a:r>
              <a:rPr lang="uk-UA" sz="1600" dirty="0" smtClean="0">
                <a:latin typeface="Segoe Print" pitchFamily="2" charset="0"/>
              </a:rPr>
              <a:t>мутагенезу, уперше була висловлена ідея про те, що в основі мутагенезу лежить здатність підстав ДНК знаходитися в різних </a:t>
            </a:r>
            <a:r>
              <a:rPr lang="uk-UA" sz="1600" dirty="0" err="1" smtClean="0">
                <a:latin typeface="Segoe Print" pitchFamily="2" charset="0"/>
              </a:rPr>
              <a:t>таутомерних</a:t>
            </a:r>
            <a:r>
              <a:rPr lang="uk-UA" sz="1600" dirty="0" smtClean="0">
                <a:latin typeface="Segoe Print" pitchFamily="2" charset="0"/>
              </a:rPr>
              <a:t> формах. Процес утворення мутацій розглядається як чисте фізико-хімічне явище. </a:t>
            </a:r>
            <a:r>
              <a:rPr lang="uk-UA" sz="1600" b="1" dirty="0" err="1" smtClean="0">
                <a:solidFill>
                  <a:schemeClr val="bg1"/>
                </a:solidFill>
                <a:latin typeface="Segoe Print" pitchFamily="2" charset="0"/>
              </a:rPr>
              <a:t>Полімеразна</a:t>
            </a:r>
            <a:r>
              <a:rPr lang="uk-UA" sz="1600" b="1" dirty="0" smtClean="0">
                <a:solidFill>
                  <a:schemeClr val="bg1"/>
                </a:solidFill>
                <a:latin typeface="Segoe Print" pitchFamily="2" charset="0"/>
              </a:rPr>
              <a:t> - </a:t>
            </a:r>
            <a:r>
              <a:rPr lang="uk-UA" sz="1600" b="1" dirty="0" err="1" smtClean="0">
                <a:solidFill>
                  <a:schemeClr val="bg1"/>
                </a:solidFill>
                <a:latin typeface="Segoe Print" pitchFamily="2" charset="0"/>
              </a:rPr>
              <a:t>таутомерна</a:t>
            </a:r>
            <a:r>
              <a:rPr lang="uk-UA" sz="1600" b="1" dirty="0" smtClean="0">
                <a:solidFill>
                  <a:schemeClr val="bg1"/>
                </a:solidFill>
                <a:latin typeface="Segoe Print" pitchFamily="2" charset="0"/>
              </a:rPr>
              <a:t> модель</a:t>
            </a:r>
            <a:r>
              <a:rPr lang="uk-UA" sz="1600" dirty="0" smtClean="0">
                <a:latin typeface="Segoe Print" pitchFamily="2" charset="0"/>
              </a:rPr>
              <a:t> ультрафіолетового </a:t>
            </a:r>
            <a:r>
              <a:rPr lang="uk-UA" sz="1600" dirty="0" err="1" smtClean="0">
                <a:latin typeface="Segoe Print" pitchFamily="2" charset="0"/>
              </a:rPr>
              <a:t>мутагенезаопирается</a:t>
            </a:r>
            <a:r>
              <a:rPr lang="uk-UA" sz="1600" dirty="0" smtClean="0">
                <a:latin typeface="Segoe Print" pitchFamily="2" charset="0"/>
              </a:rPr>
              <a:t> на ідею про те, що при утворенні </a:t>
            </a:r>
            <a:r>
              <a:rPr lang="uk-UA" sz="1600" dirty="0" err="1" smtClean="0">
                <a:latin typeface="Segoe Print" pitchFamily="2" charset="0"/>
              </a:rPr>
              <a:t>цис-син</a:t>
            </a:r>
            <a:r>
              <a:rPr lang="uk-UA" sz="1600" dirty="0" smtClean="0">
                <a:latin typeface="Segoe Print" pitchFamily="2" charset="0"/>
              </a:rPr>
              <a:t> </a:t>
            </a:r>
            <a:r>
              <a:rPr lang="uk-UA" sz="1600" dirty="0" err="1" smtClean="0">
                <a:latin typeface="Segoe Print" pitchFamily="2" charset="0"/>
              </a:rPr>
              <a:t>циклобутановых</a:t>
            </a:r>
            <a:r>
              <a:rPr lang="uk-UA" sz="1600" dirty="0" smtClean="0">
                <a:latin typeface="Segoe Print" pitchFamily="2" charset="0"/>
              </a:rPr>
              <a:t> </a:t>
            </a:r>
            <a:r>
              <a:rPr lang="uk-UA" sz="1600" dirty="0" err="1" smtClean="0">
                <a:latin typeface="Segoe Print" pitchFamily="2" charset="0"/>
              </a:rPr>
              <a:t>пиримидиновых</a:t>
            </a:r>
            <a:r>
              <a:rPr lang="uk-UA" sz="1600" dirty="0" smtClean="0">
                <a:latin typeface="Segoe Print" pitchFamily="2" charset="0"/>
              </a:rPr>
              <a:t> </a:t>
            </a:r>
            <a:r>
              <a:rPr lang="uk-UA" sz="1600" dirty="0" err="1" smtClean="0">
                <a:latin typeface="Segoe Print" pitchFamily="2" charset="0"/>
              </a:rPr>
              <a:t>димерів</a:t>
            </a:r>
            <a:r>
              <a:rPr lang="uk-UA" sz="1600" dirty="0" smtClean="0">
                <a:latin typeface="Segoe Print" pitchFamily="2" charset="0"/>
              </a:rPr>
              <a:t> може змінюватися </a:t>
            </a:r>
            <a:r>
              <a:rPr lang="uk-UA" sz="1600" dirty="0" err="1" smtClean="0">
                <a:latin typeface="Segoe Print" pitchFamily="2" charset="0"/>
              </a:rPr>
              <a:t>таутомерний</a:t>
            </a:r>
            <a:r>
              <a:rPr lang="uk-UA" sz="1600" dirty="0" smtClean="0">
                <a:latin typeface="Segoe Print" pitchFamily="2" charset="0"/>
              </a:rPr>
              <a:t> стан підстав, що входять в них</a:t>
            </a:r>
            <a:r>
              <a:rPr lang="ru-RU" sz="1600" dirty="0" smtClean="0">
                <a:latin typeface="Segoe Print" pitchFamily="2" charset="0"/>
              </a:rPr>
              <a:t>. </a:t>
            </a:r>
            <a:endParaRPr lang="ru-RU" sz="1600" dirty="0">
              <a:latin typeface="Segoe Print" pitchFamily="2" charset="0"/>
            </a:endParaRPr>
          </a:p>
        </p:txBody>
      </p:sp>
      <p:pic>
        <p:nvPicPr>
          <p:cNvPr id="4" name="Рисунок 3" descr="63857_image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625244" y="2087724"/>
            <a:ext cx="3597188" cy="2247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C000"/>
                </a:solidFill>
                <a:latin typeface="Segoe Print" pitchFamily="2" charset="0"/>
              </a:rPr>
              <a:t>Полімеразна</a:t>
            </a:r>
            <a:r>
              <a:rPr lang="ru-RU" dirty="0">
                <a:solidFill>
                  <a:srgbClr val="FFC000"/>
                </a:solidFill>
                <a:latin typeface="Segoe Print" pitchFamily="2" charset="0"/>
              </a:rPr>
              <a:t> модель мутагенезу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530120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ДНК-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</a:rPr>
              <a:t>полімераза</a:t>
            </a:r>
            <a:r>
              <a:rPr lang="ru-RU" dirty="0">
                <a:latin typeface="Segoe Print" pitchFamily="2" charset="0"/>
              </a:rPr>
              <a:t> — </a:t>
            </a:r>
            <a:r>
              <a:rPr lang="ru-RU" dirty="0" err="1">
                <a:latin typeface="Segoe Print" pitchFamily="2" charset="0"/>
              </a:rPr>
              <a:t>це</a:t>
            </a:r>
            <a:r>
              <a:rPr lang="ru-RU" dirty="0">
                <a:latin typeface="Segoe Print" pitchFamily="2" charset="0"/>
              </a:rPr>
              <a:t> фермент, </a:t>
            </a:r>
            <a:r>
              <a:rPr lang="ru-RU" dirty="0" err="1">
                <a:latin typeface="Segoe Print" pitchFamily="2" charset="0"/>
              </a:rPr>
              <a:t>що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бере</a:t>
            </a:r>
            <a:r>
              <a:rPr lang="ru-RU" dirty="0">
                <a:latin typeface="Segoe Print" pitchFamily="2" charset="0"/>
              </a:rPr>
              <a:t> участь у </a:t>
            </a:r>
            <a:r>
              <a:rPr lang="ru-RU" dirty="0" err="1">
                <a:latin typeface="Segoe Print" pitchFamily="2" charset="0"/>
              </a:rPr>
              <a:t>реплікації</a:t>
            </a:r>
            <a:r>
              <a:rPr lang="ru-RU" dirty="0">
                <a:latin typeface="Segoe Print" pitchFamily="2" charset="0"/>
              </a:rPr>
              <a:t> ДНК. </a:t>
            </a:r>
            <a:endParaRPr lang="en-US" dirty="0" smtClean="0">
              <a:latin typeface="Segoe Print" pitchFamily="2" charset="0"/>
            </a:endParaRPr>
          </a:p>
          <a:p>
            <a:pPr marL="137160" indent="0">
              <a:buNone/>
            </a:pPr>
            <a:r>
              <a:rPr lang="ru-RU" dirty="0" smtClean="0">
                <a:latin typeface="Segoe Print" pitchFamily="2" charset="0"/>
              </a:rPr>
              <a:t>У </a:t>
            </a:r>
            <a:r>
              <a:rPr lang="ru-RU" dirty="0" err="1">
                <a:latin typeface="Segoe Print" pitchFamily="2" charset="0"/>
              </a:rPr>
              <a:t>полимеразній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моделі</a:t>
            </a:r>
            <a:r>
              <a:rPr lang="ru-RU" dirty="0">
                <a:latin typeface="Segoe Print" pitchFamily="2" charset="0"/>
              </a:rPr>
              <a:t> мутагенезу </a:t>
            </a:r>
            <a:r>
              <a:rPr lang="ru-RU" dirty="0" err="1">
                <a:latin typeface="Segoe Print" pitchFamily="2" charset="0"/>
              </a:rPr>
              <a:t>вважається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що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єдиною</a:t>
            </a:r>
            <a:r>
              <a:rPr lang="ru-RU" dirty="0">
                <a:latin typeface="Segoe Print" pitchFamily="2" charset="0"/>
              </a:rPr>
              <a:t> причиною </a:t>
            </a:r>
            <a:r>
              <a:rPr lang="ru-RU" dirty="0" err="1">
                <a:latin typeface="Segoe Print" pitchFamily="2" charset="0"/>
              </a:rPr>
              <a:t>утворення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мутацій</a:t>
            </a:r>
            <a:r>
              <a:rPr lang="ru-RU" dirty="0">
                <a:latin typeface="Segoe Print" pitchFamily="2" charset="0"/>
              </a:rPr>
              <a:t> є </a:t>
            </a:r>
            <a:r>
              <a:rPr lang="ru-RU" dirty="0" err="1">
                <a:latin typeface="Segoe Print" pitchFamily="2" charset="0"/>
              </a:rPr>
              <a:t>спорадичні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помилки</a:t>
            </a:r>
            <a:r>
              <a:rPr lang="ru-RU" dirty="0">
                <a:latin typeface="Segoe Print" pitchFamily="2" charset="0"/>
              </a:rPr>
              <a:t> ДНК-полимераз. </a:t>
            </a:r>
            <a:r>
              <a:rPr lang="ru-RU" dirty="0" err="1">
                <a:latin typeface="Segoe Print" pitchFamily="2" charset="0"/>
              </a:rPr>
              <a:t>Уперше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полімеразна</a:t>
            </a:r>
            <a:r>
              <a:rPr lang="ru-RU" dirty="0">
                <a:latin typeface="Segoe Print" pitchFamily="2" charset="0"/>
              </a:rPr>
              <a:t> модель </a:t>
            </a:r>
            <a:r>
              <a:rPr lang="ru-RU" dirty="0" err="1">
                <a:latin typeface="Segoe Print" pitchFamily="2" charset="0"/>
              </a:rPr>
              <a:t>ультрафіолетового</a:t>
            </a:r>
            <a:r>
              <a:rPr lang="ru-RU" dirty="0">
                <a:latin typeface="Segoe Print" pitchFamily="2" charset="0"/>
              </a:rPr>
              <a:t> мутагенезу </a:t>
            </a:r>
            <a:r>
              <a:rPr lang="ru-RU" dirty="0" err="1">
                <a:latin typeface="Segoe Print" pitchFamily="2" charset="0"/>
              </a:rPr>
              <a:t>була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запропонована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Бреслером</a:t>
            </a:r>
            <a:r>
              <a:rPr lang="ru-RU" dirty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Він</a:t>
            </a:r>
            <a:r>
              <a:rPr lang="ru-RU" dirty="0">
                <a:latin typeface="Segoe Print" pitchFamily="2" charset="0"/>
              </a:rPr>
              <a:t> припустив, </a:t>
            </a:r>
            <a:r>
              <a:rPr lang="ru-RU" dirty="0" err="1">
                <a:latin typeface="Segoe Print" pitchFamily="2" charset="0"/>
              </a:rPr>
              <a:t>що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мутації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з'являються</a:t>
            </a:r>
            <a:r>
              <a:rPr lang="ru-RU" dirty="0">
                <a:latin typeface="Segoe Print" pitchFamily="2" charset="0"/>
              </a:rPr>
              <a:t> в </a:t>
            </a:r>
            <a:r>
              <a:rPr lang="ru-RU" dirty="0" err="1">
                <a:latin typeface="Segoe Print" pitchFamily="2" charset="0"/>
              </a:rPr>
              <a:t>результаті</a:t>
            </a:r>
            <a:r>
              <a:rPr lang="ru-RU" dirty="0">
                <a:latin typeface="Segoe Print" pitchFamily="2" charset="0"/>
              </a:rPr>
              <a:t> того, </a:t>
            </a:r>
            <a:r>
              <a:rPr lang="ru-RU" dirty="0" err="1">
                <a:latin typeface="Segoe Print" pitchFamily="2" charset="0"/>
              </a:rPr>
              <a:t>що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smtClean="0">
                <a:latin typeface="Segoe Print" pitchFamily="2" charset="0"/>
              </a:rPr>
              <a:t>ДНК-</a:t>
            </a:r>
            <a:r>
              <a:rPr lang="ru-RU" dirty="0" err="1" smtClean="0">
                <a:latin typeface="Segoe Print" pitchFamily="2" charset="0"/>
              </a:rPr>
              <a:t>полимерази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навпроти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фотодімерів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іноді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вбудовують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нуклеотиди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некомплементу</a:t>
            </a:r>
            <a:r>
              <a:rPr lang="ru-RU" dirty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Нині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така</a:t>
            </a:r>
            <a:r>
              <a:rPr lang="ru-RU" dirty="0">
                <a:latin typeface="Segoe Print" pitchFamily="2" charset="0"/>
              </a:rPr>
              <a:t> точка </a:t>
            </a:r>
            <a:r>
              <a:rPr lang="ru-RU" dirty="0" err="1">
                <a:latin typeface="Segoe Print" pitchFamily="2" charset="0"/>
              </a:rPr>
              <a:t>зору</a:t>
            </a:r>
            <a:r>
              <a:rPr lang="ru-RU" dirty="0">
                <a:latin typeface="Segoe Print" pitchFamily="2" charset="0"/>
              </a:rPr>
              <a:t> є </a:t>
            </a:r>
            <a:r>
              <a:rPr lang="ru-RU" dirty="0" err="1">
                <a:latin typeface="Segoe Print" pitchFamily="2" charset="0"/>
              </a:rPr>
              <a:t>загальноприйнятою</a:t>
            </a:r>
            <a:r>
              <a:rPr lang="ru-RU" dirty="0">
                <a:latin typeface="Segoe Print" pitchFamily="2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271</TotalTime>
  <Words>2321</Words>
  <Application>Microsoft Office PowerPoint</Application>
  <PresentationFormat>Экран 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Мутації, мутогени, види мутацій, причини мутацій, значення мутацій</vt:lpstr>
      <vt:lpstr>Презентация PowerPoint</vt:lpstr>
      <vt:lpstr>Презентация PowerPoint</vt:lpstr>
      <vt:lpstr>Причини мутацій </vt:lpstr>
      <vt:lpstr>Зв'язок мутацій з реплікацією ДНК</vt:lpstr>
      <vt:lpstr>Зв'язок мутацій з рекомбінацією ДНК</vt:lpstr>
      <vt:lpstr>Зв'язок мутацій з репарацією ДНК</vt:lpstr>
      <vt:lpstr>Моделі мутагенезу</vt:lpstr>
      <vt:lpstr>Полімеразна модель мутагенезу </vt:lpstr>
      <vt:lpstr>Таутомерна модель мутагенезу </vt:lpstr>
      <vt:lpstr>Класифікації мутацій </vt:lpstr>
      <vt:lpstr>Презентация PowerPoint</vt:lpstr>
      <vt:lpstr>Презентация PowerPoint</vt:lpstr>
      <vt:lpstr>Презентация PowerPoint</vt:lpstr>
      <vt:lpstr>Точкова мутація</vt:lpstr>
      <vt:lpstr>Презентация PowerPoint</vt:lpstr>
      <vt:lpstr>Наслідки мутацій для клітини і організму </vt:lpstr>
      <vt:lpstr>Роль мутацій в еволюції </vt:lpstr>
      <vt:lpstr>Презентация PowerPoint</vt:lpstr>
      <vt:lpstr>Проблема випадковості мутацій</vt:lpstr>
      <vt:lpstr>Презентация PowerPoint</vt:lpstr>
      <vt:lpstr>Мутагени</vt:lpstr>
      <vt:lpstr>Класифікація </vt:lpstr>
      <vt:lpstr>Фізичні мутагени </vt:lpstr>
      <vt:lpstr>Хімічні мутагени </vt:lpstr>
      <vt:lpstr>Біологічні мутагени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Мутации, мутогены, виды мутаций, причины мутаций, значение мутаций</dc:title>
  <dc:creator>R2-D2</dc:creator>
  <cp:lastModifiedBy>123</cp:lastModifiedBy>
  <cp:revision>38</cp:revision>
  <dcterms:created xsi:type="dcterms:W3CDTF">2013-11-25T13:48:13Z</dcterms:created>
  <dcterms:modified xsi:type="dcterms:W3CDTF">2013-12-19T23:56:10Z</dcterms:modified>
</cp:coreProperties>
</file>