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3FF"/>
    <a:srgbClr val="47A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CAFCD28-909F-411F-A6F4-EBC96F3698E1}" type="datetimeFigureOut">
              <a:rPr lang="uk-UA" smtClean="0"/>
              <a:t>10.05.2012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80E5FE4-BF51-41EC-AF04-BD18A80F211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4595">
              <a:schemeClr val="tx2">
                <a:lumMod val="25000"/>
              </a:schemeClr>
            </a:gs>
            <a:gs pos="35407">
              <a:schemeClr val="bg2">
                <a:lumMod val="60000"/>
                <a:lumOff val="40000"/>
              </a:schemeClr>
            </a:gs>
            <a:gs pos="0">
              <a:schemeClr val="bg1">
                <a:lumMod val="75000"/>
                <a:lumOff val="25000"/>
              </a:schemeClr>
            </a:gs>
            <a:gs pos="13000">
              <a:schemeClr val="accent3">
                <a:lumMod val="50000"/>
              </a:schemeClr>
            </a:gs>
            <a:gs pos="21001">
              <a:schemeClr val="accent5">
                <a:lumMod val="50000"/>
              </a:schemeClr>
            </a:gs>
            <a:gs pos="63000">
              <a:srgbClr val="FEE7F2"/>
            </a:gs>
            <a:gs pos="67000">
              <a:schemeClr val="bg2">
                <a:lumMod val="60000"/>
                <a:lumOff val="40000"/>
              </a:schemeClr>
            </a:gs>
            <a:gs pos="69000">
              <a:schemeClr val="accent3">
                <a:lumMod val="50000"/>
              </a:schemeClr>
            </a:gs>
            <a:gs pos="82001">
              <a:schemeClr val="tx2">
                <a:lumMod val="7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cap="all" dirty="0" smtClean="0">
                <a:ln w="0"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Проблема алкоголізму та шляхи її вирішення</a:t>
            </a:r>
            <a:endParaRPr lang="uk-UA" sz="4800" cap="all" dirty="0">
              <a:ln w="0"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926161" cy="2944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392229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1">
                    <a:lumMod val="85000"/>
                  </a:schemeClr>
                </a:solidFill>
              </a:rPr>
              <a:t>Трішки</a:t>
            </a: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зменшилась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доступність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алкогольних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напоїв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суворіше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контролюється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їх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 продаж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</a:rPr>
              <a:t>неповнолітнім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uk-UA" sz="4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	</a:t>
            </a:r>
            <a:r>
              <a:rPr lang="uk-UA" sz="60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Суворіші обмеження</a:t>
            </a:r>
            <a:endParaRPr lang="uk-UA" sz="6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7302"/>
            <a:ext cx="3152378" cy="31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6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tile tx="0" ty="0" sx="100000" sy="100000" flip="x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064896" cy="2736304"/>
          </a:xfr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4000" i="1" dirty="0" err="1">
                <a:solidFill>
                  <a:schemeClr val="bg2"/>
                </a:solidFill>
              </a:rPr>
              <a:t>Акоголізм</a:t>
            </a:r>
            <a:r>
              <a:rPr lang="uk-UA" sz="4000" dirty="0"/>
              <a:t> </a:t>
            </a:r>
            <a:r>
              <a:rPr lang="uk-UA" sz="4000" dirty="0">
                <a:solidFill>
                  <a:schemeClr val="accent5">
                    <a:lumMod val="50000"/>
                  </a:schemeClr>
                </a:solidFill>
              </a:rPr>
              <a:t>- це захворювання, що викликається систематичним вживанням алкогольних 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напоїв і характеризується </a:t>
            </a:r>
            <a:r>
              <a:rPr lang="uk-UA" sz="4000" dirty="0">
                <a:solidFill>
                  <a:schemeClr val="accent5">
                    <a:lumMod val="50000"/>
                  </a:schemeClr>
                </a:solidFill>
              </a:rPr>
              <a:t>потягом до 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</a:rPr>
              <a:t>них.</a:t>
            </a:r>
            <a:endParaRPr lang="uk-UA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52426" y="182881"/>
            <a:ext cx="768096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07164" cy="5853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80960" cy="1066800"/>
          </a:xfrm>
          <a:ln>
            <a:solidFill>
              <a:schemeClr val="tx2">
                <a:lumMod val="1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10000"/>
                </a:schemeClr>
              </a:contourClr>
            </a:sp3d>
          </a:bodyPr>
          <a:lstStyle/>
          <a:p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Найбільше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алкоголю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страждає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нервова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система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968552" cy="481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56384" cy="4818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55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680960" cy="10668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  <a:t>Дія алкоголю на організм людин</a:t>
            </a:r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endParaRPr lang="uk-UA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060848"/>
            <a:ext cx="3381375" cy="3967162"/>
          </a:xfrm>
        </p:spPr>
        <p:txBody>
          <a:bodyPr>
            <a:noAutofit/>
          </a:bodyPr>
          <a:lstStyle/>
          <a:p>
            <a:r>
              <a:rPr lang="uk-UA" sz="2800" u="sng" dirty="0">
                <a:solidFill>
                  <a:schemeClr val="tx1"/>
                </a:solidFill>
              </a:rPr>
              <a:t>Спиртні напої шкідливо діють на легені, нирки, ендокринні залози, знижують опірність організму до інфекцій.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9592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1637" y="1268760"/>
            <a:ext cx="3381375" cy="3967162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Регулярне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вживання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спиртних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напоїв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може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призвести</a:t>
            </a:r>
            <a:r>
              <a:rPr lang="ru-RU" sz="3600" dirty="0">
                <a:solidFill>
                  <a:srgbClr val="002060"/>
                </a:solidFill>
              </a:rPr>
              <a:t> до </a:t>
            </a:r>
            <a:r>
              <a:rPr lang="ru-RU" sz="3600" dirty="0" err="1">
                <a:solidFill>
                  <a:srgbClr val="002060"/>
                </a:solidFill>
              </a:rPr>
              <a:t>безплідності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0" y="1268760"/>
            <a:ext cx="3834426" cy="511256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  <a:reflection blurRad="6350" stA="50000" endA="295" endPos="92000" dist="101600" dir="5400000" sy="-100000" algn="bl" rotWithShape="0"/>
          </a:effectLst>
        </p:spPr>
      </p:pic>
      <p:pic>
        <p:nvPicPr>
          <p:cNvPr id="3074" name="Picture 2" descr="C:\Users\asus\Pictures\картинки\люди, дитячі\DC7F43AB0177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5" y="332656"/>
            <a:ext cx="1504897" cy="112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Pictures\картинки\люди, дитячі\203FAD8ED6D9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9" y="1556792"/>
            <a:ext cx="1736353" cy="143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Pictures\картинки\люди, дитячі\A0FA3BCB5C6F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0" y="3068960"/>
            <a:ext cx="1405930" cy="1230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картинки\люди, дитячі\x_93a17a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04" y="4299302"/>
            <a:ext cx="1359759" cy="1161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us\Pictures\картинки\люди, дитячі\x_1116010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45" y="5462290"/>
            <a:ext cx="1204475" cy="1075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sus\Pictures\картинки\люди, дитячі\575C971A97E9-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7" y="160266"/>
            <a:ext cx="1872208" cy="124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595">
              <a:schemeClr val="tx2">
                <a:lumMod val="75000"/>
              </a:schemeClr>
            </a:gs>
            <a:gs pos="35407">
              <a:schemeClr val="bg2">
                <a:lumMod val="60000"/>
                <a:lumOff val="40000"/>
              </a:schemeClr>
            </a:gs>
            <a:gs pos="0">
              <a:srgbClr val="FC9FCB"/>
            </a:gs>
            <a:gs pos="13000">
              <a:srgbClr val="F8B049"/>
            </a:gs>
            <a:gs pos="21001">
              <a:schemeClr val="accent5">
                <a:lumMod val="50000"/>
              </a:schemeClr>
            </a:gs>
            <a:gs pos="63000">
              <a:srgbClr val="FEE7F2"/>
            </a:gs>
            <a:gs pos="67000">
              <a:schemeClr val="bg2">
                <a:lumMod val="60000"/>
                <a:lumOff val="40000"/>
              </a:schemeClr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6" y="1463675"/>
            <a:ext cx="2833373" cy="4287838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b="1" spc="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</a:t>
            </a:r>
            <a:r>
              <a:rPr lang="ru-RU" sz="3600" b="1" spc="0" dirty="0" err="1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лікування</a:t>
            </a:r>
            <a:r>
              <a:rPr lang="ru-RU" sz="3600" b="1" spc="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spc="0" dirty="0" err="1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алкоголізму</a:t>
            </a:r>
            <a:r>
              <a:rPr lang="ru-RU" sz="3600" b="1" spc="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spc="0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 </a:t>
            </a:r>
            <a:r>
              <a:rPr lang="ru-RU" sz="3600" b="1" spc="0" dirty="0" err="1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3600" b="1" spc="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spc="0" dirty="0" err="1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методів</a:t>
            </a:r>
            <a:r>
              <a:rPr lang="ru-RU" sz="3600" b="1" spc="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uk-UA" sz="3600" b="1" spc="0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психотерапія</a:t>
            </a:r>
            <a:r>
              <a:rPr lang="uk-UA" sz="3600" b="1" spc="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гіпнотичне навіювання</a:t>
            </a:r>
            <a:r>
              <a:rPr lang="uk-UA" sz="3600" b="1" spc="0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лікувальний сон та ін.</a:t>
            </a:r>
            <a:endParaRPr lang="uk-UA" sz="3600" b="1" spc="0" dirty="0">
              <a:ln w="90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9050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Лікування</a:t>
            </a:r>
            <a:endParaRPr lang="uk-UA" sz="6000" b="1" dirty="0">
              <a:ln w="19050">
                <a:solidFill>
                  <a:schemeClr val="tx2">
                    <a:lumMod val="9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2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Україна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списку </a:t>
            </a:r>
            <a:r>
              <a:rPr lang="ru-RU" sz="4000" i="1" u="sng" dirty="0">
                <a:solidFill>
                  <a:schemeClr val="accent6">
                    <a:lumMod val="50000"/>
                  </a:schemeClr>
                </a:solidFill>
              </a:rPr>
              <a:t>перша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. 40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відсотків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дітей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Україні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</a:rPr>
              <a:t>вживають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алкоголь!!!</a:t>
            </a:r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Дитячий алкоголізм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528392" cy="282271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5716"/>
            <a:ext cx="31683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425">
              <a:schemeClr val="accent1">
                <a:lumMod val="60000"/>
                <a:lumOff val="40000"/>
              </a:schemeClr>
            </a:gs>
            <a:gs pos="0">
              <a:schemeClr val="accent2">
                <a:lumMod val="60000"/>
                <a:lumOff val="40000"/>
              </a:schemeClr>
            </a:gs>
            <a:gs pos="36000">
              <a:srgbClr val="FAC77D"/>
            </a:gs>
            <a:gs pos="96256">
              <a:schemeClr val="accent6">
                <a:lumMod val="50000"/>
              </a:schemeClr>
            </a:gs>
            <a:gs pos="61000">
              <a:schemeClr val="accent3">
                <a:lumMod val="75000"/>
              </a:schemeClr>
            </a:gs>
            <a:gs pos="90000">
              <a:schemeClr val="accent6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400" dirty="0" err="1" smtClean="0">
                <a:solidFill>
                  <a:srgbClr val="002060"/>
                </a:solidFill>
              </a:rPr>
              <a:t>Чверть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від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усіх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алкоголіків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складають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молоді</a:t>
            </a:r>
            <a:r>
              <a:rPr lang="ru-RU" sz="4400" dirty="0">
                <a:solidFill>
                  <a:srgbClr val="002060"/>
                </a:solidFill>
              </a:rPr>
              <a:t> люди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480" y="0"/>
            <a:ext cx="7680960" cy="1556792"/>
          </a:xfr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5300" dirty="0" err="1">
                <a:solidFill>
                  <a:schemeClr val="bg2">
                    <a:lumMod val="50000"/>
                  </a:schemeClr>
                </a:solidFill>
              </a:rPr>
              <a:t>Підліткове</a:t>
            </a:r>
            <a:r>
              <a:rPr lang="ru-RU" sz="5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5300" dirty="0" err="1">
                <a:solidFill>
                  <a:schemeClr val="bg2">
                    <a:lumMod val="50000"/>
                  </a:schemeClr>
                </a:solidFill>
              </a:rPr>
              <a:t>пияцтво</a:t>
            </a:r>
            <a:r>
              <a:rPr lang="ru-RU" sz="53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5300" dirty="0" err="1">
                <a:solidFill>
                  <a:schemeClr val="bg2">
                    <a:lumMod val="50000"/>
                  </a:schemeClr>
                </a:solidFill>
              </a:rPr>
              <a:t>Україні</a:t>
            </a:r>
            <a:endParaRPr lang="uk-UA" sz="5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62778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25000">
              <a:srgbClr val="00B0F0"/>
            </a:gs>
            <a:gs pos="50000">
              <a:srgbClr val="00B0F0"/>
            </a:gs>
            <a:gs pos="75000">
              <a:srgbClr val="FFC000"/>
            </a:gs>
            <a:gs pos="70833">
              <a:srgbClr val="19C3FF"/>
            </a:gs>
            <a:gs pos="66665">
              <a:srgbClr val="00B0F0"/>
            </a:gs>
            <a:gs pos="60825">
              <a:srgbClr val="00B0F0"/>
            </a:gs>
            <a:gs pos="100000">
              <a:srgbClr val="FFFF00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3744416" cy="5134312"/>
          </a:xfrm>
          <a:gradFill flip="none" rotWithShape="1">
            <a:gsLst>
              <a:gs pos="0">
                <a:schemeClr val="bg2"/>
              </a:gs>
              <a:gs pos="76240">
                <a:srgbClr val="933F6D"/>
              </a:gs>
              <a:gs pos="30000">
                <a:schemeClr val="bg2">
                  <a:lumMod val="60000"/>
                  <a:lumOff val="40000"/>
                </a:schemeClr>
              </a:gs>
              <a:gs pos="45000">
                <a:schemeClr val="accent1">
                  <a:lumMod val="75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  <a:gs pos="7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>
                    <a:lumMod val="10000"/>
                  </a:schemeClr>
                </a:solidFill>
              </a:rPr>
              <a:t>76% підлітків </a:t>
            </a:r>
            <a:r>
              <a:rPr lang="uk-UA" sz="32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мають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досвід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вживання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слабоалкогольних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напоїв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. І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найпопулярнішим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 є </a:t>
            </a:r>
            <a:r>
              <a:rPr lang="ru-RU" sz="3200" b="1" dirty="0" err="1">
                <a:solidFill>
                  <a:schemeClr val="tx2">
                    <a:lumMod val="10000"/>
                  </a:schemeClr>
                </a:solidFill>
              </a:rPr>
              <a:t>саме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 пиво.</a:t>
            </a:r>
            <a:endParaRPr lang="uk-UA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Пиво щодня!</a:t>
            </a:r>
            <a:endParaRPr lang="uk-UA" b="1" dirty="0">
              <a:ln w="3155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508626"/>
            <a:ext cx="2880320" cy="216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24933"/>
            <a:ext cx="2843808" cy="3197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213</TotalTime>
  <Words>135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Mylar</vt:lpstr>
      <vt:lpstr>Проблема алкоголізму та шляхи її вирішення</vt:lpstr>
      <vt:lpstr>Презентация PowerPoint</vt:lpstr>
      <vt:lpstr>Найбільше  від алкоголю страждає нервова система людини.</vt:lpstr>
      <vt:lpstr>Дія алкоголю на організм людини</vt:lpstr>
      <vt:lpstr>Презентация PowerPoint</vt:lpstr>
      <vt:lpstr>               Лікування</vt:lpstr>
      <vt:lpstr>Дитячий алкоголізм</vt:lpstr>
      <vt:lpstr> Підліткове пияцтво в Україні</vt:lpstr>
      <vt:lpstr>Пиво щодня!</vt:lpstr>
      <vt:lpstr>   Суворіші обмеження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алкоголізму в світі</dc:title>
  <dc:creator>asus</dc:creator>
  <cp:lastModifiedBy>asus</cp:lastModifiedBy>
  <cp:revision>14</cp:revision>
  <dcterms:created xsi:type="dcterms:W3CDTF">2012-05-10T14:06:20Z</dcterms:created>
  <dcterms:modified xsi:type="dcterms:W3CDTF">2012-05-10T17:40:03Z</dcterms:modified>
</cp:coreProperties>
</file>