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8" r:id="rId2"/>
    <p:sldId id="256" r:id="rId3"/>
    <p:sldId id="257" r:id="rId4"/>
    <p:sldId id="259" r:id="rId5"/>
    <p:sldId id="285" r:id="rId6"/>
    <p:sldId id="286" r:id="rId7"/>
    <p:sldId id="294" r:id="rId8"/>
    <p:sldId id="295" r:id="rId9"/>
    <p:sldId id="296" r:id="rId10"/>
    <p:sldId id="260" r:id="rId11"/>
    <p:sldId id="287" r:id="rId12"/>
    <p:sldId id="297" r:id="rId13"/>
    <p:sldId id="298" r:id="rId14"/>
    <p:sldId id="299" r:id="rId15"/>
    <p:sldId id="301" r:id="rId16"/>
    <p:sldId id="290" r:id="rId17"/>
    <p:sldId id="302" r:id="rId18"/>
    <p:sldId id="303" r:id="rId19"/>
    <p:sldId id="304" r:id="rId20"/>
    <p:sldId id="305" r:id="rId21"/>
    <p:sldId id="306" r:id="rId22"/>
    <p:sldId id="307" r:id="rId23"/>
    <p:sldId id="288" r:id="rId24"/>
    <p:sldId id="308" r:id="rId25"/>
    <p:sldId id="300" r:id="rId26"/>
    <p:sldId id="289" r:id="rId27"/>
    <p:sldId id="261" r:id="rId28"/>
    <p:sldId id="263" r:id="rId29"/>
    <p:sldId id="264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8" r:id="rId39"/>
    <p:sldId id="279" r:id="rId40"/>
    <p:sldId id="291" r:id="rId41"/>
    <p:sldId id="292" r:id="rId42"/>
    <p:sldId id="293" r:id="rId43"/>
    <p:sldId id="273" r:id="rId44"/>
    <p:sldId id="274" r:id="rId45"/>
    <p:sldId id="275" r:id="rId46"/>
    <p:sldId id="276" r:id="rId47"/>
    <p:sldId id="277" r:id="rId48"/>
    <p:sldId id="280" r:id="rId49"/>
    <p:sldId id="281" r:id="rId50"/>
    <p:sldId id="282" r:id="rId51"/>
    <p:sldId id="283" r:id="rId52"/>
    <p:sldId id="284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981DE-C1A9-463C-91BD-A2C6D4597419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C9B60-93BD-4BA5-9928-5B33B667E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0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0%BD%D1%81%D1%82%D0%B8%D1%82%D1%83%D1%86%D1%96%D1%8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uk.wikipedia.org/wiki/%D0%86%D0%BC%D0%BF%D1%96%D1%87%D0%BC%D0%B5%D0%BD%D1%82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B%D1%8E%D1%80%D0%B0%D0%BB%D1%96%D0%B7%D0%BC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uk.wikipedia.org/wiki/%D0%90%D1%80%D0%B8%D1%81%D1%82%D0%BE%D0%BA%D1%80%D0%B0%D1%82%D1%96%D1%8F_(%D1%81%D1%82%D0%B0%D0%BD)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більшістю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Конституція"/>
              </a:rPr>
              <a:t>конституцій</a:t>
            </a:r>
            <a:r>
              <a:rPr lang="ru-RU" dirty="0" smtClean="0"/>
              <a:t>, у парламенту є право 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посади президента за </a:t>
            </a:r>
            <a:r>
              <a:rPr lang="ru-RU" dirty="0" err="1" smtClean="0"/>
              <a:t>тяжкі</a:t>
            </a:r>
            <a:r>
              <a:rPr lang="ru-RU" dirty="0" smtClean="0"/>
              <a:t> </a:t>
            </a:r>
            <a:r>
              <a:rPr lang="ru-RU" dirty="0" err="1" smtClean="0"/>
              <a:t>злочини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(</a:t>
            </a:r>
            <a:r>
              <a:rPr lang="ru-RU" dirty="0" err="1" smtClean="0">
                <a:hlinkClick r:id="rId4" tooltip="Імпічмент"/>
              </a:rPr>
              <a:t>імпічмент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9B60-93BD-4BA5-9928-5B33B667EBC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226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Відповідальний</a:t>
            </a:r>
            <a:r>
              <a:rPr lang="ru-RU" dirty="0" smtClean="0"/>
              <a:t> не перед парламентом!!!!</a:t>
            </a:r>
          </a:p>
          <a:p>
            <a:r>
              <a:rPr lang="uk-UA" dirty="0" smtClean="0"/>
              <a:t>Закони = </a:t>
            </a:r>
            <a:r>
              <a:rPr lang="ru-RU" dirty="0" smtClean="0"/>
              <a:t>(не </a:t>
            </a:r>
            <a:r>
              <a:rPr lang="ru-RU" dirty="0" err="1" smtClean="0"/>
              <a:t>мають</a:t>
            </a:r>
            <a:r>
              <a:rPr lang="ru-RU" dirty="0" smtClean="0"/>
              <a:t> потреби в </a:t>
            </a:r>
            <a:r>
              <a:rPr lang="ru-RU" dirty="0" err="1" smtClean="0"/>
              <a:t>схваленні</a:t>
            </a:r>
            <a:r>
              <a:rPr lang="ru-RU" dirty="0" smtClean="0"/>
              <a:t> парламентом).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9B60-93BD-4BA5-9928-5B33B667EBC6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96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Виконавча, але не для всіх типів республік!!!!!!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9B60-93BD-4BA5-9928-5B33B667EBC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907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-</a:t>
            </a:r>
            <a:r>
              <a:rPr lang="ru-RU" dirty="0" smtClean="0"/>
              <a:t>, а </a:t>
            </a:r>
            <a:r>
              <a:rPr lang="ru-RU" dirty="0" err="1" smtClean="0"/>
              <a:t>взаємини</a:t>
            </a:r>
            <a:r>
              <a:rPr lang="ru-RU" dirty="0" smtClean="0"/>
              <a:t> </a:t>
            </a:r>
            <a:r>
              <a:rPr lang="ru-RU" dirty="0" err="1" smtClean="0"/>
              <a:t>будуються</a:t>
            </a:r>
            <a:r>
              <a:rPr lang="ru-RU" dirty="0" smtClean="0"/>
              <a:t> принципом «</a:t>
            </a:r>
            <a:r>
              <a:rPr lang="ru-RU" dirty="0" err="1" smtClean="0"/>
              <a:t>стримувань</a:t>
            </a:r>
            <a:r>
              <a:rPr lang="ru-RU" dirty="0" smtClean="0"/>
              <a:t> і </a:t>
            </a:r>
            <a:r>
              <a:rPr lang="ru-RU" dirty="0" err="1" smtClean="0"/>
              <a:t>противаг</a:t>
            </a:r>
            <a:r>
              <a:rPr lang="ru-RU" dirty="0" smtClean="0"/>
              <a:t>»;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непрямим</a:t>
            </a:r>
            <a:r>
              <a:rPr lang="ru-RU" dirty="0" smtClean="0"/>
              <a:t> </a:t>
            </a:r>
            <a:r>
              <a:rPr lang="ru-RU" dirty="0" err="1" smtClean="0"/>
              <a:t>голосуванням</a:t>
            </a:r>
            <a:r>
              <a:rPr lang="ru-RU" dirty="0" smtClean="0"/>
              <a:t> </a:t>
            </a:r>
            <a:r>
              <a:rPr lang="ru-RU" dirty="0" err="1" smtClean="0"/>
              <a:t>виборців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обумовлює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парламенту;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9B60-93BD-4BA5-9928-5B33B667EBC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775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«уряд» -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звичайного</a:t>
            </a:r>
            <a:r>
              <a:rPr lang="ru-RU" dirty="0" smtClean="0"/>
              <a:t> уряду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не є органом,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приймає</a:t>
            </a:r>
            <a:r>
              <a:rPr lang="ru-RU" dirty="0" smtClean="0"/>
              <a:t> </a:t>
            </a:r>
            <a:r>
              <a:rPr lang="ru-RU" dirty="0" err="1" smtClean="0"/>
              <a:t>колегіальні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9B60-93BD-4BA5-9928-5B33B667EBC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06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президент </a:t>
            </a:r>
            <a:r>
              <a:rPr lang="ru-RU" dirty="0" err="1" smtClean="0"/>
              <a:t>призначає</a:t>
            </a:r>
            <a:r>
              <a:rPr lang="ru-RU" dirty="0" smtClean="0"/>
              <a:t> главу уряду, але не на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розсуд</a:t>
            </a:r>
            <a:r>
              <a:rPr lang="ru-RU" dirty="0" smtClean="0"/>
              <a:t>, а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уряд </a:t>
            </a:r>
            <a:r>
              <a:rPr lang="ru-RU" dirty="0" err="1" smtClean="0"/>
              <a:t>може</a:t>
            </a:r>
            <a:r>
              <a:rPr lang="ru-RU" dirty="0" smtClean="0"/>
              <a:t> не </a:t>
            </a:r>
            <a:r>
              <a:rPr lang="ru-RU" dirty="0" err="1" smtClean="0"/>
              <a:t>отримати</a:t>
            </a:r>
            <a:r>
              <a:rPr lang="ru-RU" dirty="0" smtClean="0"/>
              <a:t> вотум </a:t>
            </a:r>
            <a:r>
              <a:rPr lang="ru-RU" dirty="0" err="1" smtClean="0"/>
              <a:t>довіри</a:t>
            </a:r>
            <a:r>
              <a:rPr lang="ru-RU" dirty="0" smtClean="0"/>
              <a:t> в </a:t>
            </a:r>
            <a:r>
              <a:rPr lang="ru-RU" dirty="0" err="1" smtClean="0"/>
              <a:t>парламенті</a:t>
            </a:r>
            <a:r>
              <a:rPr lang="ru-RU" dirty="0" smtClean="0"/>
              <a:t> (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необхідна</a:t>
            </a:r>
            <a:r>
              <a:rPr lang="ru-RU" dirty="0" smtClean="0"/>
              <a:t> процедура для </a:t>
            </a:r>
            <a:r>
              <a:rPr lang="ru-RU" dirty="0" err="1" smtClean="0"/>
              <a:t>парламентської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) і не буде сформована. Члени уряду </a:t>
            </a:r>
            <a:r>
              <a:rPr lang="ru-RU" dirty="0" err="1" smtClean="0"/>
              <a:t>призначаються</a:t>
            </a:r>
            <a:r>
              <a:rPr lang="ru-RU" dirty="0" smtClean="0"/>
              <a:t> президентом за </a:t>
            </a:r>
            <a:r>
              <a:rPr lang="ru-RU" dirty="0" err="1" smtClean="0"/>
              <a:t>рекомендацією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уряду;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9B60-93BD-4BA5-9928-5B33B667EBC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35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президент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відправити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у </a:t>
            </a:r>
            <a:r>
              <a:rPr lang="ru-RU" dirty="0" err="1" smtClean="0"/>
              <a:t>відставку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9B60-93BD-4BA5-9928-5B33B667EBC6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5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СУВЕРНІТЕТ(Найвища </a:t>
            </a:r>
            <a:r>
              <a:rPr lang="uk-UA" dirty="0" err="1" smtClean="0"/>
              <a:t>держ</a:t>
            </a:r>
            <a:r>
              <a:rPr lang="uk-UA" dirty="0" smtClean="0"/>
              <a:t> влада)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9B60-93BD-4BA5-9928-5B33B667EBC6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249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Або абсолютизм.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9B60-93BD-4BA5-9928-5B33B667EBC6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309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Абсолютизм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допускає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відміну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деспотичних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тоталітарних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режимів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наявність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латентних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прихованих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обмежень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влади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економічних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існує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відносний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Плюралізм"/>
              </a:rPr>
              <a:t>плюралізм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власності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соціальних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наявність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багатоманітної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соціальної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спадкоємної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Аристократія (стан)"/>
              </a:rPr>
              <a:t>аристократії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політичних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(абсолютизм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здатний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політичної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динаміки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розширеного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політичного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відтворювання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ідеологічних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(абсолютизм не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вбачає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існуванні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ідеологічної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багатоманітності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загрози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себе).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9B60-93BD-4BA5-9928-5B33B667EBC6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600399"/>
          </a:xfrm>
        </p:spPr>
        <p:txBody>
          <a:bodyPr/>
          <a:lstStyle/>
          <a:p>
            <a:r>
              <a:rPr lang="uk-UA" dirty="0" err="1" smtClean="0"/>
              <a:t>Презинтація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учениці 10 класу </a:t>
            </a:r>
            <a:br>
              <a:rPr lang="uk-UA" dirty="0" smtClean="0"/>
            </a:br>
            <a:r>
              <a:rPr lang="uk-UA" dirty="0" smtClean="0"/>
              <a:t>Запорізької гімназії №93</a:t>
            </a:r>
            <a:br>
              <a:rPr lang="uk-UA" dirty="0" smtClean="0"/>
            </a:br>
            <a:r>
              <a:rPr lang="uk-UA" dirty="0" err="1" smtClean="0"/>
              <a:t>Короткової</a:t>
            </a:r>
            <a:r>
              <a:rPr lang="uk-UA" dirty="0" smtClean="0"/>
              <a:t> Христини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417712"/>
          </a:xfrm>
        </p:spPr>
        <p:txBody>
          <a:bodyPr/>
          <a:lstStyle/>
          <a:p>
            <a:r>
              <a:rPr lang="uk-UA" dirty="0" smtClean="0"/>
              <a:t>Державний лад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1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Республіканські форми правління: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Президентська;</a:t>
            </a:r>
          </a:p>
          <a:p>
            <a:r>
              <a:rPr lang="uk-UA" dirty="0" smtClean="0"/>
              <a:t>Парламентська;</a:t>
            </a:r>
          </a:p>
          <a:p>
            <a:r>
              <a:rPr lang="uk-UA" dirty="0" smtClean="0"/>
              <a:t>Парламентсько-президентська;</a:t>
            </a:r>
          </a:p>
          <a:p>
            <a:r>
              <a:rPr lang="uk-UA" dirty="0" smtClean="0"/>
              <a:t>Президентсько-парламентська.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8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Президентська республіка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/>
              <a:t> </a:t>
            </a:r>
            <a:r>
              <a:rPr lang="ru-RU" dirty="0" err="1"/>
              <a:t>здійснюється</a:t>
            </a:r>
            <a:r>
              <a:rPr lang="ru-RU" dirty="0"/>
              <a:t> шляхом </a:t>
            </a:r>
            <a:r>
              <a:rPr lang="ru-RU" dirty="0" err="1"/>
              <a:t>надання</a:t>
            </a:r>
            <a:r>
              <a:rPr lang="ru-RU" dirty="0"/>
              <a:t> президенту великого кола </a:t>
            </a:r>
            <a:r>
              <a:rPr lang="ru-RU" dirty="0" err="1" smtClean="0"/>
              <a:t>повноважень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/>
              <a:t>з'єднання</a:t>
            </a:r>
            <a:r>
              <a:rPr lang="ru-RU" dirty="0"/>
              <a:t> в руках президента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глави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і </a:t>
            </a:r>
            <a:r>
              <a:rPr lang="ru-RU" dirty="0" err="1"/>
              <a:t>глави</a:t>
            </a:r>
            <a:r>
              <a:rPr lang="ru-RU" dirty="0"/>
              <a:t> уряду.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44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89500"/>
            <a:ext cx="8229600" cy="557321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чіткий</a:t>
            </a:r>
            <a:r>
              <a:rPr lang="ru-RU" dirty="0" smtClean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законодавчої</a:t>
            </a:r>
            <a:r>
              <a:rPr lang="ru-RU" dirty="0"/>
              <a:t>, </a:t>
            </a:r>
            <a:r>
              <a:rPr lang="ru-RU" dirty="0" err="1"/>
              <a:t>виконавчої</a:t>
            </a:r>
            <a:r>
              <a:rPr lang="ru-RU" dirty="0"/>
              <a:t> та </a:t>
            </a:r>
            <a:r>
              <a:rPr lang="ru-RU" dirty="0" err="1"/>
              <a:t>судової</a:t>
            </a:r>
            <a:r>
              <a:rPr lang="ru-RU" dirty="0"/>
              <a:t> </a:t>
            </a:r>
            <a:r>
              <a:rPr lang="ru-RU" dirty="0" err="1"/>
              <a:t>гілок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endParaRPr lang="ru-RU" dirty="0" smtClean="0"/>
          </a:p>
          <a:p>
            <a:r>
              <a:rPr lang="ru-RU" dirty="0" smtClean="0"/>
              <a:t>президент</a:t>
            </a:r>
            <a:r>
              <a:rPr lang="ru-RU" dirty="0"/>
              <a:t> — глава </a:t>
            </a:r>
            <a:r>
              <a:rPr lang="ru-RU" dirty="0" err="1"/>
              <a:t>держави</a:t>
            </a:r>
            <a:r>
              <a:rPr lang="ru-RU" dirty="0"/>
              <a:t> і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;</a:t>
            </a:r>
          </a:p>
          <a:p>
            <a:r>
              <a:rPr lang="ru-RU" dirty="0" smtClean="0"/>
              <a:t>президент </a:t>
            </a:r>
            <a:r>
              <a:rPr lang="ru-RU" dirty="0" err="1"/>
              <a:t>обирається</a:t>
            </a:r>
            <a:r>
              <a:rPr lang="ru-RU" dirty="0"/>
              <a:t> </a:t>
            </a:r>
            <a:r>
              <a:rPr lang="ru-RU" dirty="0" err="1"/>
              <a:t>непарламентським</a:t>
            </a:r>
            <a:r>
              <a:rPr lang="ru-RU" dirty="0"/>
              <a:t> </a:t>
            </a:r>
            <a:r>
              <a:rPr lang="ru-RU" dirty="0" smtClean="0"/>
              <a:t>способом;</a:t>
            </a:r>
          </a:p>
          <a:p>
            <a:r>
              <a:rPr lang="ru-RU" dirty="0" smtClean="0"/>
              <a:t>президент </a:t>
            </a:r>
            <a:r>
              <a:rPr lang="ru-RU" dirty="0"/>
              <a:t>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розпуску</a:t>
            </a:r>
            <a:r>
              <a:rPr lang="ru-RU" dirty="0"/>
              <a:t> парламенту;</a:t>
            </a:r>
          </a:p>
          <a:p>
            <a:r>
              <a:rPr lang="ru-RU" dirty="0" smtClean="0"/>
              <a:t>принцип </a:t>
            </a:r>
            <a:r>
              <a:rPr lang="ru-RU" dirty="0" err="1"/>
              <a:t>парламентської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при </a:t>
            </a:r>
            <a:r>
              <a:rPr lang="ru-RU" dirty="0" err="1"/>
              <a:t>формуванні</a:t>
            </a:r>
            <a:r>
              <a:rPr lang="ru-RU" dirty="0"/>
              <a:t> уряду не </a:t>
            </a:r>
            <a:r>
              <a:rPr lang="ru-RU" dirty="0" err="1"/>
              <a:t>діє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уряду перед парламентом </a:t>
            </a:r>
            <a:r>
              <a:rPr lang="ru-RU" dirty="0" err="1"/>
              <a:t>відсутня</a:t>
            </a:r>
            <a:r>
              <a:rPr lang="ru-RU" dirty="0"/>
              <a:t>;</a:t>
            </a:r>
          </a:p>
          <a:p>
            <a:r>
              <a:rPr lang="ru-RU" dirty="0" smtClean="0"/>
              <a:t>президент </a:t>
            </a:r>
            <a:r>
              <a:rPr lang="ru-RU" dirty="0" err="1"/>
              <a:t>одноосібно</a:t>
            </a:r>
            <a:r>
              <a:rPr lang="ru-RU" dirty="0"/>
              <a:t> </a:t>
            </a:r>
            <a:r>
              <a:rPr lang="ru-RU" dirty="0" err="1"/>
              <a:t>керує</a:t>
            </a:r>
            <a:r>
              <a:rPr lang="ru-RU" dirty="0"/>
              <a:t> </a:t>
            </a:r>
            <a:r>
              <a:rPr lang="ru-RU" dirty="0" err="1"/>
              <a:t>виконавчою</a:t>
            </a:r>
            <a:r>
              <a:rPr lang="ru-RU" dirty="0"/>
              <a:t> </a:t>
            </a:r>
            <a:r>
              <a:rPr lang="ru-RU" dirty="0" err="1"/>
              <a:t>владою</a:t>
            </a:r>
            <a:r>
              <a:rPr lang="ru-RU" dirty="0"/>
              <a:t>, посада </a:t>
            </a:r>
            <a:r>
              <a:rPr lang="ru-RU" dirty="0" err="1"/>
              <a:t>прем'єр-міністра</a:t>
            </a:r>
            <a:r>
              <a:rPr lang="ru-RU" dirty="0"/>
              <a:t> не </a:t>
            </a:r>
            <a:r>
              <a:rPr lang="ru-RU" dirty="0" err="1"/>
              <a:t>передбачається</a:t>
            </a:r>
            <a:r>
              <a:rPr lang="ru-RU" dirty="0"/>
              <a:t>;</a:t>
            </a:r>
          </a:p>
          <a:p>
            <a:r>
              <a:rPr lang="ru-RU" dirty="0" smtClean="0"/>
              <a:t>президент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порядку </a:t>
            </a:r>
            <a:r>
              <a:rPr lang="ru-RU" dirty="0" err="1"/>
              <a:t>імпічменту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усунутий</a:t>
            </a:r>
            <a:r>
              <a:rPr lang="ru-RU" dirty="0"/>
              <a:t> з посади.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2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Влада президента: виконавча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Не несе відповідальності перед парламентом;</a:t>
            </a:r>
          </a:p>
          <a:p>
            <a:r>
              <a:rPr lang="ru-RU" dirty="0" err="1"/>
              <a:t>позбавлений</a:t>
            </a:r>
            <a:r>
              <a:rPr lang="ru-RU" dirty="0"/>
              <a:t> права </a:t>
            </a:r>
            <a:r>
              <a:rPr lang="ru-RU" dirty="0" err="1"/>
              <a:t>розпуску</a:t>
            </a:r>
            <a:r>
              <a:rPr lang="ru-RU" dirty="0"/>
              <a:t> </a:t>
            </a:r>
            <a:r>
              <a:rPr lang="ru-RU" dirty="0" smtClean="0"/>
              <a:t>парламенту;</a:t>
            </a:r>
          </a:p>
          <a:p>
            <a:r>
              <a:rPr lang="ru-RU" dirty="0" smtClean="0"/>
              <a:t>президент </a:t>
            </a:r>
            <a:r>
              <a:rPr lang="ru-RU" dirty="0" err="1"/>
              <a:t>самостійно</a:t>
            </a:r>
            <a:r>
              <a:rPr lang="ru-RU" dirty="0"/>
              <a:t>, з </a:t>
            </a:r>
            <a:r>
              <a:rPr lang="ru-RU" dirty="0" err="1"/>
              <a:t>мінімальною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smtClean="0"/>
              <a:t>парламенту,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/>
              <a:t>«уряд</a:t>
            </a:r>
            <a:r>
              <a:rPr lang="ru-RU" dirty="0" smtClean="0"/>
              <a:t>»;</a:t>
            </a:r>
          </a:p>
          <a:p>
            <a:r>
              <a:rPr lang="uk-UA" dirty="0"/>
              <a:t>д</a:t>
            </a:r>
            <a:r>
              <a:rPr lang="uk-UA" dirty="0" smtClean="0"/>
              <a:t>жерело законодавчої ініціативи;</a:t>
            </a:r>
          </a:p>
          <a:p>
            <a:r>
              <a:rPr lang="uk-UA" dirty="0" smtClean="0"/>
              <a:t>Нормотворчий орган;</a:t>
            </a:r>
          </a:p>
          <a:p>
            <a:r>
              <a:rPr lang="uk-UA" dirty="0" smtClean="0"/>
              <a:t>Має право вето;</a:t>
            </a:r>
          </a:p>
          <a:p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/>
              <a:t>відправити</a:t>
            </a:r>
            <a:r>
              <a:rPr lang="ru-RU" dirty="0"/>
              <a:t> </a:t>
            </a:r>
            <a:r>
              <a:rPr lang="ru-RU" dirty="0" smtClean="0"/>
              <a:t>уряд </a:t>
            </a:r>
            <a:r>
              <a:rPr lang="ru-RU" dirty="0"/>
              <a:t>у </a:t>
            </a:r>
            <a:r>
              <a:rPr lang="ru-RU" dirty="0" err="1"/>
              <a:t>відставку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4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Влада парламенту: законодавча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діяльність</a:t>
            </a:r>
            <a:r>
              <a:rPr lang="ru-RU" dirty="0"/>
              <a:t> поставлена в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smtClean="0"/>
              <a:t>президента;</a:t>
            </a:r>
          </a:p>
          <a:p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 smtClean="0"/>
              <a:t>відхиляти</a:t>
            </a:r>
            <a:r>
              <a:rPr lang="ru-RU" dirty="0" smtClean="0"/>
              <a:t> </a:t>
            </a:r>
            <a:r>
              <a:rPr lang="ru-RU" dirty="0" err="1"/>
              <a:t>законодавчі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smtClean="0"/>
              <a:t>президента;</a:t>
            </a:r>
          </a:p>
          <a:p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/>
              <a:t>контроль над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виконавчого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комітетах</a:t>
            </a:r>
            <a:r>
              <a:rPr lang="ru-RU" dirty="0" smtClean="0"/>
              <a:t> парламента </a:t>
            </a:r>
            <a:r>
              <a:rPr lang="ru-RU" dirty="0" err="1" smtClean="0"/>
              <a:t>наділені</a:t>
            </a:r>
            <a:r>
              <a:rPr lang="ru-RU" dirty="0" smtClean="0"/>
              <a:t> </a:t>
            </a:r>
            <a:r>
              <a:rPr lang="ru-RU" dirty="0" err="1"/>
              <a:t>значними</a:t>
            </a:r>
            <a:r>
              <a:rPr lang="ru-RU" dirty="0"/>
              <a:t> </a:t>
            </a:r>
            <a:r>
              <a:rPr lang="ru-RU" dirty="0" err="1"/>
              <a:t>ревізійними</a:t>
            </a:r>
            <a:r>
              <a:rPr lang="ru-RU" dirty="0"/>
              <a:t>, </a:t>
            </a:r>
            <a:r>
              <a:rPr lang="ru-RU" dirty="0" err="1"/>
              <a:t>контрольними</a:t>
            </a:r>
            <a:r>
              <a:rPr lang="ru-RU" dirty="0"/>
              <a:t> і </a:t>
            </a:r>
            <a:r>
              <a:rPr lang="ru-RU" dirty="0" err="1"/>
              <a:t>розслідувальними</a:t>
            </a:r>
            <a:r>
              <a:rPr lang="ru-RU" dirty="0"/>
              <a:t> </a:t>
            </a:r>
            <a:r>
              <a:rPr lang="ru-RU" dirty="0" err="1"/>
              <a:t>повноваженнями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2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Парламентська республіка: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8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Парламент, як повноправний орган,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політично</a:t>
            </a:r>
            <a:r>
              <a:rPr lang="ru-RU" dirty="0"/>
              <a:t> </a:t>
            </a:r>
            <a:r>
              <a:rPr lang="ru-RU" dirty="0" err="1"/>
              <a:t>відповідальний</a:t>
            </a:r>
            <a:r>
              <a:rPr lang="ru-RU" dirty="0"/>
              <a:t> перед ним </a:t>
            </a:r>
            <a:r>
              <a:rPr lang="ru-RU" dirty="0" smtClean="0"/>
              <a:t>уряд</a:t>
            </a:r>
          </a:p>
          <a:p>
            <a:r>
              <a:rPr lang="ru-RU" dirty="0" err="1" smtClean="0"/>
              <a:t>обирає</a:t>
            </a:r>
            <a:r>
              <a:rPr lang="ru-RU" dirty="0" smtClean="0"/>
              <a:t> президента;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7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9766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президент </a:t>
            </a:r>
            <a:r>
              <a:rPr lang="ru-RU" dirty="0" err="1"/>
              <a:t>обирається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парламентом,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колегією</a:t>
            </a:r>
            <a:r>
              <a:rPr lang="ru-RU" dirty="0"/>
              <a:t>,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сформованої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обрання</a:t>
            </a:r>
            <a:r>
              <a:rPr lang="ru-RU" dirty="0"/>
              <a:t> з </a:t>
            </a:r>
            <a:r>
              <a:rPr lang="ru-RU" dirty="0" err="1"/>
              <a:t>обов'язковою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парламенту (ФРН, </a:t>
            </a:r>
            <a:r>
              <a:rPr lang="ru-RU" dirty="0" err="1"/>
              <a:t>Індія</a:t>
            </a:r>
            <a:r>
              <a:rPr lang="ru-RU" dirty="0"/>
              <a:t>),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/>
              <a:t>похідна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парламенту;</a:t>
            </a:r>
          </a:p>
          <a:p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</a:t>
            </a:r>
            <a:r>
              <a:rPr lang="ru-RU" dirty="0"/>
              <a:t>уряду перед парламентом, а не перед </a:t>
            </a:r>
            <a:r>
              <a:rPr lang="ru-RU" dirty="0" smtClean="0"/>
              <a:t>президентом, </a:t>
            </a:r>
            <a:r>
              <a:rPr lang="ru-RU" dirty="0" err="1" smtClean="0"/>
              <a:t>недовіра</a:t>
            </a:r>
            <a:r>
              <a:rPr lang="ru-RU" dirty="0" smtClean="0"/>
              <a:t> </a:t>
            </a:r>
            <a:r>
              <a:rPr lang="ru-RU" dirty="0" err="1"/>
              <a:t>голові</a:t>
            </a:r>
            <a:r>
              <a:rPr lang="ru-RU" dirty="0"/>
              <a:t> уряду </a:t>
            </a: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відставку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уряду. </a:t>
            </a:r>
            <a:endParaRPr lang="ru-RU" dirty="0" smtClean="0"/>
          </a:p>
          <a:p>
            <a:r>
              <a:rPr lang="ru-RU" dirty="0" smtClean="0"/>
              <a:t>Вона </a:t>
            </a:r>
            <a:r>
              <a:rPr lang="ru-RU" dirty="0" err="1"/>
              <a:t>покладена</a:t>
            </a:r>
            <a:r>
              <a:rPr lang="ru-RU" dirty="0"/>
              <a:t> на главу уряду;</a:t>
            </a:r>
          </a:p>
          <a:p>
            <a:r>
              <a:rPr lang="ru-RU" dirty="0"/>
              <a:t>президент не </a:t>
            </a:r>
            <a:r>
              <a:rPr lang="ru-RU" dirty="0" err="1"/>
              <a:t>може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розсуд</a:t>
            </a:r>
            <a:r>
              <a:rPr lang="ru-RU" dirty="0"/>
              <a:t> </a:t>
            </a:r>
            <a:r>
              <a:rPr lang="ru-RU" dirty="0" err="1"/>
              <a:t>відправити</a:t>
            </a:r>
            <a:r>
              <a:rPr lang="ru-RU" dirty="0"/>
              <a:t> у </a:t>
            </a:r>
            <a:r>
              <a:rPr lang="ru-RU" dirty="0" err="1"/>
              <a:t>відставку</a:t>
            </a:r>
            <a:r>
              <a:rPr lang="ru-RU" dirty="0"/>
              <a:t> главу уряду, але за </a:t>
            </a:r>
            <a:r>
              <a:rPr lang="ru-RU" dirty="0" err="1"/>
              <a:t>рекомендацією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уряду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відправити</a:t>
            </a:r>
            <a:r>
              <a:rPr lang="ru-RU" dirty="0"/>
              <a:t> у </a:t>
            </a:r>
            <a:r>
              <a:rPr lang="ru-RU" dirty="0" err="1"/>
              <a:t>відставку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члена уряду;</a:t>
            </a:r>
          </a:p>
          <a:p>
            <a:r>
              <a:rPr lang="ru-RU" dirty="0"/>
              <a:t>в </a:t>
            </a:r>
            <a:r>
              <a:rPr lang="ru-RU" dirty="0" err="1"/>
              <a:t>законодавчій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президент </a:t>
            </a:r>
            <a:r>
              <a:rPr lang="ru-RU" dirty="0" err="1"/>
              <a:t>парламентської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наділений</a:t>
            </a:r>
            <a:r>
              <a:rPr lang="ru-RU" dirty="0"/>
              <a:t> правом </a:t>
            </a:r>
            <a:r>
              <a:rPr lang="ru-RU" dirty="0" err="1"/>
              <a:t>законодавчої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, </a:t>
            </a:r>
            <a:r>
              <a:rPr lang="ru-RU" dirty="0" err="1"/>
              <a:t>погодженої</a:t>
            </a:r>
            <a:r>
              <a:rPr lang="ru-RU" dirty="0"/>
              <a:t> з урядом;</a:t>
            </a:r>
          </a:p>
          <a:p>
            <a:r>
              <a:rPr lang="ru-RU" dirty="0" smtClean="0"/>
              <a:t>Без </a:t>
            </a:r>
            <a:r>
              <a:rPr lang="ru-RU" dirty="0" err="1" smtClean="0"/>
              <a:t>контрасігнатури</a:t>
            </a:r>
            <a:r>
              <a:rPr lang="ru-RU" dirty="0" smtClean="0"/>
              <a:t> (</a:t>
            </a:r>
            <a:r>
              <a:rPr lang="ru-RU" dirty="0" err="1" smtClean="0"/>
              <a:t>підпису</a:t>
            </a:r>
            <a:r>
              <a:rPr lang="ru-RU" dirty="0" smtClean="0"/>
              <a:t> </a:t>
            </a:r>
            <a:r>
              <a:rPr lang="ru-RU" dirty="0" err="1"/>
              <a:t>прем'єр-міністра</a:t>
            </a:r>
            <a:r>
              <a:rPr lang="ru-RU" dirty="0" smtClean="0"/>
              <a:t>)</a:t>
            </a:r>
            <a:r>
              <a:rPr lang="ru-RU" dirty="0" err="1" smtClean="0"/>
              <a:t>акти</a:t>
            </a:r>
            <a:r>
              <a:rPr lang="ru-RU" dirty="0" smtClean="0"/>
              <a:t> </a:t>
            </a:r>
            <a:r>
              <a:rPr lang="ru-RU" dirty="0"/>
              <a:t>президента </a:t>
            </a:r>
            <a:r>
              <a:rPr lang="ru-RU" dirty="0" err="1"/>
              <a:t>недійсні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/>
              <a:t>парламентській</a:t>
            </a:r>
            <a:r>
              <a:rPr lang="ru-RU" dirty="0"/>
              <a:t> </a:t>
            </a:r>
            <a:r>
              <a:rPr lang="ru-RU" dirty="0" err="1"/>
              <a:t>республіці</a:t>
            </a:r>
            <a:r>
              <a:rPr lang="ru-RU" dirty="0"/>
              <a:t> </a:t>
            </a:r>
            <a:r>
              <a:rPr lang="ru-RU" dirty="0" err="1"/>
              <a:t>ключова</a:t>
            </a:r>
            <a:r>
              <a:rPr lang="ru-RU" dirty="0"/>
              <a:t> </a:t>
            </a:r>
            <a:r>
              <a:rPr lang="ru-RU" dirty="0" err="1"/>
              <a:t>фігура</a:t>
            </a:r>
            <a:r>
              <a:rPr lang="ru-RU" dirty="0"/>
              <a:t> в </a:t>
            </a:r>
            <a:r>
              <a:rPr lang="ru-RU" dirty="0" err="1"/>
              <a:t>державі</a:t>
            </a:r>
            <a:r>
              <a:rPr lang="ru-RU" dirty="0"/>
              <a:t> — голова уряду.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95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Влада парламенту: законодавча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Обирає президента;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Види і  загальна характеристика форм правління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1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Влада президента: глава держави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президент не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діяльність</a:t>
            </a:r>
            <a:r>
              <a:rPr lang="ru-RU" dirty="0"/>
              <a:t> уряду</a:t>
            </a:r>
            <a:r>
              <a:rPr lang="ru-RU" dirty="0" smtClean="0"/>
              <a:t>.</a:t>
            </a:r>
          </a:p>
          <a:p>
            <a:r>
              <a:rPr lang="uk-UA" dirty="0" smtClean="0"/>
              <a:t>Призначає главу уряду </a:t>
            </a:r>
            <a:r>
              <a:rPr lang="ru-RU" dirty="0"/>
              <a:t>з числа </a:t>
            </a:r>
            <a:r>
              <a:rPr lang="ru-RU" dirty="0" err="1"/>
              <a:t>лідерів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коаліції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у </a:t>
            </a:r>
            <a:r>
              <a:rPr lang="ru-RU" dirty="0" err="1"/>
              <a:t>парламенті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палаті</a:t>
            </a:r>
            <a:r>
              <a:rPr lang="ru-RU" dirty="0"/>
              <a:t>. 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6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Влада уряду : виконавча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державно-</a:t>
            </a:r>
            <a:r>
              <a:rPr lang="ru-RU" dirty="0" err="1"/>
              <a:t>владні</a:t>
            </a:r>
            <a:r>
              <a:rPr lang="ru-RU" dirty="0"/>
              <a:t> </a:t>
            </a:r>
            <a:r>
              <a:rPr lang="ru-RU" dirty="0" err="1" smtClean="0"/>
              <a:t>повноваження</a:t>
            </a:r>
            <a:r>
              <a:rPr lang="ru-RU" dirty="0"/>
              <a:t> 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урядової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9344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0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Парламентсько-президдентська</a:t>
            </a:r>
            <a:r>
              <a:rPr lang="uk-UA" dirty="0" smtClean="0"/>
              <a:t> республіка: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1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90465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додержання</a:t>
            </a:r>
            <a:r>
              <a:rPr lang="ru-RU" dirty="0"/>
              <a:t> </a:t>
            </a:r>
            <a:r>
              <a:rPr lang="ru-RU" dirty="0" err="1"/>
              <a:t>конституції</a:t>
            </a:r>
            <a:r>
              <a:rPr lang="ru-RU" dirty="0"/>
              <a:t>, </a:t>
            </a:r>
            <a:r>
              <a:rPr lang="ru-RU" dirty="0" err="1"/>
              <a:t>незалежності</a:t>
            </a:r>
            <a:r>
              <a:rPr lang="ru-RU" dirty="0"/>
              <a:t> й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 smtClean="0"/>
              <a:t>.</a:t>
            </a:r>
          </a:p>
          <a:p>
            <a:r>
              <a:rPr lang="ru-RU" dirty="0" err="1"/>
              <a:t>Компетенційна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парламенту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smtClean="0"/>
              <a:t>уряду;</a:t>
            </a:r>
          </a:p>
          <a:p>
            <a:r>
              <a:rPr lang="ru-RU" dirty="0" err="1"/>
              <a:t>Юридична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уряду перед </a:t>
            </a:r>
            <a:r>
              <a:rPr lang="ru-RU" dirty="0" smtClean="0"/>
              <a:t>парламентом;</a:t>
            </a:r>
          </a:p>
          <a:p>
            <a:r>
              <a:rPr lang="ru-RU" dirty="0"/>
              <a:t> </a:t>
            </a:r>
            <a:r>
              <a:rPr lang="ru-RU" dirty="0" smtClean="0"/>
              <a:t>глава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право </a:t>
            </a:r>
            <a:r>
              <a:rPr lang="ru-RU" dirty="0" err="1"/>
              <a:t>розпуску</a:t>
            </a:r>
            <a:r>
              <a:rPr lang="ru-RU" dirty="0"/>
              <a:t> парламенту за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конституційно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 smtClean="0"/>
              <a:t>підстав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/>
              <a:t>повноважень</a:t>
            </a:r>
            <a:r>
              <a:rPr lang="ru-RU" dirty="0"/>
              <a:t> перед </a:t>
            </a:r>
            <a:r>
              <a:rPr lang="ru-RU" dirty="0" err="1"/>
              <a:t>новообраним</a:t>
            </a:r>
            <a:r>
              <a:rPr lang="ru-RU" dirty="0"/>
              <a:t> </a:t>
            </a:r>
            <a:r>
              <a:rPr lang="ru-RU" dirty="0" smtClean="0"/>
              <a:t>парламентом;</a:t>
            </a:r>
          </a:p>
          <a:p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 «</a:t>
            </a:r>
            <a:r>
              <a:rPr lang="ru-RU" dirty="0" err="1"/>
              <a:t>контрасигнатури</a:t>
            </a:r>
            <a:r>
              <a:rPr lang="ru-RU" dirty="0" smtClean="0"/>
              <a:t>»;</a:t>
            </a:r>
          </a:p>
          <a:p>
            <a:r>
              <a:rPr lang="uk-UA" dirty="0"/>
              <a:t>п</a:t>
            </a:r>
            <a:r>
              <a:rPr lang="uk-UA" smtClean="0"/>
              <a:t>резидент </a:t>
            </a:r>
            <a:r>
              <a:rPr lang="uk-UA" dirty="0" smtClean="0"/>
              <a:t>має </a:t>
            </a:r>
            <a:r>
              <a:rPr lang="ru-RU" dirty="0" smtClean="0"/>
              <a:t>право </a:t>
            </a:r>
            <a:r>
              <a:rPr lang="ru-RU" dirty="0" err="1"/>
              <a:t>законодавчої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, </a:t>
            </a:r>
            <a:r>
              <a:rPr lang="ru-RU" dirty="0" err="1"/>
              <a:t>відкладального</a:t>
            </a:r>
            <a:r>
              <a:rPr lang="ru-RU" dirty="0"/>
              <a:t> вето й </a:t>
            </a:r>
            <a:r>
              <a:rPr lang="ru-RU" dirty="0" err="1"/>
              <a:t>видання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силу </a:t>
            </a:r>
            <a:r>
              <a:rPr lang="ru-RU" dirty="0" smtClean="0"/>
              <a:t>закону;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96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Ознаки: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8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Президентсько-парламентська республіка: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37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Монархія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1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Ознаки:</a:t>
            </a:r>
            <a:br>
              <a:rPr lang="uk-UA" dirty="0"/>
            </a:br>
            <a:r>
              <a:rPr lang="uk-UA" dirty="0"/>
              <a:t>найвища державна влада: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Повністю або частково належить спадковому монарху.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8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Монархічні форми правління: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Абсолютна монархія;</a:t>
            </a:r>
          </a:p>
          <a:p>
            <a:r>
              <a:rPr lang="uk-UA" dirty="0" smtClean="0"/>
              <a:t>Теократична монархія;</a:t>
            </a:r>
          </a:p>
          <a:p>
            <a:r>
              <a:rPr lang="uk-UA" dirty="0" smtClean="0"/>
              <a:t>Виборна монархія;</a:t>
            </a:r>
          </a:p>
          <a:p>
            <a:r>
              <a:rPr lang="uk-UA" dirty="0" smtClean="0"/>
              <a:t>Парламентська монархія:</a:t>
            </a:r>
          </a:p>
          <a:p>
            <a:pPr>
              <a:buFontTx/>
              <a:buChar char="-"/>
            </a:pPr>
            <a:r>
              <a:rPr lang="uk-UA" dirty="0" smtClean="0"/>
              <a:t>Дуалістична </a:t>
            </a:r>
            <a:r>
              <a:rPr lang="uk-UA" dirty="0"/>
              <a:t>монархія</a:t>
            </a:r>
            <a:r>
              <a:rPr lang="uk-UA" dirty="0" smtClean="0"/>
              <a:t>;</a:t>
            </a:r>
          </a:p>
          <a:p>
            <a:pPr>
              <a:buFontTx/>
              <a:buChar char="-"/>
            </a:pPr>
            <a:r>
              <a:rPr lang="uk-UA" dirty="0" smtClean="0"/>
              <a:t>Конституційна монархія.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4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Форма державного правління </a:t>
            </a:r>
            <a:r>
              <a:rPr lang="uk-UA" sz="3200" dirty="0" smtClean="0"/>
              <a:t>–</a:t>
            </a:r>
            <a:br>
              <a:rPr lang="uk-UA" sz="3200" dirty="0" smtClean="0"/>
            </a:b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спосіб</a:t>
            </a:r>
            <a:r>
              <a:rPr lang="ru-RU" sz="3200" dirty="0"/>
              <a:t>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верховної</a:t>
            </a:r>
            <a:r>
              <a:rPr lang="ru-RU" sz="3200" dirty="0"/>
              <a:t> </a:t>
            </a:r>
            <a:r>
              <a:rPr lang="ru-RU" sz="3200" dirty="0" err="1"/>
              <a:t>влади</a:t>
            </a:r>
            <a:r>
              <a:rPr lang="ru-RU" sz="3200" dirty="0"/>
              <a:t>, </a:t>
            </a:r>
            <a:r>
              <a:rPr lang="ru-RU" sz="3200" dirty="0" err="1"/>
              <a:t>який</a:t>
            </a:r>
            <a:r>
              <a:rPr lang="ru-RU" sz="3200" dirty="0"/>
              <a:t> </a:t>
            </a:r>
            <a:r>
              <a:rPr lang="ru-RU" sz="3200" dirty="0" err="1"/>
              <a:t>визначає</a:t>
            </a:r>
            <a:r>
              <a:rPr lang="ru-RU" sz="3200" dirty="0"/>
              <a:t> 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найвищих</a:t>
            </a:r>
            <a:r>
              <a:rPr lang="ru-RU" dirty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;</a:t>
            </a:r>
          </a:p>
          <a:p>
            <a:r>
              <a:rPr lang="ru-RU" dirty="0"/>
              <a:t>порядок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;</a:t>
            </a:r>
          </a:p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smtClean="0"/>
              <a:t>ними;</a:t>
            </a:r>
          </a:p>
          <a:p>
            <a:r>
              <a:rPr lang="ru-RU" dirty="0" err="1"/>
              <a:t>взаємовідносини</a:t>
            </a:r>
            <a:r>
              <a:rPr lang="ru-RU" dirty="0"/>
              <a:t> з </a:t>
            </a:r>
            <a:r>
              <a:rPr lang="ru-RU" dirty="0" err="1"/>
              <a:t>населенням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6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Абсолютна монархія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1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900" dirty="0" smtClean="0"/>
              <a:t>Ознаки: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uk-UA" dirty="0"/>
              <a:t>верховна </a:t>
            </a:r>
            <a:r>
              <a:rPr lang="uk-UA" dirty="0" smtClean="0"/>
              <a:t>влада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 smtClean="0"/>
              <a:t>особі</a:t>
            </a:r>
            <a:r>
              <a:rPr lang="ru-RU" dirty="0" smtClean="0"/>
              <a:t>;</a:t>
            </a:r>
          </a:p>
          <a:p>
            <a:r>
              <a:rPr lang="uk-UA" dirty="0" smtClean="0"/>
              <a:t>Найвищій ступінь централізації влади.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1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Великий бюрократичний апарат влади;</a:t>
            </a:r>
          </a:p>
          <a:p>
            <a:r>
              <a:rPr lang="uk-UA" dirty="0" smtClean="0"/>
              <a:t>Посилення карних органів;</a:t>
            </a:r>
          </a:p>
          <a:p>
            <a:r>
              <a:rPr lang="uk-UA" dirty="0" smtClean="0"/>
              <a:t>Формування професійної армії;</a:t>
            </a:r>
          </a:p>
          <a:p>
            <a:r>
              <a:rPr lang="uk-UA" dirty="0" smtClean="0"/>
              <a:t>Розпуск станово-представницьких органів.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64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Абсолютні монархії: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Теократична монархія: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6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політична</a:t>
            </a:r>
            <a:r>
              <a:rPr lang="ru-RU" dirty="0"/>
              <a:t> і духовна </a:t>
            </a:r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/>
              <a:t>зосереджена</a:t>
            </a:r>
            <a:r>
              <a:rPr lang="ru-RU" dirty="0"/>
              <a:t> в руках </a:t>
            </a:r>
            <a:r>
              <a:rPr lang="ru-RU" dirty="0" smtClean="0"/>
              <a:t>церкви.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Виборча монархія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новий</a:t>
            </a:r>
            <a:r>
              <a:rPr lang="ru-RU" dirty="0"/>
              <a:t> монарх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 </a:t>
            </a:r>
            <a:r>
              <a:rPr lang="ru-RU" dirty="0" err="1" smtClean="0"/>
              <a:t>обирається</a:t>
            </a:r>
            <a:r>
              <a:rPr lang="ru-RU" dirty="0" smtClean="0"/>
              <a:t> парламентом, </a:t>
            </a:r>
            <a:r>
              <a:rPr lang="ru-RU" dirty="0"/>
              <a:t>членами </a:t>
            </a:r>
            <a:r>
              <a:rPr lang="ru-RU" dirty="0" err="1"/>
              <a:t>монаршої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спеціальним</a:t>
            </a:r>
            <a:r>
              <a:rPr lang="ru-RU" dirty="0"/>
              <a:t> органом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78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Конституційна монархія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деяких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сферах 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/>
              <a:t> </a:t>
            </a:r>
            <a:r>
              <a:rPr lang="ru-RU" dirty="0" smtClean="0"/>
              <a:t>монарх </a:t>
            </a:r>
            <a:r>
              <a:rPr lang="ru-RU" dirty="0"/>
              <a:t>не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верховними</a:t>
            </a:r>
            <a:r>
              <a:rPr lang="ru-RU" dirty="0"/>
              <a:t> </a:t>
            </a:r>
            <a:r>
              <a:rPr lang="ru-RU" dirty="0" err="1" smtClean="0"/>
              <a:t>повноваженнями</a:t>
            </a:r>
            <a:r>
              <a:rPr lang="ru-RU" dirty="0" smtClean="0"/>
              <a:t>.</a:t>
            </a:r>
          </a:p>
          <a:p>
            <a:r>
              <a:rPr lang="ru-RU" dirty="0"/>
              <a:t> </a:t>
            </a:r>
            <a:r>
              <a:rPr lang="ru-RU" dirty="0" smtClean="0"/>
              <a:t>статус</a:t>
            </a:r>
            <a:r>
              <a:rPr lang="ru-RU" dirty="0"/>
              <a:t> монарха </a:t>
            </a:r>
            <a:r>
              <a:rPr lang="ru-RU" dirty="0" err="1"/>
              <a:t>обмежений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формально-</a:t>
            </a:r>
            <a:r>
              <a:rPr lang="ru-RU" dirty="0" err="1"/>
              <a:t>юридично</a:t>
            </a:r>
            <a:r>
              <a:rPr lang="ru-RU" dirty="0"/>
              <a:t>, а й </a:t>
            </a:r>
            <a:r>
              <a:rPr lang="ru-RU" dirty="0" err="1"/>
              <a:t>фактично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8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 державного правління: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Республіка;</a:t>
            </a:r>
          </a:p>
          <a:p>
            <a:r>
              <a:rPr lang="uk-UA" dirty="0" smtClean="0"/>
              <a:t>Монархія.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3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Парламентська монархія: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Дуалістична;</a:t>
            </a:r>
          </a:p>
          <a:p>
            <a:r>
              <a:rPr lang="uk-UA" dirty="0" smtClean="0"/>
              <a:t>Конституційна.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4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0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Дуалістична монархія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поряд</a:t>
            </a:r>
            <a:r>
              <a:rPr lang="ru-RU" dirty="0"/>
              <a:t> з монархом </a:t>
            </a:r>
            <a:r>
              <a:rPr lang="ru-RU" dirty="0" err="1" smtClean="0"/>
              <a:t>функціонують</a:t>
            </a:r>
            <a:r>
              <a:rPr lang="ru-RU" dirty="0" smtClean="0"/>
              <a:t> парламент і </a:t>
            </a:r>
            <a:r>
              <a:rPr lang="ru-RU" dirty="0"/>
              <a:t>уряд.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01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Влада монарха: виконавча.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Глава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формує</a:t>
            </a:r>
            <a:r>
              <a:rPr lang="ru-RU" dirty="0"/>
              <a:t> уряд,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відповідальний</a:t>
            </a:r>
            <a:r>
              <a:rPr lang="ru-RU" dirty="0"/>
              <a:t> </a:t>
            </a:r>
            <a:r>
              <a:rPr lang="ru-RU" dirty="0" smtClean="0"/>
              <a:t>перед монархом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онарх </a:t>
            </a:r>
            <a:r>
              <a:rPr lang="ru-RU" dirty="0" err="1"/>
              <a:t>має</a:t>
            </a:r>
            <a:r>
              <a:rPr lang="ru-RU" dirty="0"/>
              <a:t> право вето на </a:t>
            </a:r>
            <a:r>
              <a:rPr lang="ru-RU" dirty="0" err="1"/>
              <a:t>закони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парламент</a:t>
            </a:r>
            <a:r>
              <a:rPr lang="ru-RU" dirty="0" smtClean="0"/>
              <a:t>.</a:t>
            </a:r>
          </a:p>
          <a:p>
            <a:r>
              <a:rPr lang="uk-UA" dirty="0"/>
              <a:t>о</a:t>
            </a:r>
            <a:r>
              <a:rPr lang="uk-UA" dirty="0" smtClean="0"/>
              <a:t>бмежена конституцією;</a:t>
            </a:r>
          </a:p>
          <a:p>
            <a:r>
              <a:rPr lang="ru-RU" dirty="0" err="1"/>
              <a:t>керує</a:t>
            </a:r>
            <a:r>
              <a:rPr lang="ru-RU" dirty="0"/>
              <a:t> </a:t>
            </a:r>
            <a:r>
              <a:rPr lang="ru-RU" dirty="0" err="1" smtClean="0"/>
              <a:t>збройними</a:t>
            </a:r>
            <a:r>
              <a:rPr lang="ru-RU" dirty="0" smtClean="0"/>
              <a:t> силами, </a:t>
            </a:r>
            <a:r>
              <a:rPr lang="ru-RU" dirty="0" err="1"/>
              <a:t>призначає</a:t>
            </a:r>
            <a:r>
              <a:rPr lang="ru-RU" dirty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парламенту;</a:t>
            </a:r>
          </a:p>
          <a:p>
            <a:r>
              <a:rPr lang="ru-RU" dirty="0" err="1" smtClean="0"/>
              <a:t>видає</a:t>
            </a:r>
            <a:r>
              <a:rPr lang="ru-RU" dirty="0" smtClean="0"/>
              <a:t> </a:t>
            </a:r>
            <a:r>
              <a:rPr lang="ru-RU" dirty="0" err="1"/>
              <a:t>надзвичайні</a:t>
            </a:r>
            <a:r>
              <a:rPr lang="ru-RU" dirty="0"/>
              <a:t> </a:t>
            </a:r>
            <a:r>
              <a:rPr lang="ru-RU" dirty="0" err="1"/>
              <a:t>укази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силу </a:t>
            </a:r>
            <a:r>
              <a:rPr lang="ru-RU" dirty="0" smtClean="0"/>
              <a:t>закону,</a:t>
            </a:r>
            <a:r>
              <a:rPr lang="ru-RU" dirty="0"/>
              <a:t> </a:t>
            </a:r>
            <a:r>
              <a:rPr lang="ru-RU" dirty="0" err="1"/>
              <a:t>накласти</a:t>
            </a:r>
            <a:r>
              <a:rPr lang="ru-RU" dirty="0"/>
              <a:t> вето на </a:t>
            </a:r>
            <a:r>
              <a:rPr lang="ru-RU" dirty="0" err="1"/>
              <a:t>рішення</a:t>
            </a:r>
            <a:r>
              <a:rPr lang="ru-RU" dirty="0"/>
              <a:t> парламенту.</a:t>
            </a:r>
            <a:endParaRPr lang="ru-RU" dirty="0" smtClean="0"/>
          </a:p>
          <a:p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/>
              <a:t>право </a:t>
            </a:r>
            <a:r>
              <a:rPr lang="ru-RU" dirty="0" err="1"/>
              <a:t>розпустити</a:t>
            </a:r>
            <a:r>
              <a:rPr lang="ru-RU" dirty="0"/>
              <a:t> </a:t>
            </a:r>
            <a:r>
              <a:rPr lang="ru-RU" dirty="0" smtClean="0"/>
              <a:t>парламент.</a:t>
            </a:r>
          </a:p>
          <a:p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керувати</a:t>
            </a:r>
            <a:r>
              <a:rPr lang="ru-RU" dirty="0" smtClean="0"/>
              <a:t> </a:t>
            </a:r>
            <a:r>
              <a:rPr lang="ru-RU" dirty="0"/>
              <a:t>державою </a:t>
            </a:r>
            <a:r>
              <a:rPr lang="ru-RU" dirty="0" err="1"/>
              <a:t>одноособово</a:t>
            </a:r>
            <a:r>
              <a:rPr lang="ru-RU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за</a:t>
            </a:r>
            <a:r>
              <a:rPr lang="ru-RU" dirty="0"/>
              <a:t> </a:t>
            </a:r>
            <a:r>
              <a:rPr lang="ru-RU" dirty="0" smtClean="0"/>
              <a:t>монархом</a:t>
            </a:r>
            <a:r>
              <a:rPr lang="ru-RU" dirty="0"/>
              <a:t> 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оточенням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Політичний</a:t>
            </a:r>
            <a:r>
              <a:rPr lang="ru-RU" dirty="0" smtClean="0"/>
              <a:t> режим, </a:t>
            </a:r>
            <a:r>
              <a:rPr lang="ru-RU" dirty="0" err="1"/>
              <a:t>зазвичай</a:t>
            </a:r>
            <a:r>
              <a:rPr lang="ru-RU" dirty="0"/>
              <a:t>, носить </a:t>
            </a:r>
            <a:r>
              <a:rPr lang="ru-RU" dirty="0" err="1"/>
              <a:t>авторитарний</a:t>
            </a:r>
            <a:r>
              <a:rPr lang="ru-RU" dirty="0"/>
              <a:t> </a:t>
            </a:r>
            <a:r>
              <a:rPr lang="ru-RU" dirty="0" smtClean="0"/>
              <a:t>характер;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04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Владу парламенту: законодавча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Сильно обмежена загрозою розпуску;</a:t>
            </a:r>
          </a:p>
          <a:p>
            <a:r>
              <a:rPr lang="uk-UA" dirty="0" smtClean="0"/>
              <a:t>Може обмежувати владу монарху і уряду;</a:t>
            </a:r>
          </a:p>
          <a:p>
            <a:r>
              <a:rPr lang="ru-RU" dirty="0" err="1"/>
              <a:t>формується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8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2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Республіка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4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3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err="1"/>
              <a:t>верховні</a:t>
            </a:r>
            <a:r>
              <a:rPr lang="ru-RU" dirty="0"/>
              <a:t> 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обираються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окреслені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/>
              <a:t> </a:t>
            </a:r>
            <a:r>
              <a:rPr lang="ru-RU" dirty="0" smtClean="0"/>
              <a:t>на</a:t>
            </a:r>
            <a:r>
              <a:rPr lang="ru-RU" dirty="0"/>
              <a:t> </a:t>
            </a:r>
            <a:r>
              <a:rPr lang="ru-RU" dirty="0" err="1" smtClean="0"/>
              <a:t>законодавчу,виконавчу</a:t>
            </a:r>
            <a:r>
              <a:rPr lang="ru-RU" dirty="0" smtClean="0"/>
              <a:t> і </a:t>
            </a:r>
            <a:r>
              <a:rPr lang="ru-RU" dirty="0" err="1" smtClean="0"/>
              <a:t>судову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5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/>
              <a:t>одноосібного</a:t>
            </a:r>
            <a:r>
              <a:rPr lang="ru-RU" dirty="0"/>
              <a:t> і </a:t>
            </a:r>
            <a:r>
              <a:rPr lang="ru-RU" dirty="0" err="1"/>
              <a:t>колегіального</a:t>
            </a:r>
            <a:r>
              <a:rPr lang="ru-RU" dirty="0"/>
              <a:t> </a:t>
            </a:r>
            <a:r>
              <a:rPr lang="ru-RU" dirty="0" err="1"/>
              <a:t>глави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 — </a:t>
            </a:r>
            <a:r>
              <a:rPr lang="ru-RU" dirty="0" smtClean="0"/>
              <a:t>президента</a:t>
            </a:r>
            <a:r>
              <a:rPr lang="ru-RU" dirty="0"/>
              <a:t> і </a:t>
            </a:r>
            <a:r>
              <a:rPr lang="ru-RU" dirty="0" smtClean="0"/>
              <a:t>парламенту.</a:t>
            </a:r>
            <a:endParaRPr lang="ru-RU" dirty="0"/>
          </a:p>
          <a:p>
            <a:r>
              <a:rPr lang="ru-RU" dirty="0" err="1" smtClean="0"/>
              <a:t>Виборність</a:t>
            </a:r>
            <a:r>
              <a:rPr lang="ru-RU" dirty="0"/>
              <a:t> 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і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верховних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Юридична</a:t>
            </a:r>
            <a:r>
              <a:rPr lang="ru-RU" dirty="0" smtClean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голів</a:t>
            </a:r>
            <a:r>
              <a:rPr lang="ru-RU" dirty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6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Влада парламенту: законодавча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Влада президента: виконавча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право </a:t>
            </a:r>
            <a:r>
              <a:rPr lang="ru-RU" dirty="0" err="1"/>
              <a:t>представляти</a:t>
            </a:r>
            <a:r>
              <a:rPr lang="ru-RU" dirty="0"/>
              <a:t> і </a:t>
            </a:r>
            <a:r>
              <a:rPr lang="ru-RU" dirty="0" err="1"/>
              <a:t>виступати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3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747</Words>
  <Application>Microsoft Office PowerPoint</Application>
  <PresentationFormat>Экран (4:3)</PresentationFormat>
  <Paragraphs>158</Paragraphs>
  <Slides>52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Презинтація  учениці 10 класу  Запорізької гімназії №93 Короткової Христини</vt:lpstr>
      <vt:lpstr>Види і  загальна характеристика форм правління</vt:lpstr>
      <vt:lpstr>Форма державного правління – це спосіб організації верховної влади, який визначає :</vt:lpstr>
      <vt:lpstr>Форми державного правління:</vt:lpstr>
      <vt:lpstr>Республіка</vt:lpstr>
      <vt:lpstr>Ознаки:</vt:lpstr>
      <vt:lpstr>Характеристика:</vt:lpstr>
      <vt:lpstr>Влада парламенту: законодавча</vt:lpstr>
      <vt:lpstr>Влада президента: виконавча </vt:lpstr>
      <vt:lpstr>Республіканські форми правління:</vt:lpstr>
      <vt:lpstr>Президентська республіка</vt:lpstr>
      <vt:lpstr>Ознаки:</vt:lpstr>
      <vt:lpstr>Характеристика:</vt:lpstr>
      <vt:lpstr>Влада президента: виконавча</vt:lpstr>
      <vt:lpstr>Влада парламенту: законодавча</vt:lpstr>
      <vt:lpstr>Парламентська республіка:</vt:lpstr>
      <vt:lpstr>Ознаки:</vt:lpstr>
      <vt:lpstr>Характеристика:</vt:lpstr>
      <vt:lpstr>Влада парламенту: законодавча</vt:lpstr>
      <vt:lpstr>Влада президента: глава держави</vt:lpstr>
      <vt:lpstr>Влада уряду : виконавча</vt:lpstr>
      <vt:lpstr>Презентация PowerPoint</vt:lpstr>
      <vt:lpstr>Парламентсько-президдентська республіка:</vt:lpstr>
      <vt:lpstr>Ознаки:</vt:lpstr>
      <vt:lpstr> Ознаки:</vt:lpstr>
      <vt:lpstr>Президентсько-парламентська республіка:</vt:lpstr>
      <vt:lpstr>Монархія</vt:lpstr>
      <vt:lpstr>Ознаки: найвища державна влада:</vt:lpstr>
      <vt:lpstr>Монархічні форми правління:</vt:lpstr>
      <vt:lpstr>Абсолютна монархія</vt:lpstr>
      <vt:lpstr>Ознаки: </vt:lpstr>
      <vt:lpstr>Характеристика:</vt:lpstr>
      <vt:lpstr>Абсолютні монархії:</vt:lpstr>
      <vt:lpstr>Теократична монархія:</vt:lpstr>
      <vt:lpstr>Ознаки:</vt:lpstr>
      <vt:lpstr>Виборча монархія</vt:lpstr>
      <vt:lpstr>Ознаки:</vt:lpstr>
      <vt:lpstr>Конституційна монархія</vt:lpstr>
      <vt:lpstr>Ознаки:</vt:lpstr>
      <vt:lpstr>Парламентська монархія:</vt:lpstr>
      <vt:lpstr>Презентация PowerPoint</vt:lpstr>
      <vt:lpstr>Презентация PowerPoint</vt:lpstr>
      <vt:lpstr>Дуалістична монархія</vt:lpstr>
      <vt:lpstr>Ознаки:</vt:lpstr>
      <vt:lpstr>Влада монарха: виконавча.</vt:lpstr>
      <vt:lpstr>Характеристика:</vt:lpstr>
      <vt:lpstr>Владу парламенту: законодавча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16</cp:revision>
  <dcterms:modified xsi:type="dcterms:W3CDTF">2014-09-05T14:59:39Z</dcterms:modified>
</cp:coreProperties>
</file>