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1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328"/>
    <a:srgbClr val="6E2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267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062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2741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47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7091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0920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2209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0232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544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127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056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088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304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201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305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578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002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79A2F53-D9BA-4B2E-ADFD-9B132CF0C3E3}" type="datetimeFigureOut">
              <a:rPr lang="uk-UA" smtClean="0"/>
              <a:t>11.05.2014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01AC-814B-4E4E-8D5B-90120868327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729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4325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F8B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Життєвий та творчий шлях Володимира Винниченко</a:t>
            </a:r>
            <a:endParaRPr lang="uk-UA" sz="4400" dirty="0">
              <a:solidFill>
                <a:srgbClr val="F8B3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8369" y="5394960"/>
            <a:ext cx="3475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F8B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Виконала:</a:t>
            </a:r>
            <a:br>
              <a:rPr lang="uk-UA" sz="2000" dirty="0" smtClean="0">
                <a:solidFill>
                  <a:srgbClr val="F8B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dirty="0" smtClean="0">
                <a:solidFill>
                  <a:srgbClr val="F8B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10-А класу</a:t>
            </a:r>
            <a:br>
              <a:rPr lang="uk-UA" sz="2000" dirty="0" smtClean="0">
                <a:solidFill>
                  <a:srgbClr val="F8B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dirty="0" smtClean="0">
                <a:solidFill>
                  <a:srgbClr val="F8B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Миколаївської гімназії №4</a:t>
            </a:r>
            <a:br>
              <a:rPr lang="uk-UA" sz="2000" dirty="0" smtClean="0">
                <a:solidFill>
                  <a:srgbClr val="F8B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dirty="0" smtClean="0">
                <a:solidFill>
                  <a:srgbClr val="F8B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Окулічева Ольга</a:t>
            </a:r>
            <a:endParaRPr lang="uk-UA" sz="2000" dirty="0">
              <a:solidFill>
                <a:srgbClr val="F8B3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5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3572" y="1134126"/>
            <a:ext cx="9217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Винниченко уже з перших кроків своєї творчості почав розповідати нове і по-новому («Біля машини», «Контрасти», «Голота», «На пристані», «Раб краси», «Хто ворог?», «Голод», «</a:t>
            </a:r>
            <a:r>
              <a:rPr lang="uk-UA" sz="2000" dirty="0" err="1" smtClean="0"/>
              <a:t>Салдатики</a:t>
            </a:r>
            <a:r>
              <a:rPr lang="uk-UA" sz="2000" dirty="0" smtClean="0"/>
              <a:t>», «Кузь та Грицунь», «Босяк», «Терень»). Всі ці твори майже повністю позбавлені народницького підходу і забарвлення; без ідеалізації, художньо показані в боротьбі батраки, селяни і їх вороги.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6303" y="185823"/>
            <a:ext cx="4217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F8B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період</a:t>
            </a:r>
            <a:endParaRPr lang="uk-UA" sz="4000" dirty="0">
              <a:solidFill>
                <a:srgbClr val="F8B3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587" y="29276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635" y="3112332"/>
            <a:ext cx="5087006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3572" y="237017"/>
            <a:ext cx="92175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До революційних творів Винниченка потрібно віднести також його яскраві нариси і оповідання із вояцького життя («Боротьба», «</a:t>
            </a:r>
            <a:r>
              <a:rPr lang="uk-UA" sz="2000" dirty="0" err="1" smtClean="0"/>
              <a:t>Мнімий</a:t>
            </a:r>
            <a:r>
              <a:rPr lang="uk-UA" sz="2000" dirty="0" smtClean="0"/>
              <a:t> </a:t>
            </a:r>
            <a:r>
              <a:rPr lang="uk-UA" sz="2000" dirty="0" err="1" smtClean="0"/>
              <a:t>господін</a:t>
            </a:r>
            <a:r>
              <a:rPr lang="uk-UA" sz="2000" dirty="0" smtClean="0"/>
              <a:t>», «Темна сила»), а також із життя дітей («</a:t>
            </a:r>
            <a:r>
              <a:rPr lang="uk-UA" sz="2000" dirty="0" err="1" smtClean="0"/>
              <a:t>Кумедія</a:t>
            </a:r>
            <a:r>
              <a:rPr lang="uk-UA" sz="2000" dirty="0" smtClean="0"/>
              <a:t> з Костем», «Федько-халамидник»). Згодом Винниченко пише низку оповідань про революційну інтелігенцію і про інтелігенцію взагалі («Промінь сонця», «Талісман», «Студент», «Зіна», а також — «Чудний епізод», «Історія Якимового будинку», «Дрібниця», «Тайна»).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24" y="2588889"/>
            <a:ext cx="3123828" cy="4098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584" y="2588889"/>
            <a:ext cx="2956691" cy="409867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174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1511" y="227865"/>
            <a:ext cx="3890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F8B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Другий період</a:t>
            </a:r>
            <a:endParaRPr lang="uk-UA" sz="4000" dirty="0">
              <a:solidFill>
                <a:srgbClr val="F8B3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3572" y="1012239"/>
            <a:ext cx="92175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/>
            <a:r>
              <a:rPr lang="uk-UA" sz="2000" dirty="0" smtClean="0"/>
              <a:t>Свій другий етап Винниченко починає драмами: «Дисгармонія», «Великий Молох», «Щаблі життя, «</a:t>
            </a:r>
            <a:r>
              <a:rPr lang="en-US" sz="2000" dirty="0" smtClean="0"/>
              <a:t>Memento», «</a:t>
            </a:r>
            <a:r>
              <a:rPr lang="uk-UA" sz="2000" dirty="0" smtClean="0"/>
              <a:t>Базар», «Брехня», «Чорна Пантера і Білий Медвідь». Попри те, що в деяких із них революційна дійсність знаходить відоме відображення, вони все ж об'єктивно-занепадницькі, нереволюційні. Також нереволюційні, занепадницькі і його романи («Рівновага», «Чесність з собою», «Записки Кирпатого Мефістофеля», «Хочу!»). Винниченко тут уже звертається до охопленої реакцією української інтелігенції. Це пояснюється поразкою революції і національного руху. </a:t>
            </a:r>
            <a:r>
              <a:rPr lang="ru-RU" sz="2000" dirty="0" smtClean="0"/>
              <a:t>На </a:t>
            </a:r>
            <a:r>
              <a:rPr lang="uk-UA" sz="2000" dirty="0" smtClean="0"/>
              <a:t>літературну творчість В. Винниченка цього періоду вплинули філософські концепції Ф. Ніцше.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214" y="4182338"/>
            <a:ext cx="6096000" cy="26193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879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279" y="2043826"/>
            <a:ext cx="533524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uk-UA" sz="2200" dirty="0" smtClean="0"/>
              <a:t>Винниченко Володимир Кирилович народився 1880 року в селі Веселий Кут Єлисаветградського повіту на Херсонщині. Навчався у сільській народній школі, згодом у Єлисаветградській гімназії, на юридичному факультеті Київського університету.</a:t>
            </a:r>
            <a:endParaRPr lang="uk-UA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14" y="1245492"/>
            <a:ext cx="3242945" cy="439743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49364" y="199697"/>
            <a:ext cx="2956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F8B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Ранні роки</a:t>
            </a:r>
            <a:endParaRPr lang="uk-UA" sz="4000" dirty="0">
              <a:solidFill>
                <a:srgbClr val="F8B3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43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5667" y="190028"/>
            <a:ext cx="6011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F8B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Революційна діяльність</a:t>
            </a:r>
            <a:endParaRPr lang="uk-UA" sz="4000" dirty="0">
              <a:solidFill>
                <a:srgbClr val="F8B3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92204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/>
            <a:r>
              <a:rPr lang="uk-UA" sz="2000" dirty="0" smtClean="0"/>
              <a:t>У 1901 створив таємну студентську революційну організацію, яка звалась «Студентською громадою». Вступив до Революційної української партії, з 1905 року — Українська соціал-демократична робітнича партія.</a:t>
            </a:r>
          </a:p>
          <a:p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356732"/>
            <a:ext cx="59176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/>
            <a:r>
              <a:rPr lang="uk-UA" sz="2000" dirty="0" smtClean="0"/>
              <a:t>За проводження пропаганди 1903 року був заарештований, виключений з університету й ув’язнений до Лук’янівської в’язниці в Києві, звідки йому згодом вдалося втекти. Незабаром новий арешт, дисциплінарний батальйон. Але він знову втік і нелегально відбув у еміграцію.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675" y="2343807"/>
            <a:ext cx="3037147" cy="409903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072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3572" y="95469"/>
            <a:ext cx="91334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ctr"/>
            <a:r>
              <a:rPr lang="uk-UA" sz="2000" dirty="0" smtClean="0"/>
              <a:t>На початку Першої світової війни Винниченко повернувся до Росії і жив до 1917 р. під чужим ім’ям переважно в Москві, займаючись літературною діяльністю. Став членом Центральної Ради. Згодом очолив Генеральний секретаріат і став генеральним секретарем внутрішніх справ.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111935"/>
            <a:ext cx="56598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/>
            <a:r>
              <a:rPr lang="uk-UA" sz="2000" dirty="0" smtClean="0"/>
              <a:t>У серпні 1918 року очолив опозиційний до гетьманського режиму Павла Скоропадського Український національний союз, наполягав на відновленні УНР, створенні її найвищого органу — Директорії, головою якої став у листопаді 1918 р. Незабаром через суперечності із Симоном Петлюрою пішов у відставку та виїхав за кордон.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316" y="2280743"/>
            <a:ext cx="3573517" cy="355249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928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999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smtClean="0"/>
              <a:t>Наприкінці травня 1920 р. Винниченко прибув до Москви, де дістав пропозицію зайняти пост заступника голови Раднаркому УСРР. У вересні 1921 В. Винниченко очолив новостворений комітет допомоги українському студентству в Берліні.</a:t>
            </a:r>
            <a:r>
              <a:rPr lang="ru-RU" sz="2200" dirty="0" smtClean="0"/>
              <a:t> </a:t>
            </a:r>
            <a:endParaRPr lang="uk-UA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061" t="-298" r="17008" b="298"/>
          <a:stretch/>
        </p:blipFill>
        <p:spPr>
          <a:xfrm>
            <a:off x="819806" y="2701158"/>
            <a:ext cx="3195145" cy="352590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604" y="2701158"/>
            <a:ext cx="3197444" cy="352590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41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066497"/>
            <a:ext cx="545486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/>
            <a:r>
              <a:rPr lang="uk-UA" sz="2200" dirty="0" smtClean="0"/>
              <a:t>Впродовж останніх 25 років свого життя Винниченко прожив у </a:t>
            </a:r>
            <a:r>
              <a:rPr lang="uk-UA" sz="2200" dirty="0" err="1" smtClean="0"/>
              <a:t>Мужен</a:t>
            </a:r>
            <a:r>
              <a:rPr lang="uk-UA" sz="2200" dirty="0" smtClean="0"/>
              <a:t>, де займався літературною творчістю і живописом. Помер Володимир Винниченко 6 березня 1951 р., похований у французькому місті </a:t>
            </a:r>
            <a:r>
              <a:rPr lang="uk-UA" sz="2200" dirty="0" err="1" smtClean="0"/>
              <a:t>Мужен</a:t>
            </a:r>
            <a:r>
              <a:rPr lang="uk-UA" sz="2200" dirty="0" smtClean="0"/>
              <a:t>. </a:t>
            </a:r>
            <a:endParaRPr lang="uk-UA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787" y="474278"/>
            <a:ext cx="3510455" cy="52656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36101" y="5741274"/>
            <a:ext cx="3579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Пам'ятник В. Винниченку в Кіровограді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70026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7094" y="257294"/>
            <a:ext cx="5734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F8B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Літературна творчість</a:t>
            </a:r>
            <a:endParaRPr lang="uk-UA" sz="4000" dirty="0">
              <a:solidFill>
                <a:srgbClr val="F8B3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04720"/>
            <a:ext cx="5963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uk-UA" sz="2000" dirty="0" smtClean="0"/>
              <a:t>Літературна спадщина Володимира Винниченка — золотий фонд України. Він — автор першого українського фантастичного роману «Сонячна машина». В. Винниченко написав понад сто оповідань, п'єс, сценаріїв, статей і памфлетів, історико-політичний трактат «Відродження нації», двотомну етико-філософську працю «</a:t>
            </a:r>
            <a:r>
              <a:rPr lang="uk-UA" sz="2000" dirty="0" err="1" smtClean="0"/>
              <a:t>Конкордизм</a:t>
            </a:r>
            <a:r>
              <a:rPr lang="uk-UA" sz="2000" dirty="0" smtClean="0"/>
              <a:t>», чотирнадцять романів (один із них незавершений).</a:t>
            </a:r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0063" r="20197"/>
          <a:stretch/>
        </p:blipFill>
        <p:spPr>
          <a:xfrm>
            <a:off x="5892800" y="1586230"/>
            <a:ext cx="3108960" cy="47625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1903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0744"/>
            <a:ext cx="55396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/>
            <a:r>
              <a:rPr lang="ru-RU" sz="2200" dirty="0" smtClean="0"/>
              <a:t>У 1909 </a:t>
            </a:r>
            <a:r>
              <a:rPr lang="ru-RU" sz="2200" dirty="0" err="1" smtClean="0"/>
              <a:t>році</a:t>
            </a:r>
            <a:r>
              <a:rPr lang="ru-RU" sz="2200" dirty="0" smtClean="0"/>
              <a:t> Михайло </a:t>
            </a:r>
            <a:r>
              <a:rPr lang="ru-RU" sz="2200" dirty="0" err="1" smtClean="0"/>
              <a:t>Коцюбинський</a:t>
            </a:r>
            <a:r>
              <a:rPr lang="ru-RU" sz="2200" dirty="0" smtClean="0"/>
              <a:t> писав: «Кого у нас </a:t>
            </a:r>
            <a:r>
              <a:rPr lang="ru-RU" sz="2200" dirty="0" err="1" smtClean="0"/>
              <a:t>читають</a:t>
            </a:r>
            <a:r>
              <a:rPr lang="ru-RU" sz="2200" dirty="0" smtClean="0"/>
              <a:t>? </a:t>
            </a:r>
            <a:r>
              <a:rPr lang="ru-RU" sz="2200" dirty="0" err="1" smtClean="0"/>
              <a:t>Винниченка</a:t>
            </a:r>
            <a:r>
              <a:rPr lang="ru-RU" sz="2200" dirty="0" smtClean="0"/>
              <a:t>. Про кого </a:t>
            </a:r>
            <a:r>
              <a:rPr lang="ru-RU" sz="2200" dirty="0" err="1" smtClean="0"/>
              <a:t>скрізь</a:t>
            </a:r>
            <a:r>
              <a:rPr lang="ru-RU" sz="2200" dirty="0" smtClean="0"/>
              <a:t> </a:t>
            </a:r>
            <a:r>
              <a:rPr lang="ru-RU" sz="2200" dirty="0" err="1" smtClean="0"/>
              <a:t>йдуть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розмови</a:t>
            </a:r>
            <a:r>
              <a:rPr lang="ru-RU" sz="2200" dirty="0" smtClean="0"/>
              <a:t>, як </a:t>
            </a:r>
            <a:r>
              <a:rPr lang="ru-RU" sz="2200" dirty="0" err="1" smtClean="0"/>
              <a:t>тільки</a:t>
            </a:r>
            <a:r>
              <a:rPr lang="ru-RU" sz="2200" dirty="0" smtClean="0"/>
              <a:t> </a:t>
            </a:r>
            <a:r>
              <a:rPr lang="ru-RU" sz="2200" dirty="0" err="1" smtClean="0"/>
              <a:t>річ</a:t>
            </a:r>
            <a:r>
              <a:rPr lang="ru-RU" sz="2200" dirty="0" smtClean="0"/>
              <a:t> </a:t>
            </a:r>
            <a:r>
              <a:rPr lang="ru-RU" sz="2200" dirty="0" err="1" smtClean="0"/>
              <a:t>торкається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літератури</a:t>
            </a:r>
            <a:r>
              <a:rPr lang="ru-RU" sz="2200" dirty="0" smtClean="0"/>
              <a:t>? Про </a:t>
            </a:r>
            <a:r>
              <a:rPr lang="ru-RU" sz="2200" dirty="0" err="1" smtClean="0"/>
              <a:t>Винниченка</a:t>
            </a:r>
            <a:r>
              <a:rPr lang="ru-RU" sz="2200" dirty="0" smtClean="0"/>
              <a:t>. Кого </a:t>
            </a:r>
            <a:r>
              <a:rPr lang="ru-RU" sz="2200" dirty="0" err="1" smtClean="0"/>
              <a:t>купують</a:t>
            </a:r>
            <a:r>
              <a:rPr lang="ru-RU" sz="2200" dirty="0" smtClean="0"/>
              <a:t>? </a:t>
            </a:r>
            <a:r>
              <a:rPr lang="ru-RU" sz="2200" dirty="0" err="1" smtClean="0"/>
              <a:t>Знов</a:t>
            </a:r>
            <a:r>
              <a:rPr lang="ru-RU" sz="2200" dirty="0" smtClean="0"/>
              <a:t> </a:t>
            </a:r>
            <a:r>
              <a:rPr lang="ru-RU" sz="2200" dirty="0" err="1" smtClean="0"/>
              <a:t>Винниченка</a:t>
            </a:r>
            <a:r>
              <a:rPr lang="ru-RU" sz="2200" dirty="0" smtClean="0"/>
              <a:t>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608" y="697990"/>
            <a:ext cx="3509798" cy="47967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6399871" y="5494714"/>
            <a:ext cx="178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М. Коцюбинський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7668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358" y="1642352"/>
            <a:ext cx="54180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/>
            <a:r>
              <a:rPr lang="uk-UA" sz="2200" dirty="0" smtClean="0"/>
              <a:t>Творчість Винниченка розпадається на два періоди: перший охоплює більшу частину його творів «малої форми» (нариси, оповідання), написаних із 1902 до наступу реакції після революції 1905 . До другого періоду відносяться оповідання, п'єси і романи, які з'явилися після революції 1905 року.</a:t>
            </a:r>
            <a:endParaRPr lang="uk-UA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407" y="1109919"/>
            <a:ext cx="3323897" cy="464268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6846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38">
      <a:dk1>
        <a:sysClr val="windowText" lastClr="000000"/>
      </a:dk1>
      <a:lt1>
        <a:sysClr val="window" lastClr="FFFFFF"/>
      </a:lt1>
      <a:dk2>
        <a:srgbClr val="812E09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</TotalTime>
  <Words>699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Окуличева</dc:creator>
  <cp:lastModifiedBy>Ольга Окуличева</cp:lastModifiedBy>
  <cp:revision>28</cp:revision>
  <dcterms:created xsi:type="dcterms:W3CDTF">2014-05-11T11:06:13Z</dcterms:created>
  <dcterms:modified xsi:type="dcterms:W3CDTF">2014-05-11T13:39:40Z</dcterms:modified>
</cp:coreProperties>
</file>