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%D0%9F%D0%BE%D0%BB%D1%8C%D1%89%D0%B0" TargetMode="External"/><Relationship Id="rId7" Type="http://schemas.openxmlformats.org/officeDocument/2006/relationships/hyperlink" Target="http://uk.wikipedia.org/wiki/XIX" TargetMode="External"/><Relationship Id="rId2" Type="http://schemas.openxmlformats.org/officeDocument/2006/relationships/hyperlink" Target="http://uk.wikipedia.org/wiki/%D0%A2%D0%B0%D1%80%D0%B0%D1%81_%D0%A8%D0%B5%D0%B2%D1%87%D0%B5%D0%BD%D0%BA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E%D1%81%D0%BC%D0%B0%D0%BD%D1%81%D1%8C%D0%BA%D0%B0_%D1%96%D0%BC%D0%BF%D0%B5%D1%80%D1%96%D1%8F" TargetMode="External"/><Relationship Id="rId5" Type="http://schemas.openxmlformats.org/officeDocument/2006/relationships/hyperlink" Target="http://uk.wikipedia.org/wiki/%D0%91%D0%BE%D0%BB%D0%B3%D0%B0%D1%80%D1%96%D1%8F" TargetMode="External"/><Relationship Id="rId4" Type="http://schemas.openxmlformats.org/officeDocument/2006/relationships/hyperlink" Target="http://uk.wikipedia.org/wiki/186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2%D1%81%D1%82%D1%80%D1%96%D1%8F" TargetMode="External"/><Relationship Id="rId2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uk.wikipedia.org/wiki/%D0%9D%D1%96%D0%BC%D0%B5%D1%87%D1%87%D0%B8%D0%BD%D0%B0" TargetMode="External"/><Relationship Id="rId4" Type="http://schemas.openxmlformats.org/officeDocument/2006/relationships/hyperlink" Target="http://uk.wikipedia.org/wiki/%D0%9D%D1%96%D0%BC%D0%B5%D1%86%D1%8C%D0%BA%D0%B0_%D0%BB%D1%96%D1%82%D0%B5%D1%80%D0%B0%D1%82%D1%83%D1%80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0%D1%96%D0%BB%D1%8C%D0%BA%D0%B5_%D0%A0%D0%B0%D0%B9%D0%BD%D0%B5%D1%80_%D0%9C%D0%B0%D1%80%D1%96%D1%8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8%D0%BF%D0%BE%D0%B9%D0%BD%D0%B0%D1%80%D0%BE%D0%B2%D1%81%D1%8C%D0%BA%D0%B8%D0%B9_%D0%A1%D0%B5%D1%80%D0%B3%D1%96%D0%B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92%D1%96%D0%B4%D0%B5%D0%BD%D1%81%D1%8C%D0%BA%D0%B8%D0%B9_%D1%83%D0%BD%D1%96%D0%B2%D0%B5%D1%80%D1%81%D0%B8%D1%82%D0%B5%D1%8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1459576"/>
          </a:xfrm>
        </p:spPr>
        <p:txBody>
          <a:bodyPr>
            <a:normAutofit/>
          </a:bodyPr>
          <a:lstStyle/>
          <a:p>
            <a:r>
              <a:rPr lang="ru-RU" sz="2400" i="1" dirty="0" err="1" smtClean="0"/>
              <a:t>Творч</a:t>
            </a:r>
            <a:r>
              <a:rPr lang="uk-UA" sz="2400" i="1" dirty="0" smtClean="0"/>
              <a:t>і</a:t>
            </a:r>
            <a:r>
              <a:rPr lang="ru-RU" sz="2400" i="1" dirty="0" err="1" smtClean="0"/>
              <a:t>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Шевченка</a:t>
            </a:r>
            <a:r>
              <a:rPr lang="ru-RU" sz="2400" i="1" dirty="0" smtClean="0"/>
              <a:t> Тараса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Григоровича у  </a:t>
            </a:r>
            <a:r>
              <a:rPr lang="ru-RU" sz="2400" i="1" dirty="0" err="1" smtClean="0"/>
              <a:t>Австрійській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Літературі</a:t>
            </a:r>
            <a:endParaRPr lang="ru-RU" sz="2400" i="1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/>
      </p:sp>
      <p:pic>
        <p:nvPicPr>
          <p:cNvPr id="13320" name="Picture 8" descr="http://paralel-media.com.ua/img/articles/KVN/shev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2210">
            <a:off x="3196147" y="350571"/>
            <a:ext cx="5256584" cy="52794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>
                <a:solidFill>
                  <a:schemeClr val="tx2"/>
                </a:solidFill>
              </a:rPr>
              <a:t>Твори </a:t>
            </a:r>
            <a:r>
              <a:rPr lang="ru-RU" sz="1900" b="1" i="1" dirty="0" err="1" smtClean="0">
                <a:solidFill>
                  <a:schemeClr val="tx2"/>
                </a:solidFill>
                <a:hlinkClick r:id="rId2" tooltip="Тарас Шевченко"/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 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мають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неабияке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значення</a:t>
            </a:r>
            <a:r>
              <a:rPr lang="ru-RU" sz="1900" b="1" i="1" dirty="0" smtClean="0">
                <a:solidFill>
                  <a:schemeClr val="tx2"/>
                </a:solidFill>
              </a:rPr>
              <a:t> 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світовій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літературі</a:t>
            </a:r>
            <a:r>
              <a:rPr lang="ru-RU" sz="1900" b="1" i="1" dirty="0" smtClean="0">
                <a:solidFill>
                  <a:schemeClr val="tx2"/>
                </a:solidFill>
              </a:rPr>
              <a:t>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Популярність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Шевченкових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1900" b="1" i="1" dirty="0" smtClean="0">
                <a:solidFill>
                  <a:schemeClr val="tx2"/>
                </a:solidFill>
              </a:rPr>
              <a:t> особливо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бурхливо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зростала</a:t>
            </a:r>
            <a:r>
              <a:rPr lang="ru-RU" sz="1900" b="1" i="1" dirty="0" smtClean="0">
                <a:solidFill>
                  <a:schemeClr val="tx2"/>
                </a:solidFill>
              </a:rPr>
              <a:t> в час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національно-визвольних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війн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різних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народів</a:t>
            </a:r>
            <a:r>
              <a:rPr lang="ru-RU" sz="1900" b="1" i="1" dirty="0" smtClean="0">
                <a:solidFill>
                  <a:schemeClr val="tx2"/>
                </a:solidFill>
              </a:rPr>
              <a:t> (у </a:t>
            </a:r>
            <a:r>
              <a:rPr lang="ru-RU" sz="1900" b="1" i="1" dirty="0" err="1" smtClean="0">
                <a:solidFill>
                  <a:schemeClr val="tx2"/>
                </a:solidFill>
                <a:hlinkClick r:id="rId3" tooltip="Польща"/>
              </a:rPr>
              <a:t>Польщі</a:t>
            </a:r>
            <a:r>
              <a:rPr lang="ru-RU" sz="1900" b="1" i="1" dirty="0" smtClean="0">
                <a:solidFill>
                  <a:schemeClr val="tx2"/>
                </a:solidFill>
              </a:rPr>
              <a:t> — перед </a:t>
            </a:r>
            <a:r>
              <a:rPr lang="ru-RU" sz="1900" b="1" i="1" dirty="0" smtClean="0">
                <a:solidFill>
                  <a:schemeClr val="tx2"/>
                </a:solidFill>
                <a:hlinkClick r:id="rId4" tooltip="1863"/>
              </a:rPr>
              <a:t>1863</a:t>
            </a:r>
            <a:r>
              <a:rPr lang="ru-RU" sz="1900" b="1" i="1" dirty="0" smtClean="0">
                <a:solidFill>
                  <a:schemeClr val="tx2"/>
                </a:solidFill>
              </a:rPr>
              <a:t> роком, в </a:t>
            </a:r>
            <a:r>
              <a:rPr lang="ru-RU" sz="1900" b="1" i="1" dirty="0" err="1" smtClean="0">
                <a:solidFill>
                  <a:schemeClr val="tx2"/>
                </a:solidFill>
                <a:hlinkClick r:id="rId5" tooltip="Болгарія"/>
              </a:rPr>
              <a:t>Болгарії</a:t>
            </a:r>
            <a:r>
              <a:rPr lang="ru-RU" sz="1900" b="1" i="1" dirty="0" smtClean="0">
                <a:solidFill>
                  <a:schemeClr val="tx2"/>
                </a:solidFill>
              </a:rPr>
              <a:t> 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під</a:t>
            </a:r>
            <a:r>
              <a:rPr lang="ru-RU" sz="1900" b="1" i="1" dirty="0" smtClean="0">
                <a:solidFill>
                  <a:schemeClr val="tx2"/>
                </a:solidFill>
              </a:rPr>
              <a:t> час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війни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проти</a:t>
            </a:r>
            <a:r>
              <a:rPr lang="ru-RU" sz="1900" b="1" i="1" dirty="0" smtClean="0">
                <a:solidFill>
                  <a:schemeClr val="tx2"/>
                </a:solidFill>
              </a:rPr>
              <a:t> </a:t>
            </a:r>
            <a:r>
              <a:rPr lang="ru-RU" sz="1900" b="1" i="1" dirty="0" err="1" smtClean="0">
                <a:solidFill>
                  <a:schemeClr val="tx2"/>
                </a:solidFill>
                <a:hlinkClick r:id="rId6" tooltip="Османська імперія"/>
              </a:rPr>
              <a:t>турецького</a:t>
            </a:r>
            <a:r>
              <a:rPr lang="ru-RU" sz="1900" b="1" i="1" dirty="0" smtClean="0">
                <a:solidFill>
                  <a:schemeClr val="tx2"/>
                </a:solidFill>
              </a:rPr>
              <a:t> 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поневолення</a:t>
            </a:r>
            <a:r>
              <a:rPr lang="ru-RU" sz="1900" b="1" i="1" dirty="0" smtClean="0">
                <a:solidFill>
                  <a:schemeClr val="tx2"/>
                </a:solidFill>
              </a:rPr>
              <a:t> в 60-70-ті роки </a:t>
            </a:r>
            <a:r>
              <a:rPr lang="ru-RU" sz="1900" b="1" i="1" dirty="0" smtClean="0">
                <a:solidFill>
                  <a:schemeClr val="tx2"/>
                </a:solidFill>
                <a:hlinkClick r:id="rId7" tooltip="XIX"/>
              </a:rPr>
              <a:t>XIX</a:t>
            </a:r>
            <a:r>
              <a:rPr lang="ru-RU" sz="1900" b="1" i="1" dirty="0" smtClean="0">
                <a:solidFill>
                  <a:schemeClr val="tx2"/>
                </a:solidFill>
              </a:rPr>
              <a:t> ст. Тому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творчість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перекладалася</a:t>
            </a:r>
            <a:r>
              <a:rPr lang="ru-RU" sz="1900" b="1" i="1" dirty="0" smtClean="0">
                <a:solidFill>
                  <a:schemeClr val="tx2"/>
                </a:solidFill>
              </a:rPr>
              <a:t> на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багато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різних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мов</a:t>
            </a:r>
            <a:r>
              <a:rPr lang="ru-RU" sz="1900" b="1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Мови на які перекладались твори: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Абхазька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Адигейська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Азербайджанська мова 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Білоруська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Вірменська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Грузинська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Естонська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Латинська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Литовська мова 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Мордовська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Таджицька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Татарська мова</a:t>
            </a:r>
          </a:p>
          <a:p>
            <a:r>
              <a:rPr lang="uk-UA" sz="1900" b="1" i="1" dirty="0" smtClean="0">
                <a:solidFill>
                  <a:schemeClr val="tx2"/>
                </a:solidFill>
              </a:rPr>
              <a:t>Узбецька мова .</a:t>
            </a:r>
          </a:p>
          <a:p>
            <a:pPr>
              <a:buFontTx/>
              <a:buChar char="-"/>
            </a:pPr>
            <a:endParaRPr lang="uk-UA" sz="1900" b="1" i="1" dirty="0" smtClean="0">
              <a:solidFill>
                <a:schemeClr val="tx2"/>
              </a:solidFill>
            </a:endParaRPr>
          </a:p>
          <a:p>
            <a:endParaRPr lang="uk-UA" sz="1900" b="1" i="1" dirty="0" smtClean="0">
              <a:solidFill>
                <a:schemeClr val="tx2"/>
              </a:solidFill>
            </a:endParaRPr>
          </a:p>
          <a:p>
            <a:endParaRPr lang="ru-RU" sz="19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Переклади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творів</a:t>
            </a:r>
            <a:r>
              <a:rPr lang="ru-RU" sz="3200" b="1" dirty="0" smtClean="0">
                <a:solidFill>
                  <a:schemeClr val="tx2"/>
                </a:solidFill>
              </a:rPr>
              <a:t> Тараса </a:t>
            </a:r>
            <a:r>
              <a:rPr lang="ru-RU" sz="3200" b="1" dirty="0" err="1" smtClean="0">
                <a:solidFill>
                  <a:schemeClr val="tx2"/>
                </a:solidFill>
              </a:rPr>
              <a:t>Шевченка</a:t>
            </a:r>
            <a:endParaRPr lang="ru-RU" sz="3200" b="1" dirty="0" smtClean="0">
              <a:solidFill>
                <a:schemeClr val="tx2"/>
              </a:solidFill>
            </a:endParaRPr>
          </a:p>
        </p:txBody>
      </p:sp>
      <p:pic>
        <p:nvPicPr>
          <p:cNvPr id="36866" name="Picture 2" descr="http://www.rri.ro/image-db/200902261626-kobzar%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636912"/>
            <a:ext cx="5204248" cy="40332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57200" y="1916113"/>
            <a:ext cx="8686800" cy="2305050"/>
          </a:xfrm>
        </p:spPr>
        <p:txBody>
          <a:bodyPr/>
          <a:lstStyle/>
          <a:p>
            <a:r>
              <a:rPr lang="uk-UA" dirty="0" smtClean="0"/>
              <a:t>                  Дякую за </a:t>
            </a:r>
            <a:r>
              <a:rPr lang="uk-UA" dirty="0" smtClean="0"/>
              <a:t>у</a:t>
            </a:r>
            <a:r>
              <a:rPr lang="uk-UA" dirty="0" smtClean="0"/>
              <a:t>вагу!)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457200" y="-747463"/>
            <a:ext cx="8229600" cy="2205958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Австрійська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Тарас </a:t>
            </a:r>
            <a:r>
              <a:rPr lang="ru-RU" dirty="0" smtClean="0"/>
              <a:t>Шевченко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915816" y="1484784"/>
            <a:ext cx="6075784" cy="4595341"/>
          </a:xfrm>
        </p:spPr>
        <p:txBody>
          <a:bodyPr>
            <a:normAutofit fontScale="92500"/>
          </a:bodyPr>
          <a:lstStyle/>
          <a:p>
            <a:pPr algn="ctr"/>
            <a:r>
              <a:rPr lang="ru-RU" i="1" dirty="0" err="1" smtClean="0"/>
              <a:t>Поширення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 </a:t>
            </a:r>
            <a:r>
              <a:rPr lang="ru-RU" i="1" dirty="0" smtClean="0">
                <a:hlinkClick r:id="rId2" tooltip="Шевченко Тарас Григорович"/>
              </a:rPr>
              <a:t>Тараса </a:t>
            </a:r>
            <a:r>
              <a:rPr lang="ru-RU" i="1" dirty="0" err="1" smtClean="0">
                <a:hlinkClick r:id="rId2" tooltip="Шевченко Тарас Григорович"/>
              </a:rPr>
              <a:t>Шевченка</a:t>
            </a:r>
            <a:r>
              <a:rPr lang="ru-RU" i="1" dirty="0" smtClean="0"/>
              <a:t> в </a:t>
            </a:r>
            <a:r>
              <a:rPr lang="ru-RU" i="1" dirty="0" err="1" smtClean="0">
                <a:hlinkClick r:id="rId3" tooltip="Австрія"/>
              </a:rPr>
              <a:t>Австрії</a:t>
            </a:r>
            <a:r>
              <a:rPr lang="ru-RU" i="1" dirty="0" smtClean="0"/>
              <a:t> </a:t>
            </a:r>
            <a:r>
              <a:rPr lang="ru-RU" i="1" dirty="0" err="1" smtClean="0"/>
              <a:t>органічно</a:t>
            </a:r>
            <a:r>
              <a:rPr lang="ru-RU" i="1" dirty="0" smtClean="0"/>
              <a:t> </a:t>
            </a:r>
            <a:r>
              <a:rPr lang="ru-RU" i="1" dirty="0" err="1" smtClean="0"/>
              <a:t>пов'язане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перекладанням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та </a:t>
            </a:r>
            <a:r>
              <a:rPr lang="ru-RU" i="1" dirty="0" err="1" smtClean="0"/>
              <a:t>критичним</a:t>
            </a:r>
            <a:r>
              <a:rPr lang="ru-RU" i="1" dirty="0" smtClean="0"/>
              <a:t> </a:t>
            </a:r>
            <a:r>
              <a:rPr lang="ru-RU" i="1" dirty="0" err="1" smtClean="0"/>
              <a:t>осмисленням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літературної</a:t>
            </a:r>
            <a:r>
              <a:rPr lang="ru-RU" i="1" dirty="0" smtClean="0"/>
              <a:t> </a:t>
            </a:r>
            <a:r>
              <a:rPr lang="ru-RU" i="1" dirty="0" err="1" smtClean="0"/>
              <a:t>спадщини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українського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 в </a:t>
            </a:r>
            <a:r>
              <a:rPr lang="ru-RU" i="1" dirty="0" err="1" smtClean="0">
                <a:hlinkClick r:id="rId4" tooltip="Німецька література"/>
              </a:rPr>
              <a:t>німецькій</a:t>
            </a:r>
            <a:r>
              <a:rPr lang="ru-RU" i="1" dirty="0" smtClean="0">
                <a:hlinkClick r:id="rId4" tooltip="Німецька література"/>
              </a:rPr>
              <a:t> </a:t>
            </a:r>
            <a:r>
              <a:rPr lang="ru-RU" i="1" dirty="0" err="1" smtClean="0">
                <a:hlinkClick r:id="rId4" tooltip="Німецька література"/>
              </a:rPr>
              <a:t>літературі</a:t>
            </a:r>
            <a:r>
              <a:rPr lang="ru-RU" i="1" dirty="0" smtClean="0"/>
              <a:t>. </a:t>
            </a:r>
            <a:r>
              <a:rPr lang="ru-RU" i="1" dirty="0" err="1" smtClean="0"/>
              <a:t>Публікації</a:t>
            </a:r>
            <a:r>
              <a:rPr lang="ru-RU" i="1" dirty="0" smtClean="0"/>
              <a:t> в </a:t>
            </a:r>
            <a:r>
              <a:rPr lang="ru-RU" i="1" dirty="0" err="1" smtClean="0"/>
              <a:t>австрійських</a:t>
            </a:r>
            <a:r>
              <a:rPr lang="ru-RU" i="1" dirty="0" smtClean="0"/>
              <a:t> </a:t>
            </a:r>
            <a:r>
              <a:rPr lang="ru-RU" i="1" dirty="0" err="1" smtClean="0"/>
              <a:t>виданнях</a:t>
            </a:r>
            <a:r>
              <a:rPr lang="ru-RU" i="1" dirty="0" smtClean="0"/>
              <a:t> </a:t>
            </a:r>
            <a:r>
              <a:rPr lang="ru-RU" i="1" dirty="0" err="1" smtClean="0"/>
              <a:t>сприяли</a:t>
            </a:r>
            <a:r>
              <a:rPr lang="ru-RU" i="1" dirty="0" smtClean="0"/>
              <a:t> </a:t>
            </a:r>
            <a:r>
              <a:rPr lang="ru-RU" i="1" dirty="0" err="1" smtClean="0"/>
              <a:t>поширенню</a:t>
            </a:r>
            <a:r>
              <a:rPr lang="ru-RU" i="1" dirty="0" smtClean="0"/>
              <a:t> </a:t>
            </a:r>
            <a:r>
              <a:rPr lang="ru-RU" i="1" dirty="0" err="1" smtClean="0"/>
              <a:t>творів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не </a:t>
            </a:r>
            <a:r>
              <a:rPr lang="ru-RU" i="1" dirty="0" err="1" smtClean="0"/>
              <a:t>лише</a:t>
            </a:r>
            <a:r>
              <a:rPr lang="ru-RU" i="1" dirty="0" smtClean="0"/>
              <a:t> в </a:t>
            </a:r>
            <a:r>
              <a:rPr lang="ru-RU" i="1" dirty="0" err="1" smtClean="0"/>
              <a:t>Австрії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 у </a:t>
            </a:r>
            <a:r>
              <a:rPr lang="ru-RU" i="1" dirty="0" err="1" smtClean="0">
                <a:hlinkClick r:id="rId5" tooltip="Німеччина"/>
              </a:rPr>
              <a:t>Німеччині</a:t>
            </a:r>
            <a:r>
              <a:rPr lang="ru-RU" i="1" dirty="0" smtClean="0"/>
              <a:t>. В свою </a:t>
            </a:r>
            <a:r>
              <a:rPr lang="ru-RU" i="1" dirty="0" err="1" smtClean="0"/>
              <a:t>чергу</a:t>
            </a:r>
            <a:r>
              <a:rPr lang="ru-RU" i="1" dirty="0" smtClean="0"/>
              <a:t> </a:t>
            </a:r>
            <a:r>
              <a:rPr lang="ru-RU" i="1" dirty="0" err="1" smtClean="0"/>
              <a:t>переклади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з'являлися</a:t>
            </a:r>
            <a:r>
              <a:rPr lang="ru-RU" i="1" dirty="0" smtClean="0"/>
              <a:t> в </a:t>
            </a:r>
            <a:r>
              <a:rPr lang="ru-RU" i="1" dirty="0" err="1" smtClean="0"/>
              <a:t>Німеччині</a:t>
            </a:r>
            <a:r>
              <a:rPr lang="ru-RU" i="1" dirty="0" smtClean="0"/>
              <a:t>, </a:t>
            </a:r>
            <a:r>
              <a:rPr lang="ru-RU" i="1" dirty="0" err="1" smtClean="0"/>
              <a:t>виконули</a:t>
            </a:r>
            <a:r>
              <a:rPr lang="ru-RU" i="1" dirty="0" smtClean="0"/>
              <a:t> ту саму </a:t>
            </a:r>
            <a:r>
              <a:rPr lang="ru-RU" i="1" dirty="0" err="1" smtClean="0"/>
              <a:t>функцію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в </a:t>
            </a:r>
            <a:r>
              <a:rPr lang="ru-RU" i="1" dirty="0" err="1" smtClean="0"/>
              <a:t>Австрії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www.knigka.info/uploads/posts/51f319a3e644768c75510b97100ac6b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316049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8092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Перекладання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і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літературна</a:t>
            </a:r>
            <a:r>
              <a:rPr lang="ru-RU" sz="2800" b="1" dirty="0" smtClean="0">
                <a:solidFill>
                  <a:schemeClr val="tx2"/>
                </a:solidFill>
              </a:rPr>
              <a:t> критика в 19 </a:t>
            </a:r>
            <a:r>
              <a:rPr lang="ru-RU" sz="2800" b="1" dirty="0" err="1" smtClean="0">
                <a:solidFill>
                  <a:schemeClr val="tx2"/>
                </a:solidFill>
              </a:rPr>
              <a:t>столітті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endParaRPr lang="uk-UA" sz="2800" b="1" dirty="0" smtClean="0">
              <a:solidFill>
                <a:schemeClr val="tx2"/>
              </a:solidFill>
            </a:endParaRPr>
          </a:p>
          <a:p>
            <a:pPr algn="ctr"/>
            <a:endParaRPr lang="uk-UA" sz="2800" b="1" dirty="0" smtClean="0">
              <a:solidFill>
                <a:schemeClr val="tx2"/>
              </a:solidFill>
            </a:endParaRPr>
          </a:p>
          <a:p>
            <a:pPr algn="ctr"/>
            <a:endParaRPr lang="uk-UA" sz="2800" b="1" dirty="0" smtClean="0">
              <a:solidFill>
                <a:schemeClr val="tx2"/>
              </a:solidFill>
            </a:endParaRPr>
          </a:p>
          <a:p>
            <a:pPr algn="ctr"/>
            <a:endParaRPr lang="uk-UA" sz="2800" b="1" dirty="0" smtClean="0">
              <a:solidFill>
                <a:schemeClr val="tx2"/>
              </a:solidFill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endParaRPr lang="ru-RU" sz="1600" dirty="0" smtClean="0">
              <a:solidFill>
                <a:schemeClr val="tx2"/>
              </a:solidFill>
            </a:endParaRPr>
          </a:p>
          <a:p>
            <a:pPr algn="r"/>
            <a:endParaRPr lang="ru-RU" sz="1600" dirty="0" smtClean="0">
              <a:solidFill>
                <a:schemeClr val="tx2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2"/>
                </a:solidFill>
              </a:rPr>
              <a:t>Початок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перекладанню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літературно-критичному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осмисленню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творчості</a:t>
            </a:r>
            <a:r>
              <a:rPr lang="ru-RU" sz="2000" b="1" i="1" dirty="0" smtClean="0">
                <a:solidFill>
                  <a:schemeClr val="tx2"/>
                </a:solidFill>
              </a:rPr>
              <a:t> Тараса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000" b="1" i="1" dirty="0" smtClean="0">
                <a:solidFill>
                  <a:schemeClr val="tx2"/>
                </a:solidFill>
              </a:rPr>
              <a:t> в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австрійській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літературі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поклав</a:t>
            </a:r>
            <a:r>
              <a:rPr lang="ru-RU" sz="2000" b="1" i="1" dirty="0" smtClean="0">
                <a:solidFill>
                  <a:schemeClr val="tx2"/>
                </a:solidFill>
              </a:rPr>
              <a:t> Й.-Г.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Обріст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своєю</a:t>
            </a:r>
            <a:r>
              <a:rPr lang="ru-RU" sz="2000" b="1" i="1" dirty="0" smtClean="0">
                <a:solidFill>
                  <a:schemeClr val="tx2"/>
                </a:solidFill>
              </a:rPr>
              <a:t> книжкою «Тарас Григорович Шевченко —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малоросійський</a:t>
            </a:r>
            <a:r>
              <a:rPr lang="ru-RU" sz="2000" b="1" i="1" dirty="0" smtClean="0">
                <a:solidFill>
                  <a:schemeClr val="tx2"/>
                </a:solidFill>
              </a:rPr>
              <a:t> поет» (</a:t>
            </a:r>
            <a:r>
              <a:rPr lang="ru-RU" sz="2000" b="1" i="1" dirty="0" err="1" smtClean="0">
                <a:solidFill>
                  <a:schemeClr val="tx2"/>
                </a:solidFill>
              </a:rPr>
              <a:t>Чернівці</a:t>
            </a:r>
            <a:r>
              <a:rPr lang="ru-RU" sz="2000" b="1" i="1" dirty="0" smtClean="0">
                <a:solidFill>
                  <a:schemeClr val="tx2"/>
                </a:solidFill>
              </a:rPr>
              <a:t>, 1870), де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вміщено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критично-бібліографічний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нарис</a:t>
            </a:r>
            <a:r>
              <a:rPr lang="ru-RU" sz="2000" b="1" i="1" dirty="0" smtClean="0">
                <a:solidFill>
                  <a:schemeClr val="tx2"/>
                </a:solidFill>
              </a:rPr>
              <a:t> про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переклади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його</a:t>
            </a:r>
            <a:r>
              <a:rPr lang="ru-RU" sz="2000" b="1" i="1" dirty="0" smtClean="0">
                <a:solidFill>
                  <a:schemeClr val="tx2"/>
                </a:solidFill>
              </a:rPr>
              <a:t> 14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2000" b="1" i="1" dirty="0" smtClean="0">
                <a:solidFill>
                  <a:schemeClr val="tx2"/>
                </a:solidFill>
              </a:rPr>
              <a:t>. Книжка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викликала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зацікавленість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творчістю</a:t>
            </a:r>
            <a:r>
              <a:rPr lang="ru-RU" sz="2000" b="1" i="1" dirty="0" smtClean="0">
                <a:solidFill>
                  <a:schemeClr val="tx2"/>
                </a:solidFill>
              </a:rPr>
              <a:t> Тараса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протягом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декількох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десятиліть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була</a:t>
            </a:r>
            <a:r>
              <a:rPr lang="ru-RU" sz="2000" b="1" i="1" dirty="0" smtClean="0">
                <a:solidFill>
                  <a:schemeClr val="tx2"/>
                </a:solidFill>
              </a:rPr>
              <a:t> тут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єдиним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основним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джерелом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інформаціїчитачів</a:t>
            </a:r>
            <a:r>
              <a:rPr lang="ru-RU" sz="2000" b="1" i="1" dirty="0" smtClean="0">
                <a:solidFill>
                  <a:schemeClr val="tx2"/>
                </a:solidFill>
              </a:rPr>
              <a:t> про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sz="2000" b="1" i="1" dirty="0" smtClean="0">
                <a:solidFill>
                  <a:schemeClr val="tx2"/>
                </a:solidFill>
              </a:rPr>
              <a:t>,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стимулювала</a:t>
            </a:r>
            <a:r>
              <a:rPr lang="ru-RU" sz="2000" b="1" i="1" dirty="0" smtClean="0">
                <a:solidFill>
                  <a:schemeClr val="tx2"/>
                </a:solidFill>
              </a:rPr>
              <a:t> до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перекладання</a:t>
            </a:r>
            <a:r>
              <a:rPr lang="ru-RU" sz="2000" b="1" i="1" dirty="0" smtClean="0">
                <a:solidFill>
                  <a:schemeClr val="tx2"/>
                </a:solidFill>
              </a:rPr>
              <a:t> та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дослідження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його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поезії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німецькою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мовою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endParaRPr lang="ru-RU" sz="2000" b="1" i="1" dirty="0" smtClean="0">
              <a:solidFill>
                <a:schemeClr val="tx2"/>
              </a:solidFill>
            </a:endParaRPr>
          </a:p>
        </p:txBody>
      </p:sp>
      <p:pic>
        <p:nvPicPr>
          <p:cNvPr id="29698" name="Picture 2" descr="http://pics.livejournal.com/stepan53/pic/000bez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32848" cy="27561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890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tx2"/>
                </a:solidFill>
              </a:rPr>
              <a:t>Значна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роль у </a:t>
            </a:r>
            <a:r>
              <a:rPr lang="ru-RU" b="1" i="1" dirty="0" err="1" smtClean="0">
                <a:solidFill>
                  <a:schemeClr val="tx2"/>
                </a:solidFill>
              </a:rPr>
              <a:t>популяризації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b="1" i="1" dirty="0" smtClean="0">
                <a:solidFill>
                  <a:schemeClr val="tx2"/>
                </a:solidFill>
              </a:rPr>
              <a:t> Тараса </a:t>
            </a:r>
            <a:r>
              <a:rPr lang="ru-RU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b="1" i="1" dirty="0" smtClean="0">
                <a:solidFill>
                  <a:schemeClr val="tx2"/>
                </a:solidFill>
              </a:rPr>
              <a:t> в </a:t>
            </a:r>
            <a:r>
              <a:rPr lang="ru-RU" b="1" i="1" dirty="0" err="1" smtClean="0">
                <a:solidFill>
                  <a:schemeClr val="tx2"/>
                </a:solidFill>
              </a:rPr>
              <a:t>німецькомовних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країнах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в</a:t>
            </a:r>
            <a:r>
              <a:rPr lang="ru-RU" b="1" i="1" dirty="0" smtClean="0">
                <a:solidFill>
                  <a:schemeClr val="tx2"/>
                </a:solidFill>
              </a:rPr>
              <a:t> 70-их-80-их </a:t>
            </a:r>
            <a:r>
              <a:rPr lang="ru-RU" b="1" i="1" dirty="0" err="1" smtClean="0">
                <a:solidFill>
                  <a:schemeClr val="tx2"/>
                </a:solidFill>
              </a:rPr>
              <a:t>рр</a:t>
            </a:r>
            <a:r>
              <a:rPr lang="ru-RU" b="1" i="1" dirty="0" smtClean="0">
                <a:solidFill>
                  <a:schemeClr val="tx2"/>
                </a:solidFill>
              </a:rPr>
              <a:t>. належала К.-Е. </a:t>
            </a:r>
            <a:r>
              <a:rPr lang="ru-RU" b="1" i="1" dirty="0" err="1" smtClean="0">
                <a:solidFill>
                  <a:schemeClr val="tx2"/>
                </a:solidFill>
              </a:rPr>
              <a:t>Францозу</a:t>
            </a:r>
            <a:r>
              <a:rPr lang="ru-RU" b="1" i="1" dirty="0" smtClean="0">
                <a:solidFill>
                  <a:schemeClr val="tx2"/>
                </a:solidFill>
              </a:rPr>
              <a:t> — </a:t>
            </a:r>
            <a:r>
              <a:rPr lang="ru-RU" b="1" i="1" dirty="0" err="1" smtClean="0">
                <a:solidFill>
                  <a:schemeClr val="tx2"/>
                </a:solidFill>
              </a:rPr>
              <a:t>авторові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ґрунтовної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розвідки</a:t>
            </a:r>
            <a:r>
              <a:rPr lang="ru-RU" b="1" i="1" dirty="0" smtClean="0">
                <a:solidFill>
                  <a:schemeClr val="tx2"/>
                </a:solidFill>
              </a:rPr>
              <a:t> «</a:t>
            </a:r>
            <a:r>
              <a:rPr lang="ru-RU" b="1" i="1" dirty="0" err="1" smtClean="0">
                <a:solidFill>
                  <a:schemeClr val="tx2"/>
                </a:solidFill>
              </a:rPr>
              <a:t>Малоросіяни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їхній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співець</a:t>
            </a:r>
            <a:r>
              <a:rPr lang="ru-RU" b="1" i="1" dirty="0" smtClean="0">
                <a:solidFill>
                  <a:schemeClr val="tx2"/>
                </a:solidFill>
              </a:rPr>
              <a:t>» у </a:t>
            </a:r>
            <a:r>
              <a:rPr lang="ru-RU" b="1" i="1" dirty="0" err="1" smtClean="0">
                <a:solidFill>
                  <a:schemeClr val="tx2"/>
                </a:solidFill>
              </a:rPr>
              <a:t>збірці</a:t>
            </a:r>
            <a:r>
              <a:rPr lang="ru-RU" b="1" i="1" dirty="0" smtClean="0">
                <a:solidFill>
                  <a:schemeClr val="tx2"/>
                </a:solidFill>
              </a:rPr>
              <a:t> «</a:t>
            </a:r>
            <a:r>
              <a:rPr lang="ru-RU" b="1" i="1" dirty="0" err="1" smtClean="0">
                <a:solidFill>
                  <a:schemeClr val="tx2"/>
                </a:solidFill>
              </a:rPr>
              <a:t>Від</a:t>
            </a:r>
            <a:r>
              <a:rPr lang="ru-RU" b="1" i="1" dirty="0" smtClean="0">
                <a:solidFill>
                  <a:schemeClr val="tx2"/>
                </a:solidFill>
              </a:rPr>
              <a:t> Дону до Дунаю» (</a:t>
            </a:r>
            <a:r>
              <a:rPr lang="ru-RU" b="1" i="1" dirty="0" err="1" smtClean="0">
                <a:solidFill>
                  <a:schemeClr val="tx2"/>
                </a:solidFill>
              </a:rPr>
              <a:t>Лейпціг</a:t>
            </a:r>
            <a:r>
              <a:rPr lang="ru-RU" b="1" i="1" dirty="0" smtClean="0">
                <a:solidFill>
                  <a:schemeClr val="tx2"/>
                </a:solidFill>
              </a:rPr>
              <a:t>, 1878) та статей у </a:t>
            </a:r>
            <a:r>
              <a:rPr lang="ru-RU" b="1" i="1" dirty="0" err="1" smtClean="0">
                <a:solidFill>
                  <a:schemeClr val="tx2"/>
                </a:solidFill>
              </a:rPr>
              <a:t>періодичних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виданнях</a:t>
            </a:r>
            <a:r>
              <a:rPr lang="ru-RU" b="1" i="1" dirty="0" smtClean="0">
                <a:solidFill>
                  <a:schemeClr val="tx2"/>
                </a:solidFill>
              </a:rPr>
              <a:t>. </a:t>
            </a:r>
            <a:r>
              <a:rPr lang="ru-RU" b="1" i="1" dirty="0" err="1" smtClean="0">
                <a:solidFill>
                  <a:schemeClr val="tx2"/>
                </a:solidFill>
              </a:rPr>
              <a:t>Він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розглядав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творчість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b="1" i="1" dirty="0" smtClean="0">
                <a:solidFill>
                  <a:schemeClr val="tx2"/>
                </a:solidFill>
              </a:rPr>
              <a:t> у </a:t>
            </a:r>
            <a:r>
              <a:rPr lang="ru-RU" b="1" i="1" dirty="0" err="1" smtClean="0">
                <a:solidFill>
                  <a:schemeClr val="tx2"/>
                </a:solidFill>
              </a:rPr>
              <a:t>зв'язку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з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розвитком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української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літератури</a:t>
            </a:r>
            <a:r>
              <a:rPr lang="ru-RU" b="1" i="1" dirty="0" smtClean="0">
                <a:solidFill>
                  <a:schemeClr val="tx2"/>
                </a:solidFill>
              </a:rPr>
              <a:t>, ставив </a:t>
            </a:r>
            <a:r>
              <a:rPr lang="ru-RU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b="1" i="1" dirty="0" smtClean="0">
                <a:solidFill>
                  <a:schemeClr val="tx2"/>
                </a:solidFill>
              </a:rPr>
              <a:t> в один ряд </a:t>
            </a:r>
            <a:r>
              <a:rPr lang="ru-RU" b="1" i="1" dirty="0" err="1" smtClean="0">
                <a:solidFill>
                  <a:schemeClr val="tx2"/>
                </a:solidFill>
              </a:rPr>
              <a:t>з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іншими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визначними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слов'янськими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поетами</a:t>
            </a:r>
            <a:r>
              <a:rPr lang="ru-RU" b="1" i="1" dirty="0" smtClean="0">
                <a:solidFill>
                  <a:schemeClr val="tx2"/>
                </a:solidFill>
              </a:rPr>
              <a:t> — А. </a:t>
            </a:r>
            <a:r>
              <a:rPr lang="ru-RU" b="1" i="1" dirty="0" err="1" smtClean="0">
                <a:solidFill>
                  <a:schemeClr val="tx2"/>
                </a:solidFill>
              </a:rPr>
              <a:t>Міцкевичем</a:t>
            </a:r>
            <a:r>
              <a:rPr lang="ru-RU" b="1" i="1" dirty="0" smtClean="0">
                <a:solidFill>
                  <a:schemeClr val="tx2"/>
                </a:solidFill>
              </a:rPr>
              <a:t>, І. </a:t>
            </a:r>
            <a:r>
              <a:rPr lang="ru-RU" b="1" i="1" dirty="0" err="1" smtClean="0">
                <a:solidFill>
                  <a:schemeClr val="tx2"/>
                </a:solidFill>
              </a:rPr>
              <a:t>Тургенєвим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</a:t>
            </a:r>
            <a:r>
              <a:rPr lang="ru-RU" b="1" i="1" dirty="0" smtClean="0">
                <a:solidFill>
                  <a:schemeClr val="tx2"/>
                </a:solidFill>
              </a:rPr>
              <a:t> Л. Толстим, </a:t>
            </a:r>
            <a:r>
              <a:rPr lang="ru-RU" b="1" i="1" dirty="0" err="1" smtClean="0">
                <a:solidFill>
                  <a:schemeClr val="tx2"/>
                </a:solidFill>
              </a:rPr>
              <a:t>підкреслював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його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значення</a:t>
            </a:r>
            <a:r>
              <a:rPr lang="ru-RU" b="1" i="1" dirty="0" smtClean="0">
                <a:solidFill>
                  <a:schemeClr val="tx2"/>
                </a:solidFill>
              </a:rPr>
              <a:t> для </a:t>
            </a:r>
            <a:r>
              <a:rPr lang="ru-RU" b="1" i="1" dirty="0" err="1" smtClean="0">
                <a:solidFill>
                  <a:schemeClr val="tx2"/>
                </a:solidFill>
              </a:rPr>
              <a:t>світової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літератури</a:t>
            </a:r>
            <a:r>
              <a:rPr lang="ru-RU" b="1" i="1" dirty="0" smtClean="0">
                <a:solidFill>
                  <a:schemeClr val="tx2"/>
                </a:solidFill>
              </a:rPr>
              <a:t>. </a:t>
            </a:r>
            <a:r>
              <a:rPr lang="ru-RU" b="1" i="1" dirty="0" err="1" smtClean="0">
                <a:solidFill>
                  <a:schemeClr val="tx2"/>
                </a:solidFill>
              </a:rPr>
              <a:t>Праці</a:t>
            </a:r>
            <a:r>
              <a:rPr lang="ru-RU" b="1" i="1" dirty="0" smtClean="0">
                <a:solidFill>
                  <a:schemeClr val="tx2"/>
                </a:solidFill>
              </a:rPr>
              <a:t> К. Е. </a:t>
            </a:r>
            <a:r>
              <a:rPr lang="ru-RU" b="1" i="1" dirty="0" err="1" smtClean="0">
                <a:solidFill>
                  <a:schemeClr val="tx2"/>
                </a:solidFill>
              </a:rPr>
              <a:t>Францоза</a:t>
            </a:r>
            <a:r>
              <a:rPr lang="ru-RU" b="1" i="1" dirty="0" smtClean="0">
                <a:solidFill>
                  <a:schemeClr val="tx2"/>
                </a:solidFill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</a:rPr>
              <a:t>незважаючи</a:t>
            </a:r>
            <a:r>
              <a:rPr lang="ru-RU" b="1" i="1" dirty="0" smtClean="0">
                <a:solidFill>
                  <a:schemeClr val="tx2"/>
                </a:solidFill>
              </a:rPr>
              <a:t> на </a:t>
            </a:r>
            <a:r>
              <a:rPr lang="ru-RU" b="1" i="1" dirty="0" err="1" smtClean="0">
                <a:solidFill>
                  <a:schemeClr val="tx2"/>
                </a:solidFill>
              </a:rPr>
              <a:t>окремі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хибні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твердження</a:t>
            </a:r>
            <a:r>
              <a:rPr lang="ru-RU" b="1" i="1" dirty="0" smtClean="0">
                <a:solidFill>
                  <a:schemeClr val="tx2"/>
                </a:solidFill>
              </a:rPr>
              <a:t> не </a:t>
            </a:r>
            <a:r>
              <a:rPr lang="ru-RU" b="1" i="1" dirty="0" err="1" smtClean="0">
                <a:solidFill>
                  <a:schemeClr val="tx2"/>
                </a:solidFill>
              </a:rPr>
              <a:t>втратили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свого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історико-літературного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значення</a:t>
            </a:r>
            <a:r>
              <a:rPr lang="ru-RU" b="1" i="1" dirty="0" smtClean="0">
                <a:solidFill>
                  <a:schemeClr val="tx2"/>
                </a:solidFill>
              </a:rPr>
              <a:t>. В той час твори </a:t>
            </a:r>
            <a:r>
              <a:rPr lang="ru-RU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перекладали</a:t>
            </a:r>
            <a:r>
              <a:rPr lang="ru-RU" b="1" i="1" dirty="0" smtClean="0">
                <a:solidFill>
                  <a:schemeClr val="tx2"/>
                </a:solidFill>
              </a:rPr>
              <a:t> К. — Е. </a:t>
            </a:r>
            <a:r>
              <a:rPr lang="ru-RU" b="1" i="1" dirty="0" err="1" smtClean="0">
                <a:solidFill>
                  <a:schemeClr val="tx2"/>
                </a:solidFill>
              </a:rPr>
              <a:t>Францоз</a:t>
            </a:r>
            <a:r>
              <a:rPr lang="ru-RU" b="1" i="1" dirty="0" smtClean="0">
                <a:solidFill>
                  <a:schemeClr val="tx2"/>
                </a:solidFill>
              </a:rPr>
              <a:t> та В. </a:t>
            </a:r>
            <a:r>
              <a:rPr lang="ru-RU" b="1" i="1" dirty="0" err="1" smtClean="0">
                <a:solidFill>
                  <a:schemeClr val="tx2"/>
                </a:solidFill>
              </a:rPr>
              <a:t>Умлауф</a:t>
            </a:r>
            <a:r>
              <a:rPr lang="ru-RU" b="1" i="1" dirty="0" smtClean="0">
                <a:solidFill>
                  <a:schemeClr val="tx2"/>
                </a:solidFill>
              </a:rPr>
              <a:t> фон </a:t>
            </a:r>
            <a:r>
              <a:rPr lang="ru-RU" b="1" i="1" dirty="0" err="1" smtClean="0">
                <a:solidFill>
                  <a:schemeClr val="tx2"/>
                </a:solidFill>
              </a:rPr>
              <a:t>Франквель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0724" name="Picture 4" descr="http://img1.liveinternet.ru/images/attach/c/1/50/282/50282311_Karl_Emil_Franz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40760" cy="33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Австрійська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Тарас Шевченко на початку 20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844824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>
              <a:solidFill>
                <a:schemeClr val="tx2"/>
              </a:solidFill>
            </a:endParaRPr>
          </a:p>
          <a:p>
            <a:pPr algn="r"/>
            <a:endParaRPr lang="ru-RU" sz="2000" b="1" i="1" dirty="0" smtClean="0">
              <a:solidFill>
                <a:schemeClr val="tx2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2"/>
                </a:solidFill>
              </a:rPr>
              <a:t>На </a:t>
            </a:r>
            <a:r>
              <a:rPr lang="ru-RU" sz="2000" b="1" i="1" dirty="0" smtClean="0">
                <a:solidFill>
                  <a:schemeClr val="tx2"/>
                </a:solidFill>
              </a:rPr>
              <a:t>початку ХХ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століття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інтерес</a:t>
            </a:r>
            <a:r>
              <a:rPr lang="ru-RU" sz="2000" b="1" i="1" dirty="0" smtClean="0">
                <a:solidFill>
                  <a:schemeClr val="tx2"/>
                </a:solidFill>
              </a:rPr>
              <a:t> до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творчості</a:t>
            </a:r>
            <a:r>
              <a:rPr lang="ru-RU" sz="2000" b="1" i="1" dirty="0" smtClean="0">
                <a:solidFill>
                  <a:schemeClr val="tx2"/>
                </a:solidFill>
              </a:rPr>
              <a:t> Тараса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000" b="1" i="1" dirty="0" smtClean="0">
                <a:solidFill>
                  <a:schemeClr val="tx2"/>
                </a:solidFill>
              </a:rPr>
              <a:t> в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австрійській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літературі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пожвавився</a:t>
            </a:r>
            <a:r>
              <a:rPr lang="ru-RU" sz="2000" b="1" i="1" dirty="0" smtClean="0">
                <a:solidFill>
                  <a:schemeClr val="tx2"/>
                </a:solidFill>
              </a:rPr>
              <a:t>.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Його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поезією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зацікавився</a:t>
            </a:r>
            <a:r>
              <a:rPr lang="ru-RU" sz="2000" b="1" i="1" dirty="0" smtClean="0">
                <a:solidFill>
                  <a:schemeClr val="tx2"/>
                </a:solidFill>
              </a:rPr>
              <a:t> </a:t>
            </a:r>
            <a:r>
              <a:rPr lang="ru-RU" sz="2000" b="1" i="1" dirty="0" smtClean="0">
                <a:solidFill>
                  <a:schemeClr val="tx2"/>
                </a:solidFill>
                <a:hlinkClick r:id="rId2" tooltip="Рільке Райнер Марія"/>
              </a:rPr>
              <a:t>Р. М. </a:t>
            </a:r>
            <a:r>
              <a:rPr lang="ru-RU" sz="2000" b="1" i="1" dirty="0" err="1" smtClean="0">
                <a:solidFill>
                  <a:schemeClr val="tx2"/>
                </a:solidFill>
                <a:hlinkClick r:id="rId2" tooltip="Рільке Райнер Марія"/>
              </a:rPr>
              <a:t>Рільке</a:t>
            </a:r>
            <a:r>
              <a:rPr lang="ru-RU" sz="2000" b="1" i="1" dirty="0" smtClean="0">
                <a:solidFill>
                  <a:schemeClr val="tx2"/>
                </a:solidFill>
              </a:rPr>
              <a:t>,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який</a:t>
            </a:r>
            <a:r>
              <a:rPr lang="ru-RU" sz="2000" b="1" i="1" dirty="0" smtClean="0">
                <a:solidFill>
                  <a:schemeClr val="tx2"/>
                </a:solidFill>
              </a:rPr>
              <a:t>,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подорожуючи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Росією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Україною</a:t>
            </a:r>
            <a:r>
              <a:rPr lang="ru-RU" sz="2000" b="1" i="1" dirty="0" smtClean="0">
                <a:solidFill>
                  <a:schemeClr val="tx2"/>
                </a:solidFill>
              </a:rPr>
              <a:t>, 18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червня</a:t>
            </a:r>
            <a:r>
              <a:rPr lang="ru-RU" sz="2000" b="1" i="1" dirty="0" smtClean="0">
                <a:solidFill>
                  <a:schemeClr val="tx2"/>
                </a:solidFill>
              </a:rPr>
              <a:t> 1900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відвідав</a:t>
            </a:r>
            <a:r>
              <a:rPr lang="ru-RU" sz="2000" b="1" i="1" dirty="0" smtClean="0">
                <a:solidFill>
                  <a:schemeClr val="tx2"/>
                </a:solidFill>
              </a:rPr>
              <a:t> могилу Тараса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000" b="1" i="1" dirty="0" smtClean="0">
                <a:solidFill>
                  <a:schemeClr val="tx2"/>
                </a:solidFill>
              </a:rPr>
              <a:t>, а 13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серпня</a:t>
            </a:r>
            <a:r>
              <a:rPr lang="ru-RU" sz="2000" b="1" i="1" dirty="0" smtClean="0">
                <a:solidFill>
                  <a:schemeClr val="tx2"/>
                </a:solidFill>
              </a:rPr>
              <a:t> 1900 року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придбав</a:t>
            </a:r>
            <a:r>
              <a:rPr lang="ru-RU" sz="2000" b="1" i="1" dirty="0" smtClean="0">
                <a:solidFill>
                  <a:schemeClr val="tx2"/>
                </a:solidFill>
              </a:rPr>
              <a:t> у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Петербурзі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збірку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у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перекладі</a:t>
            </a:r>
            <a:r>
              <a:rPr lang="ru-RU" sz="2000" b="1" i="1" dirty="0" smtClean="0">
                <a:solidFill>
                  <a:schemeClr val="tx2"/>
                </a:solidFill>
              </a:rPr>
              <a:t> І.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Бєлоусова</a:t>
            </a:r>
            <a:r>
              <a:rPr lang="ru-RU" sz="2000" b="1" i="1" dirty="0" smtClean="0">
                <a:solidFill>
                  <a:schemeClr val="tx2"/>
                </a:solidFill>
              </a:rPr>
              <a:t>.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31746" name="Picture 2" descr="Файл:Rainer Maria Ril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30425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0"/>
            <a:ext cx="576064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b="1" i="1" dirty="0" smtClean="0">
                <a:solidFill>
                  <a:schemeClr val="tx2"/>
                </a:solidFill>
              </a:rPr>
              <a:t>В 1904—1906 </a:t>
            </a:r>
            <a:r>
              <a:rPr lang="ru-RU" sz="1700" b="1" i="1" dirty="0" err="1" smtClean="0">
                <a:solidFill>
                  <a:schemeClr val="tx2"/>
                </a:solidFill>
              </a:rPr>
              <a:t>рр</a:t>
            </a:r>
            <a:r>
              <a:rPr lang="ru-RU" sz="1700" b="1" i="1" dirty="0" smtClean="0">
                <a:solidFill>
                  <a:schemeClr val="tx2"/>
                </a:solidFill>
              </a:rPr>
              <a:t>. в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Чернівцях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вийшли</a:t>
            </a:r>
            <a:r>
              <a:rPr lang="ru-RU" sz="1700" b="1" i="1" dirty="0" smtClean="0">
                <a:solidFill>
                  <a:schemeClr val="tx2"/>
                </a:solidFill>
              </a:rPr>
              <a:t> «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Вибрані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поезії</a:t>
            </a:r>
            <a:r>
              <a:rPr lang="ru-RU" sz="1700" b="1" i="1" dirty="0" smtClean="0">
                <a:solidFill>
                  <a:schemeClr val="tx2"/>
                </a:solidFill>
              </a:rPr>
              <a:t>»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перекладі</a:t>
            </a:r>
            <a:r>
              <a:rPr lang="ru-RU" sz="1700" b="1" i="1" dirty="0" smtClean="0">
                <a:solidFill>
                  <a:schemeClr val="tx2"/>
                </a:solidFill>
              </a:rPr>
              <a:t> </a:t>
            </a:r>
            <a:r>
              <a:rPr lang="ru-RU" sz="1700" b="1" i="1" dirty="0" err="1" smtClean="0">
                <a:solidFill>
                  <a:schemeClr val="tx2"/>
                </a:solidFill>
                <a:hlinkClick r:id="rId2" tooltip="Шпойнаровський Сергій"/>
              </a:rPr>
              <a:t>Сергія</a:t>
            </a:r>
            <a:r>
              <a:rPr lang="ru-RU" sz="1700" b="1" i="1" dirty="0" smtClean="0">
                <a:solidFill>
                  <a:schemeClr val="tx2"/>
                </a:solidFill>
                <a:hlinkClick r:id="rId2" tooltip="Шпойнаровський Сергій"/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  <a:hlinkClick r:id="rId2" tooltip="Шпойнаровський Сергій"/>
              </a:rPr>
              <a:t>Шпойнаровського</a:t>
            </a:r>
            <a:r>
              <a:rPr lang="ru-RU" sz="1700" b="1" i="1" dirty="0" smtClean="0">
                <a:solidFill>
                  <a:schemeClr val="tx2"/>
                </a:solidFill>
              </a:rPr>
              <a:t>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Деякі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</a:t>
            </a:r>
            <a:r>
              <a:rPr lang="ru-RU" sz="1700" b="1" i="1" dirty="0" smtClean="0">
                <a:solidFill>
                  <a:schemeClr val="tx2"/>
                </a:solidFill>
              </a:rPr>
              <a:t> них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передруковано</a:t>
            </a:r>
            <a:r>
              <a:rPr lang="ru-RU" sz="1700" b="1" i="1" dirty="0" smtClean="0">
                <a:solidFill>
                  <a:schemeClr val="tx2"/>
                </a:solidFill>
              </a:rPr>
              <a:t> в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австрійських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періодичних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виданнях</a:t>
            </a:r>
            <a:r>
              <a:rPr lang="ru-RU" sz="1700" b="1" i="1" dirty="0" smtClean="0">
                <a:solidFill>
                  <a:schemeClr val="tx2"/>
                </a:solidFill>
              </a:rPr>
              <a:t>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Певну</a:t>
            </a:r>
            <a:r>
              <a:rPr lang="ru-RU" sz="1700" b="1" i="1" dirty="0" smtClean="0">
                <a:solidFill>
                  <a:schemeClr val="tx2"/>
                </a:solidFill>
              </a:rPr>
              <a:t> роль у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популяризації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sz="1700" b="1" i="1" dirty="0" smtClean="0">
                <a:solidFill>
                  <a:schemeClr val="tx2"/>
                </a:solidFill>
              </a:rPr>
              <a:t> в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Австро-Угорщині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відіграв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віденський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ліберальний</a:t>
            </a:r>
            <a:r>
              <a:rPr lang="ru-RU" sz="1700" b="1" i="1" dirty="0" smtClean="0">
                <a:solidFill>
                  <a:schemeClr val="tx2"/>
                </a:solidFill>
              </a:rPr>
              <a:t> журнал «</a:t>
            </a:r>
            <a:r>
              <a:rPr lang="fr-FR" sz="1700" b="1" i="1" dirty="0" smtClean="0">
                <a:solidFill>
                  <a:schemeClr val="tx2"/>
                </a:solidFill>
              </a:rPr>
              <a:t>Ruthenische revue» (1903—1905),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що</a:t>
            </a:r>
            <a:r>
              <a:rPr lang="ru-RU" sz="1700" b="1" i="1" dirty="0" smtClean="0">
                <a:solidFill>
                  <a:schemeClr val="tx2"/>
                </a:solidFill>
              </a:rPr>
              <a:t> 1906—1916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виходив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під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назвою</a:t>
            </a:r>
            <a:r>
              <a:rPr lang="ru-RU" sz="1700" b="1" i="1" dirty="0" smtClean="0">
                <a:solidFill>
                  <a:schemeClr val="tx2"/>
                </a:solidFill>
              </a:rPr>
              <a:t> «</a:t>
            </a:r>
            <a:r>
              <a:rPr lang="fr-FR" sz="1700" b="1" i="1" dirty="0" smtClean="0">
                <a:solidFill>
                  <a:schemeClr val="tx2"/>
                </a:solidFill>
              </a:rPr>
              <a:t>Ukrainische Rundschau» («</a:t>
            </a:r>
            <a:r>
              <a:rPr lang="ru-RU" sz="1700" b="1" i="1" dirty="0" err="1" smtClean="0">
                <a:solidFill>
                  <a:schemeClr val="tx2"/>
                </a:solidFill>
              </a:rPr>
              <a:t>Український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огляд</a:t>
            </a:r>
            <a:r>
              <a:rPr lang="ru-RU" sz="1700" b="1" i="1" dirty="0" smtClean="0">
                <a:solidFill>
                  <a:schemeClr val="tx2"/>
                </a:solidFill>
              </a:rPr>
              <a:t>»). На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його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сторінках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опубліковано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багато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перекладів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Шевченкових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1700" b="1" i="1" dirty="0" smtClean="0">
                <a:solidFill>
                  <a:schemeClr val="tx2"/>
                </a:solidFill>
              </a:rPr>
              <a:t>, статей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досліджень</a:t>
            </a:r>
            <a:r>
              <a:rPr lang="ru-RU" sz="1700" b="1" i="1" dirty="0" smtClean="0">
                <a:solidFill>
                  <a:schemeClr val="tx2"/>
                </a:solidFill>
              </a:rPr>
              <a:t> про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нього</a:t>
            </a:r>
            <a:r>
              <a:rPr lang="ru-RU" sz="1700" b="1" i="1" dirty="0" smtClean="0">
                <a:solidFill>
                  <a:schemeClr val="tx2"/>
                </a:solidFill>
              </a:rPr>
              <a:t>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Зокрема</a:t>
            </a:r>
            <a:r>
              <a:rPr lang="ru-RU" sz="1700" b="1" i="1" dirty="0" smtClean="0">
                <a:solidFill>
                  <a:schemeClr val="tx2"/>
                </a:solidFill>
              </a:rPr>
              <a:t> тут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надруковано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переклади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700" b="1" i="1" dirty="0" smtClean="0">
                <a:solidFill>
                  <a:schemeClr val="tx2"/>
                </a:solidFill>
              </a:rPr>
              <a:t> В.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Горошовського</a:t>
            </a:r>
            <a:r>
              <a:rPr lang="ru-RU" sz="1700" b="1" i="1" dirty="0" smtClean="0">
                <a:solidFill>
                  <a:schemeClr val="tx2"/>
                </a:solidFill>
              </a:rPr>
              <a:t>, В.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Фішера</a:t>
            </a:r>
            <a:r>
              <a:rPr lang="ru-RU" sz="1700" b="1" i="1" dirty="0" smtClean="0">
                <a:solidFill>
                  <a:schemeClr val="tx2"/>
                </a:solidFill>
              </a:rPr>
              <a:t>, та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Івана</a:t>
            </a:r>
            <a:r>
              <a:rPr lang="ru-RU" sz="1700" b="1" i="1" dirty="0" smtClean="0">
                <a:solidFill>
                  <a:schemeClr val="tx2"/>
                </a:solidFill>
              </a:rPr>
              <a:t> Франка. В 1914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році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було</a:t>
            </a:r>
            <a:r>
              <a:rPr lang="ru-RU" sz="1700" b="1" i="1" dirty="0" smtClean="0">
                <a:solidFill>
                  <a:schemeClr val="tx2"/>
                </a:solidFill>
              </a:rPr>
              <a:t> видано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спеціальний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ювілейний</a:t>
            </a:r>
            <a:r>
              <a:rPr lang="ru-RU" sz="1700" b="1" i="1" dirty="0" smtClean="0">
                <a:solidFill>
                  <a:schemeClr val="tx2"/>
                </a:solidFill>
              </a:rPr>
              <a:t> номер журналу (№ 3-4),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присвячений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Шевченкові</a:t>
            </a:r>
            <a:r>
              <a:rPr lang="ru-RU" sz="1700" b="1" i="1" dirty="0" smtClean="0">
                <a:solidFill>
                  <a:schemeClr val="tx2"/>
                </a:solidFill>
              </a:rPr>
              <a:t>. Цей номер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вийшов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тоді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окремим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збірником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під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назвою</a:t>
            </a:r>
            <a:r>
              <a:rPr lang="ru-RU" sz="1700" b="1" i="1" dirty="0" smtClean="0">
                <a:solidFill>
                  <a:schemeClr val="tx2"/>
                </a:solidFill>
              </a:rPr>
              <a:t> «Тарас Шевченко —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найбільший</a:t>
            </a:r>
            <a:r>
              <a:rPr lang="ru-RU" sz="1700" b="1" i="1" dirty="0" smtClean="0">
                <a:solidFill>
                  <a:schemeClr val="tx2"/>
                </a:solidFill>
              </a:rPr>
              <a:t> поет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України</a:t>
            </a:r>
            <a:r>
              <a:rPr lang="ru-RU" sz="1700" b="1" i="1" dirty="0" smtClean="0">
                <a:solidFill>
                  <a:schemeClr val="tx2"/>
                </a:solidFill>
              </a:rPr>
              <a:t>».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Найціннішою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із</a:t>
            </a:r>
            <a:r>
              <a:rPr lang="ru-RU" sz="1700" b="1" i="1" dirty="0" smtClean="0">
                <a:solidFill>
                  <a:schemeClr val="tx2"/>
                </a:solidFill>
              </a:rPr>
              <a:t> статей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збірника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є</a:t>
            </a:r>
            <a:r>
              <a:rPr lang="ru-RU" sz="1700" b="1" i="1" dirty="0" smtClean="0">
                <a:solidFill>
                  <a:schemeClr val="tx2"/>
                </a:solidFill>
              </a:rPr>
              <a:t> «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Присвята</a:t>
            </a:r>
            <a:r>
              <a:rPr lang="ru-RU" sz="1700" b="1" i="1" dirty="0" smtClean="0">
                <a:solidFill>
                  <a:schemeClr val="tx2"/>
                </a:solidFill>
              </a:rPr>
              <a:t>» І. Франка, в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якій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висвітлено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творчість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позицій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революційно-демократичної</a:t>
            </a:r>
            <a:r>
              <a:rPr lang="ru-RU" sz="1700" b="1" i="1" dirty="0" smtClean="0">
                <a:solidFill>
                  <a:schemeClr val="tx2"/>
                </a:solidFill>
              </a:rPr>
              <a:t> критики.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Опубліковані</a:t>
            </a:r>
            <a:r>
              <a:rPr lang="ru-RU" sz="1700" b="1" i="1" dirty="0" smtClean="0">
                <a:solidFill>
                  <a:schemeClr val="tx2"/>
                </a:solidFill>
              </a:rPr>
              <a:t> тут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переклади</a:t>
            </a:r>
            <a:r>
              <a:rPr lang="ru-RU" sz="1700" b="1" i="1" dirty="0" smtClean="0">
                <a:solidFill>
                  <a:schemeClr val="tx2"/>
                </a:solidFill>
              </a:rPr>
              <a:t> А. — М. Боша, Ю.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Віргінії</a:t>
            </a:r>
            <a:r>
              <a:rPr lang="ru-RU" sz="1700" b="1" i="1" dirty="0" smtClean="0">
                <a:solidFill>
                  <a:schemeClr val="tx2"/>
                </a:solidFill>
              </a:rPr>
              <a:t>, І. Франка, С.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Шпойнаровського</a:t>
            </a:r>
            <a:r>
              <a:rPr lang="ru-RU" sz="1700" b="1" i="1" dirty="0" smtClean="0">
                <a:solidFill>
                  <a:schemeClr val="tx2"/>
                </a:solidFill>
              </a:rPr>
              <a:t>, Й.-Г.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Обріста</a:t>
            </a:r>
            <a:r>
              <a:rPr lang="ru-RU" sz="1700" b="1" i="1" dirty="0" smtClean="0">
                <a:solidFill>
                  <a:schemeClr val="tx2"/>
                </a:solidFill>
              </a:rPr>
              <a:t> та О. Поповича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статті</a:t>
            </a:r>
            <a:r>
              <a:rPr lang="ru-RU" sz="1700" b="1" i="1" dirty="0" smtClean="0">
                <a:solidFill>
                  <a:schemeClr val="tx2"/>
                </a:solidFill>
              </a:rPr>
              <a:t> давали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австрійському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читачеві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широке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й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загалом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об'єктивне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уявлення</a:t>
            </a:r>
            <a:r>
              <a:rPr lang="ru-RU" sz="1700" b="1" i="1" dirty="0" smtClean="0">
                <a:solidFill>
                  <a:schemeClr val="tx2"/>
                </a:solidFill>
              </a:rPr>
              <a:t> про </a:t>
            </a:r>
            <a:r>
              <a:rPr lang="ru-RU" sz="1700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sz="1700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2770" name="Picture 2" descr="http://koizman.ucoz.ua/malanka/_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24036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96855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/>
                </a:solidFill>
              </a:rPr>
              <a:t>Періодичні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видання</a:t>
            </a:r>
            <a:endParaRPr lang="ru-RU" sz="3200" b="1" dirty="0" smtClean="0">
              <a:solidFill>
                <a:schemeClr val="tx2"/>
              </a:solidFill>
            </a:endParaRPr>
          </a:p>
          <a:p>
            <a:endParaRPr lang="uk-UA" sz="3200" b="1" dirty="0" smtClean="0">
              <a:solidFill>
                <a:schemeClr val="tx2"/>
              </a:solidFill>
            </a:endParaRPr>
          </a:p>
          <a:p>
            <a:r>
              <a:rPr lang="ru-RU" sz="1900" b="1" i="1" dirty="0" err="1" smtClean="0">
                <a:solidFill>
                  <a:schemeClr val="tx2"/>
                </a:solidFill>
              </a:rPr>
              <a:t>Багато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матеріалів</a:t>
            </a:r>
            <a:r>
              <a:rPr lang="ru-RU" sz="1900" b="1" i="1" dirty="0" smtClean="0">
                <a:solidFill>
                  <a:schemeClr val="tx2"/>
                </a:solidFill>
              </a:rPr>
              <a:t> про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опублікувала</a:t>
            </a:r>
            <a:r>
              <a:rPr lang="ru-RU" sz="1900" b="1" i="1" dirty="0" smtClean="0">
                <a:solidFill>
                  <a:schemeClr val="tx2"/>
                </a:solidFill>
              </a:rPr>
              <a:t> газета «</a:t>
            </a:r>
            <a:r>
              <a:rPr lang="fr-FR" sz="1900" b="1" i="1" dirty="0" smtClean="0">
                <a:solidFill>
                  <a:schemeClr val="tx2"/>
                </a:solidFill>
              </a:rPr>
              <a:t>Slavicshes Tagblatt» («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Слов'янська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щоденна</a:t>
            </a:r>
            <a:r>
              <a:rPr lang="ru-RU" sz="1900" b="1" i="1" dirty="0" smtClean="0">
                <a:solidFill>
                  <a:schemeClr val="tx2"/>
                </a:solidFill>
              </a:rPr>
              <a:t> газета») — номер за 10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березня</a:t>
            </a:r>
            <a:r>
              <a:rPr lang="ru-RU" sz="1900" b="1" i="1" dirty="0" smtClean="0">
                <a:solidFill>
                  <a:schemeClr val="tx2"/>
                </a:solidFill>
              </a:rPr>
              <a:t> 1911 року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був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присвячений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пам'яті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sz="1900" b="1" i="1" dirty="0" smtClean="0">
                <a:solidFill>
                  <a:schemeClr val="tx2"/>
                </a:solidFill>
              </a:rPr>
              <a:t>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Протягом</a:t>
            </a:r>
            <a:r>
              <a:rPr lang="ru-RU" sz="1900" b="1" i="1" dirty="0" smtClean="0">
                <a:solidFill>
                  <a:schemeClr val="tx2"/>
                </a:solidFill>
              </a:rPr>
              <a:t> 1914—1916 в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австрійських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періодичних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виданнях</a:t>
            </a:r>
            <a:r>
              <a:rPr lang="ru-RU" sz="1900" b="1" i="1" dirty="0" smtClean="0">
                <a:solidFill>
                  <a:schemeClr val="tx2"/>
                </a:solidFill>
              </a:rPr>
              <a:t> —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газеті</a:t>
            </a:r>
            <a:r>
              <a:rPr lang="ru-RU" sz="1900" b="1" i="1" dirty="0" smtClean="0">
                <a:solidFill>
                  <a:schemeClr val="tx2"/>
                </a:solidFill>
              </a:rPr>
              <a:t> «</a:t>
            </a:r>
            <a:r>
              <a:rPr lang="fr-FR" sz="1900" b="1" i="1" dirty="0" smtClean="0">
                <a:solidFill>
                  <a:schemeClr val="tx2"/>
                </a:solidFill>
              </a:rPr>
              <a:t>Ukrainische Nachrichten» («</a:t>
            </a:r>
            <a:r>
              <a:rPr lang="ru-RU" sz="1900" b="1" i="1" dirty="0" err="1" smtClean="0">
                <a:solidFill>
                  <a:schemeClr val="tx2"/>
                </a:solidFill>
              </a:rPr>
              <a:t>Український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вісник</a:t>
            </a:r>
            <a:r>
              <a:rPr lang="ru-RU" sz="1900" b="1" i="1" dirty="0" smtClean="0">
                <a:solidFill>
                  <a:schemeClr val="tx2"/>
                </a:solidFill>
              </a:rPr>
              <a:t>») та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інші</a:t>
            </a:r>
            <a:r>
              <a:rPr lang="ru-RU" sz="1900" b="1" i="1" dirty="0" smtClean="0">
                <a:solidFill>
                  <a:schemeClr val="tx2"/>
                </a:solidFill>
              </a:rPr>
              <a:t> —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надруковано</a:t>
            </a:r>
            <a:r>
              <a:rPr lang="ru-RU" sz="1900" b="1" i="1" dirty="0" smtClean="0">
                <a:solidFill>
                  <a:schemeClr val="tx2"/>
                </a:solidFill>
              </a:rPr>
              <a:t> 30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віршів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і</a:t>
            </a:r>
            <a:r>
              <a:rPr lang="ru-RU" sz="1900" b="1" i="1" dirty="0" smtClean="0">
                <a:solidFill>
                  <a:schemeClr val="tx2"/>
                </a:solidFill>
              </a:rPr>
              <a:t> поем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Серед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1900" b="1" i="1" dirty="0" smtClean="0">
                <a:solidFill>
                  <a:schemeClr val="tx2"/>
                </a:solidFill>
              </a:rPr>
              <a:t>: «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Заповіт</a:t>
            </a:r>
            <a:r>
              <a:rPr lang="ru-RU" sz="1900" b="1" i="1" dirty="0" smtClean="0">
                <a:solidFill>
                  <a:schemeClr val="tx2"/>
                </a:solidFill>
              </a:rPr>
              <a:t>», «Кавказ», «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Мені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однаково</a:t>
            </a:r>
            <a:r>
              <a:rPr lang="ru-RU" sz="1900" b="1" i="1" dirty="0" smtClean="0">
                <a:solidFill>
                  <a:schemeClr val="tx2"/>
                </a:solidFill>
              </a:rPr>
              <a:t>,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чи</a:t>
            </a:r>
            <a:r>
              <a:rPr lang="ru-RU" sz="1900" b="1" i="1" dirty="0" smtClean="0">
                <a:solidFill>
                  <a:schemeClr val="tx2"/>
                </a:solidFill>
              </a:rPr>
              <a:t> буду»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тощо</a:t>
            </a:r>
            <a:r>
              <a:rPr lang="ru-RU" sz="1900" b="1" i="1" dirty="0" smtClean="0">
                <a:solidFill>
                  <a:schemeClr val="tx2"/>
                </a:solidFill>
              </a:rPr>
              <a:t>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Деякі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публікації</a:t>
            </a:r>
            <a:r>
              <a:rPr lang="ru-RU" sz="1900" b="1" i="1" dirty="0" smtClean="0">
                <a:solidFill>
                  <a:schemeClr val="tx2"/>
                </a:solidFill>
              </a:rPr>
              <a:t> про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,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що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з'явилися</a:t>
            </a:r>
            <a:r>
              <a:rPr lang="ru-RU" sz="1900" b="1" i="1" dirty="0" smtClean="0">
                <a:solidFill>
                  <a:schemeClr val="tx2"/>
                </a:solidFill>
              </a:rPr>
              <a:t> на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сторінках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австрійської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періодичної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преси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під</a:t>
            </a:r>
            <a:r>
              <a:rPr lang="ru-RU" sz="1900" b="1" i="1" dirty="0" smtClean="0">
                <a:solidFill>
                  <a:schemeClr val="tx2"/>
                </a:solidFill>
              </a:rPr>
              <a:t> час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Першої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Світової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Війни</a:t>
            </a:r>
            <a:r>
              <a:rPr lang="ru-RU" sz="1900" b="1" i="1" dirty="0" smtClean="0">
                <a:solidFill>
                  <a:schemeClr val="tx2"/>
                </a:solidFill>
              </a:rPr>
              <a:t>,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мали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наскрізь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тенденційний</a:t>
            </a:r>
            <a:r>
              <a:rPr lang="ru-RU" sz="1900" b="1" i="1" dirty="0" smtClean="0">
                <a:solidFill>
                  <a:schemeClr val="tx2"/>
                </a:solidFill>
              </a:rPr>
              <a:t> характер, давали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викривлене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тлумачення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творчості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sz="1900" b="1" i="1" dirty="0" smtClean="0">
                <a:solidFill>
                  <a:schemeClr val="tx2"/>
                </a:solidFill>
              </a:rPr>
              <a:t>.</a:t>
            </a:r>
            <a:endParaRPr lang="ru-RU" sz="1900" b="1" i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www.primetour.ua/files/Shevchenko_ry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63144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2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/>
                </a:solidFill>
              </a:rPr>
              <a:t>Важливим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надбанням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німецької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шевченкіани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є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праця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шведського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славіста</a:t>
            </a:r>
            <a:r>
              <a:rPr lang="ru-RU" b="1" i="1" dirty="0" smtClean="0">
                <a:solidFill>
                  <a:schemeClr val="tx2"/>
                </a:solidFill>
              </a:rPr>
              <a:t> А. </a:t>
            </a:r>
            <a:r>
              <a:rPr lang="ru-RU" b="1" i="1" dirty="0" err="1" smtClean="0">
                <a:solidFill>
                  <a:schemeClr val="tx2"/>
                </a:solidFill>
              </a:rPr>
              <a:t>Єнсена</a:t>
            </a:r>
            <a:r>
              <a:rPr lang="ru-RU" b="1" i="1" dirty="0" smtClean="0">
                <a:solidFill>
                  <a:schemeClr val="tx2"/>
                </a:solidFill>
              </a:rPr>
              <a:t> «Тарас Шевченко. </a:t>
            </a:r>
            <a:r>
              <a:rPr lang="ru-RU" b="1" i="1" dirty="0" err="1" smtClean="0">
                <a:solidFill>
                  <a:schemeClr val="tx2"/>
                </a:solidFill>
              </a:rPr>
              <a:t>Життя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b="1" i="1" dirty="0" smtClean="0">
                <a:solidFill>
                  <a:schemeClr val="tx2"/>
                </a:solidFill>
              </a:rPr>
              <a:t>» (</a:t>
            </a:r>
            <a:r>
              <a:rPr lang="ru-RU" b="1" i="1" dirty="0" err="1" smtClean="0">
                <a:solidFill>
                  <a:schemeClr val="tx2"/>
                </a:solidFill>
              </a:rPr>
              <a:t>Відень</a:t>
            </a:r>
            <a:r>
              <a:rPr lang="ru-RU" b="1" i="1" dirty="0" smtClean="0">
                <a:solidFill>
                  <a:schemeClr val="tx2"/>
                </a:solidFill>
              </a:rPr>
              <a:t>, 1916). Книжка </a:t>
            </a:r>
            <a:r>
              <a:rPr lang="ru-RU" b="1" i="1" dirty="0" err="1" smtClean="0">
                <a:solidFill>
                  <a:schemeClr val="tx2"/>
                </a:solidFill>
              </a:rPr>
              <a:t>викликала</a:t>
            </a:r>
            <a:r>
              <a:rPr lang="ru-RU" b="1" i="1" dirty="0" smtClean="0">
                <a:solidFill>
                  <a:schemeClr val="tx2"/>
                </a:solidFill>
              </a:rPr>
              <a:t> широкий резонанс у </a:t>
            </a:r>
            <a:r>
              <a:rPr lang="ru-RU" b="1" i="1" dirty="0" err="1" smtClean="0">
                <a:solidFill>
                  <a:schemeClr val="tx2"/>
                </a:solidFill>
              </a:rPr>
              <a:t>тодішній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австрійській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німецькій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пресі</a:t>
            </a:r>
            <a:r>
              <a:rPr lang="ru-RU" b="1" i="1" dirty="0" smtClean="0">
                <a:solidFill>
                  <a:schemeClr val="tx2"/>
                </a:solidFill>
              </a:rPr>
              <a:t>, послужила </a:t>
            </a:r>
            <a:r>
              <a:rPr lang="ru-RU" b="1" i="1" dirty="0" err="1" smtClean="0">
                <a:solidFill>
                  <a:schemeClr val="tx2"/>
                </a:solidFill>
              </a:rPr>
              <a:t>дальшим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поштовхом</a:t>
            </a:r>
            <a:r>
              <a:rPr lang="ru-RU" b="1" i="1" dirty="0" smtClean="0">
                <a:solidFill>
                  <a:schemeClr val="tx2"/>
                </a:solidFill>
              </a:rPr>
              <a:t> для </a:t>
            </a:r>
            <a:r>
              <a:rPr lang="ru-RU" b="1" i="1" dirty="0" err="1" smtClean="0">
                <a:solidFill>
                  <a:schemeClr val="tx2"/>
                </a:solidFill>
              </a:rPr>
              <a:t>досліджень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творчості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українського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поета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3794" name="Picture 2" descr="http://www.history.org.ua/EHU/Ye/Ensen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528392" cy="48641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Вшанування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пам'яті</a:t>
            </a:r>
            <a:r>
              <a:rPr lang="ru-RU" sz="2800" b="1" dirty="0" smtClean="0">
                <a:solidFill>
                  <a:schemeClr val="tx2"/>
                </a:solidFill>
              </a:rPr>
              <a:t> Тараса </a:t>
            </a:r>
            <a:r>
              <a:rPr lang="ru-RU" sz="2800" b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2800" b="1" dirty="0" smtClean="0">
                <a:solidFill>
                  <a:schemeClr val="tx2"/>
                </a:solidFill>
              </a:rPr>
              <a:t> в </a:t>
            </a:r>
            <a:r>
              <a:rPr lang="ru-RU" sz="2800" b="1" dirty="0" err="1" smtClean="0">
                <a:solidFill>
                  <a:schemeClr val="tx2"/>
                </a:solidFill>
              </a:rPr>
              <a:t>Австрії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pPr algn="ctr"/>
            <a:r>
              <a:rPr lang="ru-RU" sz="1900" b="1" i="1" dirty="0" err="1" smtClean="0">
                <a:solidFill>
                  <a:schemeClr val="tx2"/>
                </a:solidFill>
              </a:rPr>
              <a:t>Передова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австрійська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громадськість</a:t>
            </a:r>
            <a:r>
              <a:rPr lang="ru-RU" sz="1900" b="1" i="1" dirty="0" smtClean="0">
                <a:solidFill>
                  <a:schemeClr val="tx2"/>
                </a:solidFill>
              </a:rPr>
              <a:t> взяла участь 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вшануванні</a:t>
            </a:r>
            <a:r>
              <a:rPr lang="ru-RU" sz="1900" b="1" i="1" dirty="0" smtClean="0">
                <a:solidFill>
                  <a:schemeClr val="tx2"/>
                </a:solidFill>
              </a:rPr>
              <a:t> 100-річчя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</a:t>
            </a:r>
            <a:r>
              <a:rPr lang="ru-RU" sz="1900" b="1" i="1" dirty="0" smtClean="0">
                <a:solidFill>
                  <a:schemeClr val="tx2"/>
                </a:solidFill>
              </a:rPr>
              <a:t> дня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смерті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і</a:t>
            </a:r>
            <a:r>
              <a:rPr lang="ru-RU" sz="1900" b="1" i="1" dirty="0" smtClean="0">
                <a:solidFill>
                  <a:schemeClr val="tx2"/>
                </a:solidFill>
              </a:rPr>
              <a:t> 150-річчя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</a:t>
            </a:r>
            <a:r>
              <a:rPr lang="ru-RU" sz="1900" b="1" i="1" dirty="0" smtClean="0">
                <a:solidFill>
                  <a:schemeClr val="tx2"/>
                </a:solidFill>
              </a:rPr>
              <a:t> дня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народження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. 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Відні</a:t>
            </a:r>
            <a:r>
              <a:rPr lang="ru-RU" sz="1900" b="1" i="1" dirty="0" smtClean="0">
                <a:solidFill>
                  <a:schemeClr val="tx2"/>
                </a:solidFill>
              </a:rPr>
              <a:t>,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Лінці</a:t>
            </a:r>
            <a:r>
              <a:rPr lang="ru-RU" sz="1900" b="1" i="1" dirty="0" smtClean="0">
                <a:solidFill>
                  <a:schemeClr val="tx2"/>
                </a:solidFill>
              </a:rPr>
              <a:t> та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інших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містах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Австрії</a:t>
            </a:r>
            <a:r>
              <a:rPr lang="ru-RU" sz="1900" b="1" i="1" dirty="0" smtClean="0">
                <a:solidFill>
                  <a:schemeClr val="tx2"/>
                </a:solidFill>
              </a:rPr>
              <a:t> проведено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урочисті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вечори</a:t>
            </a:r>
            <a:r>
              <a:rPr lang="ru-RU" sz="1900" b="1" i="1" dirty="0" smtClean="0">
                <a:solidFill>
                  <a:schemeClr val="tx2"/>
                </a:solidFill>
              </a:rPr>
              <a:t>, де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демонстувався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фільм</a:t>
            </a:r>
            <a:r>
              <a:rPr lang="ru-RU" sz="1900" b="1" i="1" dirty="0" smtClean="0">
                <a:solidFill>
                  <a:schemeClr val="tx2"/>
                </a:solidFill>
              </a:rPr>
              <a:t> «Тарас Шевченко»,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організовано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виставки</a:t>
            </a:r>
            <a:r>
              <a:rPr lang="ru-RU" sz="1900" b="1" i="1" dirty="0" smtClean="0">
                <a:solidFill>
                  <a:schemeClr val="tx2"/>
                </a:solidFill>
              </a:rPr>
              <a:t>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Шевченківські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вечори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влаштовувало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Австрійсько-радянське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товариство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дружби</a:t>
            </a:r>
            <a:r>
              <a:rPr lang="ru-RU" sz="1900" b="1" i="1" dirty="0" smtClean="0">
                <a:solidFill>
                  <a:schemeClr val="tx2"/>
                </a:solidFill>
              </a:rPr>
              <a:t>, на одному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яких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з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доповіддю</a:t>
            </a:r>
            <a:r>
              <a:rPr lang="ru-RU" sz="1900" b="1" i="1" dirty="0" smtClean="0">
                <a:solidFill>
                  <a:schemeClr val="tx2"/>
                </a:solidFill>
              </a:rPr>
              <a:t> про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виступив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професор</a:t>
            </a:r>
            <a:r>
              <a:rPr lang="ru-RU" sz="1900" b="1" i="1" dirty="0" smtClean="0">
                <a:solidFill>
                  <a:schemeClr val="tx2"/>
                </a:solidFill>
              </a:rPr>
              <a:t> </a:t>
            </a:r>
            <a:r>
              <a:rPr lang="ru-RU" sz="1900" b="1" i="1" dirty="0" err="1" smtClean="0">
                <a:solidFill>
                  <a:schemeClr val="tx2"/>
                </a:solidFill>
                <a:hlinkClick r:id="rId2" tooltip="Віденський університет"/>
              </a:rPr>
              <a:t>Віденського</a:t>
            </a:r>
            <a:r>
              <a:rPr lang="ru-RU" sz="1900" b="1" i="1" dirty="0" smtClean="0">
                <a:solidFill>
                  <a:schemeClr val="tx2"/>
                </a:solidFill>
                <a:hlinkClick r:id="rId2" tooltip="Віденський університет"/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  <a:hlinkClick r:id="rId2" tooltip="Віденський університет"/>
              </a:rPr>
              <a:t>університету</a:t>
            </a:r>
            <a:r>
              <a:rPr lang="ru-RU" sz="1900" b="1" i="1" dirty="0" smtClean="0">
                <a:solidFill>
                  <a:schemeClr val="tx2"/>
                </a:solidFill>
              </a:rPr>
              <a:t> Г.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Вітрценс</a:t>
            </a:r>
            <a:r>
              <a:rPr lang="ru-RU" sz="1900" b="1" i="1" dirty="0" smtClean="0">
                <a:solidFill>
                  <a:schemeClr val="tx2"/>
                </a:solidFill>
              </a:rPr>
              <a:t>. У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журналі</a:t>
            </a:r>
            <a:r>
              <a:rPr lang="ru-RU" sz="1900" b="1" i="1" dirty="0" smtClean="0">
                <a:solidFill>
                  <a:schemeClr val="tx2"/>
                </a:solidFill>
              </a:rPr>
              <a:t> «</a:t>
            </a:r>
            <a:r>
              <a:rPr lang="fr-FR" sz="1900" b="1" i="1" dirty="0" smtClean="0">
                <a:solidFill>
                  <a:schemeClr val="tx2"/>
                </a:solidFill>
              </a:rPr>
              <a:t>Wiener slawistisches Jahrbuch» («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Віденський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славістичний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щорічник</a:t>
            </a:r>
            <a:r>
              <a:rPr lang="ru-RU" sz="1900" b="1" i="1" dirty="0" smtClean="0">
                <a:solidFill>
                  <a:schemeClr val="tx2"/>
                </a:solidFill>
              </a:rPr>
              <a:t>», 1962, т. 9)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він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вмістив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статтю</a:t>
            </a:r>
            <a:r>
              <a:rPr lang="ru-RU" sz="1900" b="1" i="1" dirty="0" smtClean="0">
                <a:solidFill>
                  <a:schemeClr val="tx2"/>
                </a:solidFill>
              </a:rPr>
              <a:t> про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. В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Австрії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живе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й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працює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перекладач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творів</a:t>
            </a:r>
            <a:r>
              <a:rPr lang="ru-RU" sz="1900" b="1" i="1" dirty="0" smtClean="0">
                <a:solidFill>
                  <a:schemeClr val="tx2"/>
                </a:solidFill>
              </a:rPr>
              <a:t> </a:t>
            </a:r>
            <a:r>
              <a:rPr lang="ru-RU" sz="1900" b="1" i="1" dirty="0" err="1" smtClean="0">
                <a:solidFill>
                  <a:schemeClr val="tx2"/>
                </a:solidFill>
              </a:rPr>
              <a:t>Шевченка</a:t>
            </a:r>
            <a:r>
              <a:rPr lang="ru-RU" sz="1900" b="1" i="1" dirty="0" smtClean="0">
                <a:solidFill>
                  <a:schemeClr val="tx2"/>
                </a:solidFill>
              </a:rPr>
              <a:t> Г. </a:t>
            </a:r>
            <a:r>
              <a:rPr lang="ru-RU" sz="1900" b="1" i="1" dirty="0" err="1" smtClean="0">
                <a:solidFill>
                  <a:schemeClr val="tx2"/>
                </a:solidFill>
              </a:rPr>
              <a:t>Гупперт</a:t>
            </a:r>
            <a:r>
              <a:rPr lang="ru-RU" sz="1900" b="1" i="1" dirty="0" smtClean="0">
                <a:solidFill>
                  <a:schemeClr val="tx2"/>
                </a:solidFill>
              </a:rPr>
              <a:t>.</a:t>
            </a:r>
            <a:endParaRPr lang="ru-RU" sz="1900" b="1" i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Файл:Universität Vienna June 2006 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008713" cy="28262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224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Творчість Шевченка Тараса Григоровича у  Австрійській  Літературі</vt:lpstr>
      <vt:lpstr>Австрійська література і Тарас Шевченко</vt:lpstr>
      <vt:lpstr>Слайд 3</vt:lpstr>
      <vt:lpstr>Слайд 4</vt:lpstr>
      <vt:lpstr>Австрійська література і Тарас Шевченко на початку 20 століття </vt:lpstr>
      <vt:lpstr>Слайд 6</vt:lpstr>
      <vt:lpstr>Слайд 7</vt:lpstr>
      <vt:lpstr>Слайд 8</vt:lpstr>
      <vt:lpstr>Слайд 9</vt:lpstr>
      <vt:lpstr>Слайд 10</vt:lpstr>
      <vt:lpstr>                  Дякую за увагу!)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17</cp:revision>
  <dcterms:modified xsi:type="dcterms:W3CDTF">2011-11-27T15:42:55Z</dcterms:modified>
</cp:coreProperties>
</file>