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3512" y="2204864"/>
            <a:ext cx="3944776" cy="140168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Французская </a:t>
            </a:r>
            <a:r>
              <a:rPr lang="ru-RU" dirty="0"/>
              <a:t>Республика</a:t>
            </a:r>
            <a:endParaRPr lang="pt-BR" dirty="0"/>
          </a:p>
        </p:txBody>
      </p:sp>
      <p:pic>
        <p:nvPicPr>
          <p:cNvPr id="1026" name="Picture 2" descr="&amp;Pcy;&amp;rcy;&amp;acy;&amp;pcy;&amp;ocy;&amp;rcy; &amp;Fcy;&amp;rcy;&amp;acy;&amp;ncy;&amp;tscy;&amp;iukcy;&amp;y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0" y="3212976"/>
            <a:ext cx="29280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Fcy;&amp;acy;&amp;jcy;&amp;lcy;:Armoiries république français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77042"/>
            <a:ext cx="2448272" cy="27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28990" y="5594712"/>
            <a:ext cx="1623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Герб</a:t>
            </a:r>
            <a:endParaRPr lang="pt-BR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594711"/>
            <a:ext cx="1125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Флаг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070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Лувр,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Париж</a:t>
            </a:r>
            <a:endParaRPr lang="pt-BR" dirty="0"/>
          </a:p>
        </p:txBody>
      </p:sp>
      <p:pic>
        <p:nvPicPr>
          <p:cNvPr id="8194" name="Picture 2" descr="File:Louvre at night cent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0327"/>
            <a:ext cx="7452320" cy="50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5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Достопримечательности 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Версаль,Париж</a:t>
            </a:r>
            <a:r>
              <a:rPr lang="ru-RU" sz="2400" dirty="0" smtClean="0"/>
              <a:t>.</a:t>
            </a:r>
            <a:endParaRPr lang="pt-BR" sz="2400" dirty="0"/>
          </a:p>
        </p:txBody>
      </p:sp>
      <p:pic>
        <p:nvPicPr>
          <p:cNvPr id="9218" name="Picture 2" descr="File:Chateau-de-versailles-c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0648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8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Диснейленд,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Париж</a:t>
            </a:r>
            <a:endParaRPr lang="pt-BR" dirty="0"/>
          </a:p>
        </p:txBody>
      </p:sp>
      <p:pic>
        <p:nvPicPr>
          <p:cNvPr id="10242" name="Picture 2" descr="http://www.ceno-travel.com/images/uploaded/4625/dia/0977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1" y="1412776"/>
            <a:ext cx="578140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1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Народный символ </a:t>
            </a:r>
            <a:r>
              <a:rPr lang="ru-RU" sz="2000" dirty="0"/>
              <a:t>у французов </a:t>
            </a:r>
            <a:r>
              <a:rPr lang="ru-RU" sz="2000" dirty="0" smtClean="0"/>
              <a:t>петух</a:t>
            </a:r>
            <a:r>
              <a:rPr lang="ru-RU" sz="2000" dirty="0"/>
              <a:t>, часто называемый </a:t>
            </a:r>
            <a:r>
              <a:rPr lang="ru-RU" sz="2000" dirty="0" smtClean="0"/>
              <a:t>галльский. </a:t>
            </a:r>
            <a:r>
              <a:rPr lang="ru-RU" sz="2000" dirty="0"/>
              <a:t>Другой известный </a:t>
            </a:r>
            <a:r>
              <a:rPr lang="ru-RU" sz="2000" dirty="0" smtClean="0"/>
              <a:t>французский </a:t>
            </a:r>
            <a:r>
              <a:rPr lang="ru-RU" sz="2000" dirty="0"/>
              <a:t>символ — фригийский </a:t>
            </a:r>
            <a:r>
              <a:rPr lang="ru-RU" sz="2000" dirty="0" smtClean="0"/>
              <a:t>колпак, обозначающий свободу, известный </a:t>
            </a:r>
            <a:r>
              <a:rPr lang="ru-RU" sz="2000" dirty="0"/>
              <a:t>ещё со времен Древнего Рима. </a:t>
            </a:r>
            <a:endParaRPr lang="pt-BR" sz="2000" dirty="0"/>
          </a:p>
        </p:txBody>
      </p:sp>
      <p:pic>
        <p:nvPicPr>
          <p:cNvPr id="11266" name="Picture 2" descr="Phrygian ca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11548"/>
            <a:ext cx="2245866" cy="24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thumb/9/93/Fratelli_Lumiere.jpg/200px-Fratelli_Lumi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03" y="3284984"/>
            <a:ext cx="2673561" cy="29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309320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Братья Люмьер — родоначальники кино</a:t>
            </a:r>
            <a:endParaRPr lang="pt-BR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7703" y="5580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Франция является местом изобретения </a:t>
            </a:r>
            <a:r>
              <a:rPr lang="ru-RU" dirty="0" smtClean="0"/>
              <a:t>кино.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84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Основателем современного олимпийского движения стал французский общественный деятель, педагог Пьер де </a:t>
            </a:r>
            <a:r>
              <a:rPr lang="ru-RU" sz="2400" dirty="0" smtClean="0"/>
              <a:t>Кубертен.</a:t>
            </a:r>
          </a:p>
          <a:p>
            <a:pPr marL="0" indent="0">
              <a:buNone/>
            </a:pPr>
            <a:r>
              <a:rPr lang="ru-RU" sz="2400" dirty="0"/>
              <a:t>C 1903 года во Франции проводится самая престижная велосипедная гонка мира — </a:t>
            </a:r>
            <a:r>
              <a:rPr lang="ru-RU" sz="2400" i="1" dirty="0"/>
              <a:t>Тур де Франс</a:t>
            </a:r>
            <a:r>
              <a:rPr lang="ru-RU" sz="2400" dirty="0"/>
              <a:t>. </a:t>
            </a:r>
            <a:endParaRPr lang="pt-BR" sz="2400" dirty="0"/>
          </a:p>
        </p:txBody>
      </p:sp>
      <p:pic>
        <p:nvPicPr>
          <p:cNvPr id="12290" name="Picture 2" descr="http://upload.wikimedia.org/wikipedia/commons/thumb/4/41/Tour.JPG/304px-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2" y="3519867"/>
            <a:ext cx="4608512" cy="12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652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честь Франции назван астероид (862) Франция, открытый в 1917 году.</a:t>
            </a:r>
            <a:endParaRPr lang="pt-BR" sz="2400" dirty="0"/>
          </a:p>
        </p:txBody>
      </p:sp>
      <p:pic>
        <p:nvPicPr>
          <p:cNvPr id="12292" name="Picture 4" descr="&amp;Ocy;&amp;rcy;&amp;bcy;&amp;icy;&amp;tcy;&amp;acy; &amp;acy;&amp;scy;&amp;tcy;&amp;iecy;&amp;rcy;&amp;ocy;&amp;icy;&amp;dcy;&amp;acy; 8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93928"/>
            <a:ext cx="5071716" cy="26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Экономико-географическое положение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0392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Франция лежит на </a:t>
            </a:r>
            <a:r>
              <a:rPr lang="ru-RU" sz="2400" dirty="0" smtClean="0"/>
              <a:t>Западе </a:t>
            </a:r>
            <a:r>
              <a:rPr lang="ru-RU" sz="2400" dirty="0"/>
              <a:t>Европы. </a:t>
            </a:r>
            <a:r>
              <a:rPr lang="ru-RU" sz="2400" dirty="0" smtClean="0"/>
              <a:t>Она является </a:t>
            </a:r>
            <a:r>
              <a:rPr lang="ru-RU" sz="2400" dirty="0"/>
              <a:t>самой крупной по территории страной Западной </a:t>
            </a:r>
            <a:r>
              <a:rPr lang="ru-RU" sz="2400" dirty="0" err="1" smtClean="0"/>
              <a:t>Европы.В</a:t>
            </a:r>
            <a:r>
              <a:rPr lang="ru-RU" sz="2400" dirty="0" smtClean="0"/>
              <a:t> </a:t>
            </a:r>
            <a:r>
              <a:rPr lang="ru-RU" sz="2400" dirty="0"/>
              <a:t>ее состав входит остров Корсика. Особенности ГП: широкий выход в Атлантику и Средиземное море, наличие на границах горных систем Альп и </a:t>
            </a:r>
            <a:r>
              <a:rPr lang="ru-RU" sz="2400" dirty="0" smtClean="0"/>
              <a:t>Пиренеев.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026" name="Picture 2" descr="File:Satellite image of France in August 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07140"/>
            <a:ext cx="4176464" cy="32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Природные </a:t>
            </a:r>
            <a:r>
              <a:rPr lang="ru-RU" dirty="0"/>
              <a:t>условия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44671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Франция находится в умеренных широтах и является единственной европейской страной, которая лежит в четырех климатических зонах: атлантическая континентальная альпийская и средиземноморская. Юг Франции - регион, где </a:t>
            </a:r>
            <a:r>
              <a:rPr lang="ru-RU" sz="2000" dirty="0" smtClean="0"/>
              <a:t>около 100 дней </a:t>
            </a:r>
          </a:p>
          <a:p>
            <a:pPr marL="0" indent="0">
              <a:buNone/>
            </a:pPr>
            <a:r>
              <a:rPr lang="ru-RU" sz="2000" dirty="0" smtClean="0"/>
              <a:t>в году </a:t>
            </a:r>
            <a:r>
              <a:rPr lang="ru-RU" sz="2000" dirty="0"/>
              <a:t>дует "Мистраль" - холодный сухой ветер из долины Роны.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За </a:t>
            </a:r>
            <a:r>
              <a:rPr lang="ru-RU" sz="2000" dirty="0"/>
              <a:t>исключением двух высокогорных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массивов </a:t>
            </a:r>
            <a:r>
              <a:rPr lang="ru-RU" sz="2000" dirty="0"/>
              <a:t>— Альп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 Пиренеев, территория </a:t>
            </a:r>
          </a:p>
          <a:p>
            <a:pPr marL="0" indent="0">
              <a:buNone/>
            </a:pPr>
            <a:r>
              <a:rPr lang="ru-RU" sz="2000" dirty="0" smtClean="0"/>
              <a:t>страны в </a:t>
            </a:r>
            <a:r>
              <a:rPr lang="ru-RU" sz="2000" dirty="0"/>
              <a:t>основном </a:t>
            </a:r>
            <a:r>
              <a:rPr lang="ru-RU" sz="2000" dirty="0" smtClean="0"/>
              <a:t>холмистая. </a:t>
            </a:r>
          </a:p>
          <a:p>
            <a:pPr marL="0" indent="0">
              <a:buNone/>
            </a:pPr>
            <a:r>
              <a:rPr lang="ru-RU" sz="2000" dirty="0" smtClean="0"/>
              <a:t>Высшая </a:t>
            </a:r>
            <a:r>
              <a:rPr lang="ru-RU" sz="2000" dirty="0"/>
              <a:t>точка Франции </a:t>
            </a:r>
            <a:r>
              <a:rPr lang="ru-RU" sz="2000" dirty="0" smtClean="0"/>
              <a:t>— </a:t>
            </a:r>
          </a:p>
          <a:p>
            <a:pPr marL="0" indent="0">
              <a:buNone/>
            </a:pPr>
            <a:r>
              <a:rPr lang="ru-RU" sz="2000" dirty="0" smtClean="0"/>
              <a:t>гора </a:t>
            </a:r>
            <a:r>
              <a:rPr lang="ru-RU" sz="2000" dirty="0"/>
              <a:t>Монблан (4807 м). </a:t>
            </a:r>
            <a:endParaRPr lang="pt-BR" sz="2000" dirty="0"/>
          </a:p>
        </p:txBody>
      </p:sp>
      <p:pic>
        <p:nvPicPr>
          <p:cNvPr id="2050" name="Picture 2" descr="File:Mont Blanc depuis Valmore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84973"/>
            <a:ext cx="5076056" cy="31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Население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503920" cy="2838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Население Франции насчитывает около 65 млн чел. По численности населения Франция занимает 20-е место среди 192 государств - членов ООН.</a:t>
            </a:r>
            <a:br>
              <a:rPr lang="ru-RU" sz="1800" dirty="0"/>
            </a:b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Динамика населения</a:t>
            </a:r>
            <a:br>
              <a:rPr lang="ru-RU" sz="1800" dirty="0"/>
            </a:br>
            <a:r>
              <a:rPr lang="ru-RU" sz="1800" dirty="0"/>
              <a:t>Рождаемость - 12,73 рождений/1000 человек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(</a:t>
            </a:r>
            <a:r>
              <a:rPr lang="ru-RU" sz="1800" dirty="0"/>
              <a:t>2008 г.)</a:t>
            </a:r>
            <a:br>
              <a:rPr lang="ru-RU" sz="1800" dirty="0"/>
            </a:br>
            <a:r>
              <a:rPr lang="ru-RU" sz="1800" dirty="0"/>
              <a:t>Смертность - 8,48 смертей/1000 </a:t>
            </a:r>
            <a:r>
              <a:rPr lang="ru-RU" sz="1800" dirty="0" smtClean="0"/>
              <a:t>человек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(2008 г.)</a:t>
            </a:r>
            <a:br>
              <a:rPr lang="ru-RU" sz="1800" dirty="0"/>
            </a:br>
            <a:r>
              <a:rPr lang="ru-RU" sz="1800" dirty="0"/>
              <a:t>Естественный прирост - 0,574%, 346 тыс.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человек </a:t>
            </a:r>
            <a:r>
              <a:rPr lang="ru-RU" sz="1800" dirty="0"/>
              <a:t>(2010 г.)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Половозрастная структура населения:</a:t>
            </a:r>
            <a:br>
              <a:rPr lang="ru-RU" sz="1800" dirty="0"/>
            </a:br>
            <a:r>
              <a:rPr lang="ru-RU" sz="1800" dirty="0"/>
              <a:t>0-14 лет: 18,6%</a:t>
            </a:r>
            <a:br>
              <a:rPr lang="ru-RU" sz="1800" dirty="0"/>
            </a:br>
            <a:r>
              <a:rPr lang="ru-RU" sz="1800" dirty="0"/>
              <a:t>15-64 лет: 65%</a:t>
            </a:r>
            <a:br>
              <a:rPr lang="ru-RU" sz="1800" dirty="0"/>
            </a:br>
            <a:r>
              <a:rPr lang="ru-RU" sz="1800" dirty="0"/>
              <a:t>65 лет и старше: 16,4%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Плотность </a:t>
            </a:r>
            <a:r>
              <a:rPr lang="ru-RU" sz="1800" dirty="0"/>
              <a:t>населения департаментов Франции</a:t>
            </a:r>
            <a:endParaRPr lang="ru-RU" sz="1800" dirty="0"/>
          </a:p>
        </p:txBody>
      </p:sp>
      <p:pic>
        <p:nvPicPr>
          <p:cNvPr id="3074" name="Picture 2" descr="File:Densité départements-France-ru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18" y="2315199"/>
            <a:ext cx="3755382" cy="45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Промышленность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7160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отрасли промышленности: машиностроение, авиакосмическая отрасль, химическая промышленность, автомобильная отрасль, пищевая, радиоэлектроника, информатика, кораблестроения. электротехническая отрасль, металлургия, атомная </a:t>
            </a:r>
            <a:r>
              <a:rPr lang="ru-RU" dirty="0" smtClean="0"/>
              <a:t>энергетика. </a:t>
            </a:r>
            <a:r>
              <a:rPr lang="ru-RU" dirty="0"/>
              <a:t>Франция — один из крупнейших в мире производителей химической и нефтехимической </a:t>
            </a:r>
            <a:r>
              <a:rPr lang="ru-RU" dirty="0" smtClean="0"/>
              <a:t>продукции. Занимает </a:t>
            </a:r>
            <a:r>
              <a:rPr lang="ru-RU" dirty="0"/>
              <a:t>первое место в Европе по количеству атомных электростанций. </a:t>
            </a:r>
            <a:r>
              <a:rPr lang="ru-RU" dirty="0" smtClean="0"/>
              <a:t>Одна </a:t>
            </a:r>
            <a:r>
              <a:rPr lang="ru-RU" dirty="0"/>
              <a:t>из крупнейших в Европе производителей сельскохозяйственной продукции, занимает одно из ведущих мест в мире по поголовью крупного рогатого скота, свиней, птицы и производству молока, яиц, мяса.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7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Транспорт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636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Транспортная система Франции является одной из самых плотных и эффективных в мире. Плотность автомобильных дорог составляет 146 км, железных дорог — 6.2 км на 100 км². Более 50 крупных городов связаны между собой высокоскоростными железнодорожными линиями. Быстро развивается авиационный </a:t>
            </a:r>
            <a:r>
              <a:rPr lang="ru-RU" sz="2400" dirty="0" smtClean="0"/>
              <a:t>транспорт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Во </a:t>
            </a:r>
            <a:r>
              <a:rPr lang="ru-RU" sz="2400" dirty="0"/>
              <a:t>Франции около 475 аэропортов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Морской </a:t>
            </a:r>
            <a:r>
              <a:rPr lang="ru-RU" sz="2400" dirty="0"/>
              <a:t>транспорт имеет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небольшое </a:t>
            </a:r>
            <a:r>
              <a:rPr lang="ru-RU" sz="2400" dirty="0"/>
              <a:t>значение</a:t>
            </a:r>
            <a:r>
              <a:rPr lang="ru-RU" sz="2400" dirty="0" smtClean="0"/>
              <a:t>.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Франция </a:t>
            </a:r>
          </a:p>
          <a:p>
            <a:pPr marL="0" indent="0">
              <a:buNone/>
            </a:pPr>
            <a:r>
              <a:rPr lang="ru-RU" sz="2400" dirty="0" smtClean="0"/>
              <a:t>обладает </a:t>
            </a:r>
            <a:r>
              <a:rPr lang="ru-RU" sz="2400" dirty="0"/>
              <a:t>89 морскими </a:t>
            </a:r>
            <a:r>
              <a:rPr lang="ru-RU" sz="2400" dirty="0" smtClean="0"/>
              <a:t>портами</a:t>
            </a:r>
            <a:r>
              <a:rPr lang="ru-RU" sz="2400" dirty="0"/>
              <a:t>.</a:t>
            </a:r>
            <a:endParaRPr lang="pt-BR" sz="2400" dirty="0"/>
          </a:p>
        </p:txBody>
      </p:sp>
      <p:pic>
        <p:nvPicPr>
          <p:cNvPr id="4098" name="Picture 2" descr="File:FR-84-Orang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377965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Экономика</a:t>
            </a:r>
            <a:endParaRPr lang="pt-BR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5899485"/>
              </p:ext>
            </p:extLst>
          </p:nvPr>
        </p:nvGraphicFramePr>
        <p:xfrm>
          <a:off x="251520" y="1484784"/>
          <a:ext cx="4032448" cy="1411993"/>
        </p:xfrm>
        <a:graphic>
          <a:graphicData uri="http://schemas.openxmlformats.org/drawingml/2006/table">
            <a:tbl>
              <a:tblPr/>
              <a:tblGrid>
                <a:gridCol w="2016224"/>
                <a:gridCol w="2016224"/>
              </a:tblGrid>
              <a:tr h="321919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Валюта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6233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Международные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организации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Европейский союз, зона евро, ОЭСР, ВТО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49521"/>
              </p:ext>
            </p:extLst>
          </p:nvPr>
        </p:nvGraphicFramePr>
        <p:xfrm>
          <a:off x="323528" y="4077072"/>
          <a:ext cx="3073524" cy="914400"/>
        </p:xfrm>
        <a:graphic>
          <a:graphicData uri="http://schemas.openxmlformats.org/drawingml/2006/table">
            <a:tbl>
              <a:tblPr/>
              <a:tblGrid>
                <a:gridCol w="1394131"/>
                <a:gridCol w="1679393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Население </a:t>
                      </a:r>
                      <a:r>
                        <a:rPr lang="ru-RU" dirty="0">
                          <a:effectLst/>
                        </a:rPr>
                        <a:t>за чертой бедности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6,2% (2004)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38096"/>
              </p:ext>
            </p:extLst>
          </p:nvPr>
        </p:nvGraphicFramePr>
        <p:xfrm>
          <a:off x="251520" y="2780928"/>
          <a:ext cx="3577580" cy="1368152"/>
        </p:xfrm>
        <a:graphic>
          <a:graphicData uri="http://schemas.openxmlformats.org/drawingml/2006/table">
            <a:tbl>
              <a:tblPr/>
              <a:tblGrid>
                <a:gridCol w="1788790"/>
                <a:gridCol w="1788790"/>
              </a:tblGrid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Экономически активное население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28,5 миллиона человек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84029"/>
              </p:ext>
            </p:extLst>
          </p:nvPr>
        </p:nvGraphicFramePr>
        <p:xfrm>
          <a:off x="5220072" y="1412776"/>
          <a:ext cx="3697686" cy="4021753"/>
        </p:xfrm>
        <a:graphic>
          <a:graphicData uri="http://schemas.openxmlformats.org/drawingml/2006/table">
            <a:tbl>
              <a:tblPr/>
              <a:tblGrid>
                <a:gridCol w="1848843"/>
                <a:gridCol w="1848843"/>
              </a:tblGrid>
              <a:tr h="9998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Занятое население по секторам</a:t>
                      </a:r>
                    </a:p>
                  </a:txBody>
                  <a:tcPr marL="47906" marR="47906" marT="23953" marB="2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сельское хозяйство: 3,8%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промышленность: 24,3%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сфера услуг: 71,8% (2005)</a:t>
                      </a:r>
                    </a:p>
                  </a:txBody>
                  <a:tcPr marL="47906" marR="47906" marT="23953" marB="2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8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Уровень безработицы</a:t>
                      </a:r>
                    </a:p>
                  </a:txBody>
                  <a:tcPr marL="47906" marR="47906" marT="23953" marB="2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7,2% / 7,5</a:t>
                      </a:r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 marL="47906" marR="47906" marT="23953" marB="2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662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Основные отрасли</a:t>
                      </a:r>
                    </a:p>
                  </a:txBody>
                  <a:tcPr marL="47906" marR="47906" marT="23953" marB="2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машиностроение, химическая, автомобильная, авиационная, электронная, лёгкая, пищевая</a:t>
                      </a:r>
                    </a:p>
                  </a:txBody>
                  <a:tcPr marL="47906" marR="47906" marT="23953" marB="2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Экономика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</a:t>
            </a:r>
            <a:r>
              <a:rPr lang="ru-RU" sz="2400" dirty="0" smtClean="0"/>
              <a:t>Внешняя торговля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36072"/>
              </p:ext>
            </p:extLst>
          </p:nvPr>
        </p:nvGraphicFramePr>
        <p:xfrm>
          <a:off x="179512" y="2060848"/>
          <a:ext cx="3725662" cy="4285021"/>
        </p:xfrm>
        <a:graphic>
          <a:graphicData uri="http://schemas.openxmlformats.org/drawingml/2006/table">
            <a:tbl>
              <a:tblPr/>
              <a:tblGrid>
                <a:gridCol w="1862831"/>
                <a:gridCol w="1862831"/>
              </a:tblGrid>
              <a:tr h="2628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Экспорт</a:t>
                      </a:r>
                    </a:p>
                  </a:txBody>
                  <a:tcPr marL="45088" marR="45088" marT="22544" marB="225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761 миллиард (2008)</a:t>
                      </a:r>
                    </a:p>
                  </a:txBody>
                  <a:tcPr marL="45088" marR="45088" marT="22544" marB="225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912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Статьи экспорта</a:t>
                      </a:r>
                    </a:p>
                  </a:txBody>
                  <a:tcPr marL="45088" marR="45088" marT="22544" marB="225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машины и транспортное оборудование, авиация, пластмассы, химикаты, лекарства, железо и сталь, напитки</a:t>
                      </a:r>
                    </a:p>
                  </a:txBody>
                  <a:tcPr marL="45088" marR="45088" marT="22544" marB="225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244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Партнёры по экспорту</a:t>
                      </a:r>
                    </a:p>
                  </a:txBody>
                  <a:tcPr marL="45088" marR="45088" marT="22544" marB="225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Германия (14,9%), Испания (9,3%), Италия (8,9%), Соединённое королевство (8,1%), Бельгия (7,3%), США (6,1%), Нидерланды (4,1%) (2008)</a:t>
                      </a:r>
                    </a:p>
                  </a:txBody>
                  <a:tcPr marL="45088" marR="45088" marT="22544" marB="225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43996"/>
              </p:ext>
            </p:extLst>
          </p:nvPr>
        </p:nvGraphicFramePr>
        <p:xfrm>
          <a:off x="5004048" y="1628800"/>
          <a:ext cx="3960440" cy="4752527"/>
        </p:xfrm>
        <a:graphic>
          <a:graphicData uri="http://schemas.openxmlformats.org/drawingml/2006/table">
            <a:tbl>
              <a:tblPr/>
              <a:tblGrid>
                <a:gridCol w="1980220"/>
                <a:gridCol w="1980220"/>
              </a:tblGrid>
              <a:tr h="6796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Импорт</a:t>
                      </a:r>
                    </a:p>
                  </a:txBody>
                  <a:tcPr marL="46454" marR="46454" marT="23227" marB="232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833 миллиарда (2008)</a:t>
                      </a:r>
                    </a:p>
                  </a:txBody>
                  <a:tcPr marL="46454" marR="46454" marT="23227" marB="232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180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Статьи импорта</a:t>
                      </a:r>
                    </a:p>
                  </a:txBody>
                  <a:tcPr marL="46454" marR="46454" marT="23227" marB="232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машины и оборудование, автомобили, неочищенная нефть, авиация, пластмассы и химикаты</a:t>
                      </a:r>
                    </a:p>
                  </a:txBody>
                  <a:tcPr marL="46454" marR="46454" marT="23227" marB="232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4729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Партнёры по импорту</a:t>
                      </a:r>
                    </a:p>
                  </a:txBody>
                  <a:tcPr marL="46454" marR="46454" marT="23227" marB="232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Германия (18,9%), Бельгия (11,4%), Италия (8,4%), Испания (7,1%), Нидерланды (7%), Соединённое королевство (5,6%), США (4,4%), Китай (4%) (2008)</a:t>
                      </a:r>
                    </a:p>
                  </a:txBody>
                  <a:tcPr marL="46454" marR="46454" marT="23227" marB="232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Достопримечательности </a:t>
            </a: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02696" cy="3897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 descr="File:Eiffel trocadero 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1" y="1340768"/>
            <a:ext cx="3407197" cy="51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117" y="639407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Эйфелева </a:t>
            </a:r>
            <a:r>
              <a:rPr lang="ru-RU" dirty="0" err="1" smtClean="0"/>
              <a:t>башня,Париж</a:t>
            </a:r>
            <a:endParaRPr lang="pt-BR" dirty="0"/>
          </a:p>
        </p:txBody>
      </p:sp>
      <p:pic>
        <p:nvPicPr>
          <p:cNvPr id="7172" name="Picture 4" descr="File:Cathédrale Notre-Dame de Paris -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641074"/>
            <a:ext cx="4032448" cy="52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1271742"/>
            <a:ext cx="3576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Собор Парижской Богоматери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1F2029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300</TotalTime>
  <Words>469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Французская Республика</vt:lpstr>
      <vt:lpstr>Экономико-географическое положение</vt:lpstr>
      <vt:lpstr>Природные условия</vt:lpstr>
      <vt:lpstr>Население</vt:lpstr>
      <vt:lpstr>Промышленность</vt:lpstr>
      <vt:lpstr>Транспорт</vt:lpstr>
      <vt:lpstr>Экономика</vt:lpstr>
      <vt:lpstr>Экономика</vt:lpstr>
      <vt:lpstr>               Достопримечательности </vt:lpstr>
      <vt:lpstr>Достопримечательности </vt:lpstr>
      <vt:lpstr>Достопримечательности </vt:lpstr>
      <vt:lpstr>Презентация PowerPoint</vt:lpstr>
      <vt:lpstr>Интересные факты</vt:lpstr>
      <vt:lpstr>Интересные факты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cp:lastModifiedBy>Рыжая</cp:lastModifiedBy>
  <cp:revision>23</cp:revision>
  <dcterms:modified xsi:type="dcterms:W3CDTF">2013-01-20T18:55:31Z</dcterms:modified>
</cp:coreProperties>
</file>