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1" r:id="rId3"/>
    <p:sldId id="360" r:id="rId4"/>
    <p:sldId id="333" r:id="rId5"/>
    <p:sldId id="334" r:id="rId6"/>
    <p:sldId id="368" r:id="rId7"/>
    <p:sldId id="335" r:id="rId8"/>
    <p:sldId id="336" r:id="rId9"/>
    <p:sldId id="337" r:id="rId10"/>
    <p:sldId id="338" r:id="rId11"/>
    <p:sldId id="371" r:id="rId12"/>
    <p:sldId id="339" r:id="rId13"/>
    <p:sldId id="340" r:id="rId14"/>
    <p:sldId id="341" r:id="rId15"/>
    <p:sldId id="342" r:id="rId16"/>
    <p:sldId id="343" r:id="rId17"/>
    <p:sldId id="365" r:id="rId18"/>
    <p:sldId id="364" r:id="rId19"/>
    <p:sldId id="362" r:id="rId20"/>
    <p:sldId id="366" r:id="rId21"/>
    <p:sldId id="345" r:id="rId22"/>
    <p:sldId id="348" r:id="rId23"/>
    <p:sldId id="349" r:id="rId24"/>
    <p:sldId id="350" r:id="rId25"/>
    <p:sldId id="353" r:id="rId26"/>
    <p:sldId id="354" r:id="rId27"/>
    <p:sldId id="358" r:id="rId28"/>
    <p:sldId id="359" r:id="rId29"/>
    <p:sldId id="372" r:id="rId30"/>
    <p:sldId id="351" r:id="rId31"/>
    <p:sldId id="352" r:id="rId32"/>
    <p:sldId id="361" r:id="rId33"/>
    <p:sldId id="369" r:id="rId34"/>
    <p:sldId id="370" r:id="rId35"/>
    <p:sldId id="381" r:id="rId36"/>
    <p:sldId id="382" r:id="rId37"/>
    <p:sldId id="383" r:id="rId38"/>
    <p:sldId id="376" r:id="rId39"/>
    <p:sldId id="373" r:id="rId40"/>
    <p:sldId id="374" r:id="rId41"/>
    <p:sldId id="375" r:id="rId42"/>
    <p:sldId id="377" r:id="rId43"/>
    <p:sldId id="378" r:id="rId44"/>
    <p:sldId id="380" r:id="rId45"/>
    <p:sldId id="379" r:id="rId4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D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5D8EC49-7812-428B-8D7E-71B2528D35C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B77D2D-AAA9-4C9E-BBC0-194B91DF0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02B5F7-771B-4974-8FEF-D7B515EED33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7926C8-C061-4EF3-A0FD-F58213CFB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26C8-C061-4EF3-A0FD-F58213CFB6B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02B5F7-771B-4974-8FEF-D7B515EED33E}" type="datetimeFigureOut">
              <a:rPr lang="ru-RU" smtClean="0"/>
              <a:pPr/>
              <a:t>03.06.2014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6122-68BE-475A-8419-D50B196049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5;&#1088;&#1086;&#1077;&#1082;&#1090;&#1080;\&#1047;&#1076;&#1072;&#1085;&#1110;\&#1055;&#1086;&#1083;&#1103;&#1088;&#1080;&#1079;&#1072;&#1094;&#1110;&#1103;%20&#1089;&#1074;&#1110;&#1090;&#1083;&#1072;\&#1055;&#1086;&#1083;&#1103;&#1088;&#1080;&#1079;&#1072;&#1094;&#1110;&#1103;%20&#1089;&#1074;&#1110;&#1090;&#1083;&#1072;\&#1055;&#1086;&#1083;&#1103;&#1088;&#1080;&#1079;&#1072;&#1094;&#1080;&#1103;.%20&#1055;&#1086;&#1083;&#1103;&#1088;&#1080;&#1079;&#1072;&#1094;&#1080;&#1103;%20&#1088;&#1072;&#1089;&#1089;&#1077;&#1103;&#1085;&#1085;&#1086;&#1075;&#1086;%20&#1080;&#1079;&#1083;&#1091;&#1095;&#1077;&#1085;&#1080;&#1103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5;&#1088;&#1086;&#1077;&#1082;&#1090;&#1080;\&#1047;&#1076;&#1072;&#1085;&#1110;\&#1055;&#1086;&#1083;&#1103;&#1088;&#1080;&#1079;&#1072;&#1094;&#1110;&#1103;%20&#1089;&#1074;&#1110;&#1090;&#1083;&#1072;\&#1055;&#1086;&#1083;&#1103;&#1088;&#1080;&#1079;&#1072;&#1094;&#1110;&#1103;%20&#1089;&#1074;&#1110;&#1090;&#1083;&#1072;\&#1055;&#1086;&#1083;&#1103;&#1088;&#1110;&#1079;&#1072;&#1094;&#1110;&#1103;%20&#1089;&#1074;&#1110;&#1090;&#1083;&#1072;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5;&#1088;&#1086;&#1077;&#1082;&#1090;&#1080;\&#1047;&#1076;&#1072;&#1085;&#1110;\&#1055;&#1086;&#1083;&#1103;&#1088;&#1080;&#1079;&#1072;&#1094;&#1110;&#1103;%20&#1089;&#1074;&#1110;&#1090;&#1083;&#1072;\&#1055;&#1086;&#1083;&#1103;&#1088;&#1080;&#1079;&#1072;&#1094;&#1110;&#1103;%20&#1089;&#1074;&#1110;&#1090;&#1083;&#1072;\&#1047;&#1072;&#1089;&#1090;&#1086;&#1089;&#1091;&#1074;&#1072;&#1085;&#1085;&#1103;%20&#1087;&#1086;&#1083;&#1103;&#1088;&#1110;&#1079;&#1072;&#1094;&#1110;&#1111;%20&#1089;&#1074;&#1110;&#1090;&#1083;&#1072;.avi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7;&#1072;&#1075;&#1072;&#1083;&#1100;&#1085;&#1077;\&#1059;&#1088;&#1086;&#1082;&#1080;\&#1055;&#1088;&#1077;&#1079;&#1077;&#1085;&#1090;&#1072;&#1094;&#1110;&#1111;\&#1055;&#1088;&#1086;&#1077;&#1082;&#1090;&#1080;\&#1047;&#1076;&#1072;&#1085;&#1110;\&#1055;&#1086;&#1083;&#1103;&#1088;&#1080;&#1079;&#1072;&#1094;&#1110;&#1103;%20&#1089;&#1074;&#1110;&#1090;&#1083;&#1072;\&#1055;&#1086;&#1083;&#1103;&#1088;&#1080;&#1079;&#1072;&#1094;&#1110;&#1103;%20&#1089;&#1074;&#1110;&#1090;&#1083;&#1072;\&#1050;&#1072;&#1082;&#1086;&#1081;%20&#1094;&#1074;&#1077;&#1090;%20&#1074;&#1080;&#1076;&#1080;&#1090;%20&#1095;&#1077;&#1083;&#1086;&#1074;&#1077;&#1082;%20&#1060;&#1080;&#1079;&#1080;&#1082;&#1072;%20&#1076;&#1083;&#1103;%20&#1076;&#1077;&#1090;&#1077;&#1081;.%20&#1063;&#1072;&#1089;&#1090;&#1100;%202.avi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143248"/>
            <a:ext cx="8572528" cy="121444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Поляризація світла</a:t>
            </a:r>
            <a:endParaRPr lang="ru-RU" sz="8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8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Творчий проект</a:t>
            </a:r>
            <a:endParaRPr lang="ru-RU" sz="8000" b="1" spc="150" dirty="0">
              <a:ln w="11430"/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500174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На тему: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6857999"/>
            <a:chOff x="180" y="67"/>
            <a:chExt cx="5580" cy="4066"/>
          </a:xfrm>
        </p:grpSpPr>
        <p:sp>
          <p:nvSpPr>
            <p:cNvPr id="12291" name="Text Box 7"/>
            <p:cNvSpPr txBox="1">
              <a:spLocks noChangeArrowheads="1"/>
            </p:cNvSpPr>
            <p:nvPr/>
          </p:nvSpPr>
          <p:spPr bwMode="auto">
            <a:xfrm>
              <a:off x="180" y="2142"/>
              <a:ext cx="558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/>
              <a:r>
                <a:rPr lang="uk-UA" sz="2800" dirty="0">
                  <a:solidFill>
                    <a:srgbClr val="FF0000"/>
                  </a:solidFill>
                </a:rPr>
                <a:t>Механічна модель явища проходження світлової хвилі через дві пластинки турмаліну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80" y="67"/>
              <a:ext cx="5580" cy="2073"/>
              <a:chOff x="180" y="313"/>
              <a:chExt cx="5580" cy="2073"/>
            </a:xfrm>
          </p:grpSpPr>
          <p:pic>
            <p:nvPicPr>
              <p:cNvPr id="12296" name="Picture 5" descr="2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0" y="313"/>
                <a:ext cx="5580" cy="2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1793" y="440"/>
                <a:ext cx="2824" cy="1567"/>
                <a:chOff x="1793" y="440"/>
                <a:chExt cx="2824" cy="1567"/>
              </a:xfrm>
            </p:grpSpPr>
            <p:sp>
              <p:nvSpPr>
                <p:cNvPr id="12298" name="Rectangle 8" descr="Орех"/>
                <p:cNvSpPr>
                  <a:spLocks noChangeArrowheads="1"/>
                </p:cNvSpPr>
                <p:nvPr/>
              </p:nvSpPr>
              <p:spPr bwMode="auto">
                <a:xfrm>
                  <a:off x="1793" y="609"/>
                  <a:ext cx="610" cy="1355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99" name="AutoShape 10" descr="Орех"/>
                <p:cNvSpPr>
                  <a:spLocks noChangeArrowheads="1"/>
                </p:cNvSpPr>
                <p:nvPr/>
              </p:nvSpPr>
              <p:spPr bwMode="auto">
                <a:xfrm rot="11016269">
                  <a:off x="3708" y="740"/>
                  <a:ext cx="909" cy="1029"/>
                </a:xfrm>
                <a:prstGeom prst="parallelogram">
                  <a:avLst>
                    <a:gd name="adj" fmla="val 32819"/>
                  </a:avLst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0" name="Rectangle 11" descr="Орех"/>
                <p:cNvSpPr>
                  <a:spLocks noChangeArrowheads="1"/>
                </p:cNvSpPr>
                <p:nvPr/>
              </p:nvSpPr>
              <p:spPr bwMode="auto">
                <a:xfrm>
                  <a:off x="3668" y="1668"/>
                  <a:ext cx="673" cy="339"/>
                </a:xfrm>
                <a:prstGeom prst="rect">
                  <a:avLst/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1" name="AutoShape 12" descr="Орех"/>
                <p:cNvSpPr>
                  <a:spLocks noChangeArrowheads="1"/>
                </p:cNvSpPr>
                <p:nvPr/>
              </p:nvSpPr>
              <p:spPr bwMode="auto">
                <a:xfrm>
                  <a:off x="1793" y="440"/>
                  <a:ext cx="872" cy="339"/>
                </a:xfrm>
                <a:prstGeom prst="parallelogram">
                  <a:avLst>
                    <a:gd name="adj" fmla="val 84262"/>
                  </a:avLst>
                </a:pr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2293" name="Text Box 15"/>
            <p:cNvSpPr txBox="1">
              <a:spLocks noChangeArrowheads="1"/>
            </p:cNvSpPr>
            <p:nvPr/>
          </p:nvSpPr>
          <p:spPr bwMode="auto">
            <a:xfrm>
              <a:off x="180" y="3531"/>
              <a:ext cx="55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uk-UA" sz="2000" dirty="0" smtClean="0"/>
                <a:t>Турмалінова </a:t>
              </a:r>
              <a:r>
                <a:rPr lang="uk-UA" sz="2000" dirty="0"/>
                <a:t>пластинка вирізається так, що площини, які її обмежують паралельні  головній  кристалографічній осі. За пластинкою світлові коливання відбуваються тільки в одній площині, вони лінійно поляризовані </a:t>
              </a:r>
              <a:endParaRPr lang="uk-UA" sz="2400" dirty="0"/>
            </a:p>
          </p:txBody>
        </p:sp>
        <p:sp>
          <p:nvSpPr>
            <p:cNvPr id="12294" name="Text Box 16"/>
            <p:cNvSpPr txBox="1">
              <a:spLocks noChangeArrowheads="1"/>
            </p:cNvSpPr>
            <p:nvPr/>
          </p:nvSpPr>
          <p:spPr bwMode="auto">
            <a:xfrm>
              <a:off x="1565" y="164"/>
              <a:ext cx="1224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solidFill>
                    <a:srgbClr val="CC0066"/>
                  </a:solidFill>
                </a:rPr>
                <a:t>поляризатор</a:t>
              </a:r>
              <a:endParaRPr lang="ru-RU" b="1">
                <a:solidFill>
                  <a:srgbClr val="CC0066"/>
                </a:solidFill>
              </a:endParaRPr>
            </a:p>
          </p:txBody>
        </p:sp>
        <p:sp>
          <p:nvSpPr>
            <p:cNvPr id="12295" name="Text Box 17"/>
            <p:cNvSpPr txBox="1">
              <a:spLocks noChangeArrowheads="1"/>
            </p:cNvSpPr>
            <p:nvPr/>
          </p:nvSpPr>
          <p:spPr bwMode="auto">
            <a:xfrm>
              <a:off x="3379" y="300"/>
              <a:ext cx="1224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>
                  <a:solidFill>
                    <a:srgbClr val="CC0066"/>
                  </a:solidFill>
                </a:rPr>
                <a:t>аналізатор</a:t>
              </a:r>
              <a:endParaRPr lang="ru-RU" b="1">
                <a:solidFill>
                  <a:srgbClr val="CC0066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45005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Поляризатор</a:t>
            </a:r>
            <a:r>
              <a:rPr lang="uk-UA" sz="2000" dirty="0" smtClean="0"/>
              <a:t> – пристрій, який перетворює природне світло в поляризоване.</a:t>
            </a:r>
          </a:p>
          <a:p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FF0000"/>
                </a:solidFill>
              </a:rPr>
              <a:t>Аналізатор</a:t>
            </a:r>
            <a:r>
              <a:rPr lang="uk-UA" sz="2000" dirty="0" smtClean="0"/>
              <a:t> – пристрій, яким визначають, поляризована хвиля, що проходить крізь нього, чи ні.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Поляризація розсіяного випромінювання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Поляризация. Поляризация рассеянного излучен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2000239"/>
            <a:ext cx="9144000" cy="486223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i="1" dirty="0" smtClean="0">
                <a:solidFill>
                  <a:srgbClr val="CC0000"/>
                </a:solidFill>
              </a:rPr>
              <a:t>СПОСОБИ ОТРИМАННЯ ПОЛЯРИЗОВАНОГО СВІТЛА</a:t>
            </a:r>
            <a:r>
              <a:rPr lang="ru-RU" sz="4000" dirty="0" smtClean="0"/>
              <a:t> 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0" y="1773238"/>
            <a:ext cx="9144000" cy="4468812"/>
            <a:chOff x="0" y="1117"/>
            <a:chExt cx="5760" cy="2815"/>
          </a:xfrm>
        </p:grpSpPr>
        <p:sp>
          <p:nvSpPr>
            <p:cNvPr id="5129" name="Rectangle 45"/>
            <p:cNvSpPr>
              <a:spLocks noChangeArrowheads="1"/>
            </p:cNvSpPr>
            <p:nvPr/>
          </p:nvSpPr>
          <p:spPr bwMode="auto">
            <a:xfrm>
              <a:off x="158" y="2723"/>
              <a:ext cx="2358" cy="99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Text Box 4"/>
            <p:cNvSpPr txBox="1">
              <a:spLocks noChangeArrowheads="1"/>
            </p:cNvSpPr>
            <p:nvPr/>
          </p:nvSpPr>
          <p:spPr bwMode="auto">
            <a:xfrm>
              <a:off x="204" y="1117"/>
              <a:ext cx="526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400" b="1" dirty="0" smtClean="0">
                  <a:solidFill>
                    <a:srgbClr val="CC0000"/>
                  </a:solidFill>
                </a:rPr>
                <a:t>Поляризація </a:t>
              </a:r>
              <a:r>
                <a:rPr lang="uk-UA" sz="2400" b="1" dirty="0">
                  <a:solidFill>
                    <a:srgbClr val="CC0000"/>
                  </a:solidFill>
                </a:rPr>
                <a:t>світла при відбиванні від поверхні діелектриків. Закон </a:t>
              </a:r>
              <a:r>
                <a:rPr lang="uk-UA" sz="2400" b="1" dirty="0" err="1">
                  <a:solidFill>
                    <a:srgbClr val="CC0000"/>
                  </a:solidFill>
                </a:rPr>
                <a:t>Брюстера</a:t>
              </a:r>
              <a:r>
                <a:rPr lang="uk-UA" sz="2400" b="1" dirty="0">
                  <a:solidFill>
                    <a:srgbClr val="CC0000"/>
                  </a:solidFill>
                </a:rPr>
                <a:t> </a:t>
              </a:r>
              <a:r>
                <a:rPr lang="uk-UA" sz="2000" b="1" dirty="0">
                  <a:solidFill>
                    <a:srgbClr val="CC0066"/>
                  </a:solidFill>
                </a:rPr>
                <a:t>(</a:t>
              </a:r>
              <a:r>
                <a:rPr lang="ru-RU" sz="2000" b="1" dirty="0">
                  <a:solidFill>
                    <a:srgbClr val="CC0066"/>
                  </a:solidFill>
                </a:rPr>
                <a:t>1815) </a:t>
              </a:r>
            </a:p>
          </p:txBody>
        </p:sp>
        <p:sp>
          <p:nvSpPr>
            <p:cNvPr id="5131" name="Text Box 5"/>
            <p:cNvSpPr txBox="1">
              <a:spLocks noChangeArrowheads="1"/>
            </p:cNvSpPr>
            <p:nvPr/>
          </p:nvSpPr>
          <p:spPr bwMode="auto">
            <a:xfrm>
              <a:off x="2608" y="1616"/>
              <a:ext cx="2994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uk-UA" sz="2000"/>
                <a:t>Брюстер встановив, що при певному куті падіння променя на діелектричну пластинку (скло), відбитий промінь буде максимально поляризованим. Кут  падіння  (кут максимальної поляризації) визначається за </a:t>
              </a:r>
              <a:r>
                <a:rPr lang="uk-UA" sz="2000" b="1">
                  <a:solidFill>
                    <a:srgbClr val="CC0000"/>
                  </a:solidFill>
                </a:rPr>
                <a:t>законом Брюстера: відбите світло повністю лінійно поляризований в площині падіння при куті падіння, який задовольняє умові:</a:t>
              </a:r>
              <a:endParaRPr lang="ru-RU" sz="2000" b="1">
                <a:solidFill>
                  <a:srgbClr val="CC0000"/>
                </a:solidFill>
              </a:endParaRPr>
            </a:p>
          </p:txBody>
        </p:sp>
        <p:sp>
          <p:nvSpPr>
            <p:cNvPr id="5132" name="Rectangle 7"/>
            <p:cNvSpPr>
              <a:spLocks noChangeArrowheads="1"/>
            </p:cNvSpPr>
            <p:nvPr/>
          </p:nvSpPr>
          <p:spPr bwMode="auto">
            <a:xfrm>
              <a:off x="0" y="2085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470" y="3475"/>
            <a:ext cx="1316" cy="457"/>
          </p:xfrm>
          <a:graphic>
            <a:graphicData uri="http://schemas.openxmlformats.org/presentationml/2006/ole">
              <p:oleObj spid="_x0000_s5122" name="Equation" r:id="rId3" imgW="685800" imgH="241300" progId="">
                <p:embed/>
              </p:oleObj>
            </a:graphicData>
          </a:graphic>
        </p:graphicFrame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1231" y="2252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>
              <a:off x="158" y="2704"/>
              <a:ext cx="2359" cy="1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>
              <a:off x="1464" y="1901"/>
              <a:ext cx="0" cy="16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Line 13"/>
            <p:cNvSpPr>
              <a:spLocks noChangeAspect="1" noChangeShapeType="1"/>
            </p:cNvSpPr>
            <p:nvPr/>
          </p:nvSpPr>
          <p:spPr bwMode="auto">
            <a:xfrm>
              <a:off x="422" y="2236"/>
              <a:ext cx="1042" cy="47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Line 14"/>
            <p:cNvSpPr>
              <a:spLocks noChangeAspect="1" noChangeShapeType="1"/>
            </p:cNvSpPr>
            <p:nvPr/>
          </p:nvSpPr>
          <p:spPr bwMode="auto">
            <a:xfrm flipH="1">
              <a:off x="1464" y="2248"/>
              <a:ext cx="1043" cy="47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Line 15"/>
            <p:cNvSpPr>
              <a:spLocks noChangeShapeType="1"/>
            </p:cNvSpPr>
            <p:nvPr/>
          </p:nvSpPr>
          <p:spPr bwMode="auto">
            <a:xfrm>
              <a:off x="1464" y="2720"/>
              <a:ext cx="468" cy="935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Oval 16"/>
            <p:cNvSpPr>
              <a:spLocks noChangeAspect="1" noChangeArrowheads="1"/>
            </p:cNvSpPr>
            <p:nvPr/>
          </p:nvSpPr>
          <p:spPr bwMode="auto">
            <a:xfrm>
              <a:off x="1553" y="2937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Oval 17"/>
            <p:cNvSpPr>
              <a:spLocks noChangeAspect="1" noChangeArrowheads="1"/>
            </p:cNvSpPr>
            <p:nvPr/>
          </p:nvSpPr>
          <p:spPr bwMode="auto">
            <a:xfrm>
              <a:off x="1636" y="3093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Oval 18"/>
            <p:cNvSpPr>
              <a:spLocks noChangeAspect="1" noChangeArrowheads="1"/>
            </p:cNvSpPr>
            <p:nvPr/>
          </p:nvSpPr>
          <p:spPr bwMode="auto">
            <a:xfrm>
              <a:off x="1728" y="3276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Oval 19"/>
            <p:cNvSpPr>
              <a:spLocks noChangeAspect="1" noChangeArrowheads="1"/>
            </p:cNvSpPr>
            <p:nvPr/>
          </p:nvSpPr>
          <p:spPr bwMode="auto">
            <a:xfrm>
              <a:off x="699" y="2353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Oval 20"/>
            <p:cNvSpPr>
              <a:spLocks noChangeAspect="1" noChangeArrowheads="1"/>
            </p:cNvSpPr>
            <p:nvPr/>
          </p:nvSpPr>
          <p:spPr bwMode="auto">
            <a:xfrm>
              <a:off x="919" y="2445"/>
              <a:ext cx="55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Oval 21"/>
            <p:cNvSpPr>
              <a:spLocks noChangeAspect="1" noChangeArrowheads="1"/>
            </p:cNvSpPr>
            <p:nvPr/>
          </p:nvSpPr>
          <p:spPr bwMode="auto">
            <a:xfrm>
              <a:off x="1120" y="2538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Oval 22"/>
            <p:cNvSpPr>
              <a:spLocks noChangeAspect="1" noChangeArrowheads="1"/>
            </p:cNvSpPr>
            <p:nvPr/>
          </p:nvSpPr>
          <p:spPr bwMode="auto">
            <a:xfrm>
              <a:off x="493" y="2252"/>
              <a:ext cx="55" cy="5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23"/>
            <p:cNvSpPr>
              <a:spLocks noChangeAspect="1" noChangeShapeType="1"/>
            </p:cNvSpPr>
            <p:nvPr/>
          </p:nvSpPr>
          <p:spPr bwMode="auto">
            <a:xfrm rot="824176" flipH="1" flipV="1">
              <a:off x="1698" y="2458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Line 24"/>
            <p:cNvSpPr>
              <a:spLocks noChangeAspect="1" noChangeShapeType="1"/>
            </p:cNvSpPr>
            <p:nvPr/>
          </p:nvSpPr>
          <p:spPr bwMode="auto">
            <a:xfrm rot="824176" flipH="1" flipV="1">
              <a:off x="1936" y="2341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5"/>
            <p:cNvSpPr>
              <a:spLocks noChangeAspect="1" noChangeShapeType="1"/>
            </p:cNvSpPr>
            <p:nvPr/>
          </p:nvSpPr>
          <p:spPr bwMode="auto">
            <a:xfrm rot="824176" flipH="1" flipV="1">
              <a:off x="2190" y="2221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Line 26"/>
            <p:cNvSpPr>
              <a:spLocks noChangeAspect="1" noChangeShapeType="1"/>
            </p:cNvSpPr>
            <p:nvPr/>
          </p:nvSpPr>
          <p:spPr bwMode="auto">
            <a:xfrm rot="4361006" flipH="1" flipV="1">
              <a:off x="933" y="2420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Line 27"/>
            <p:cNvSpPr>
              <a:spLocks noChangeAspect="1" noChangeShapeType="1"/>
            </p:cNvSpPr>
            <p:nvPr/>
          </p:nvSpPr>
          <p:spPr bwMode="auto">
            <a:xfrm rot="6470074" flipH="1" flipV="1">
              <a:off x="1519" y="2926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Line 28"/>
            <p:cNvSpPr>
              <a:spLocks noChangeAspect="1" noChangeShapeType="1"/>
            </p:cNvSpPr>
            <p:nvPr/>
          </p:nvSpPr>
          <p:spPr bwMode="auto">
            <a:xfrm rot="6470074" flipH="1" flipV="1">
              <a:off x="1718" y="3328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Line 29"/>
            <p:cNvSpPr>
              <a:spLocks noChangeAspect="1" noChangeShapeType="1"/>
            </p:cNvSpPr>
            <p:nvPr/>
          </p:nvSpPr>
          <p:spPr bwMode="auto">
            <a:xfrm rot="4361006" flipH="1" flipV="1">
              <a:off x="736" y="2332"/>
              <a:ext cx="210" cy="20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Line 30"/>
            <p:cNvSpPr>
              <a:spLocks noChangeAspect="1" noChangeShapeType="1"/>
            </p:cNvSpPr>
            <p:nvPr/>
          </p:nvSpPr>
          <p:spPr bwMode="auto">
            <a:xfrm rot="4361006" flipH="1" flipV="1">
              <a:off x="530" y="2215"/>
              <a:ext cx="210" cy="21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Line 31"/>
            <p:cNvSpPr>
              <a:spLocks noChangeAspect="1" noChangeShapeType="1"/>
            </p:cNvSpPr>
            <p:nvPr/>
          </p:nvSpPr>
          <p:spPr bwMode="auto">
            <a:xfrm rot="4361006" flipH="1" flipV="1">
              <a:off x="1144" y="2512"/>
              <a:ext cx="210" cy="20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Text Box 34"/>
            <p:cNvSpPr txBox="1">
              <a:spLocks noChangeArrowheads="1"/>
            </p:cNvSpPr>
            <p:nvPr/>
          </p:nvSpPr>
          <p:spPr bwMode="auto">
            <a:xfrm>
              <a:off x="1642" y="2755"/>
              <a:ext cx="0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5156" name="Arc 35"/>
            <p:cNvSpPr>
              <a:spLocks/>
            </p:cNvSpPr>
            <p:nvPr/>
          </p:nvSpPr>
          <p:spPr bwMode="auto">
            <a:xfrm rot="2737857">
              <a:off x="1587" y="2591"/>
              <a:ext cx="154" cy="379"/>
            </a:xfrm>
            <a:custGeom>
              <a:avLst/>
              <a:gdLst>
                <a:gd name="T0" fmla="*/ 0 w 28305"/>
                <a:gd name="T1" fmla="*/ 12 h 34963"/>
                <a:gd name="T2" fmla="*/ 129 w 28305"/>
                <a:gd name="T3" fmla="*/ 379 h 34963"/>
                <a:gd name="T4" fmla="*/ 36 w 28305"/>
                <a:gd name="T5" fmla="*/ 234 h 34963"/>
                <a:gd name="T6" fmla="*/ 0 60000 65536"/>
                <a:gd name="T7" fmla="*/ 0 60000 65536"/>
                <a:gd name="T8" fmla="*/ 0 60000 65536"/>
                <a:gd name="T9" fmla="*/ 0 w 28305"/>
                <a:gd name="T10" fmla="*/ 0 h 34963"/>
                <a:gd name="T11" fmla="*/ 28305 w 28305"/>
                <a:gd name="T12" fmla="*/ 34963 h 34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05" h="34963" fill="none" extrusionOk="0">
                  <a:moveTo>
                    <a:pt x="0" y="1067"/>
                  </a:moveTo>
                  <a:cubicBezTo>
                    <a:pt x="2164" y="360"/>
                    <a:pt x="4427" y="-1"/>
                    <a:pt x="6705" y="0"/>
                  </a:cubicBezTo>
                  <a:cubicBezTo>
                    <a:pt x="18634" y="0"/>
                    <a:pt x="28305" y="9670"/>
                    <a:pt x="28305" y="21600"/>
                  </a:cubicBezTo>
                  <a:cubicBezTo>
                    <a:pt x="28305" y="26447"/>
                    <a:pt x="26674" y="31154"/>
                    <a:pt x="23675" y="34963"/>
                  </a:cubicBezTo>
                </a:path>
                <a:path w="28305" h="34963" stroke="0" extrusionOk="0">
                  <a:moveTo>
                    <a:pt x="0" y="1067"/>
                  </a:moveTo>
                  <a:cubicBezTo>
                    <a:pt x="2164" y="360"/>
                    <a:pt x="4427" y="-1"/>
                    <a:pt x="6705" y="0"/>
                  </a:cubicBezTo>
                  <a:cubicBezTo>
                    <a:pt x="18634" y="0"/>
                    <a:pt x="28305" y="9670"/>
                    <a:pt x="28305" y="21600"/>
                  </a:cubicBezTo>
                  <a:cubicBezTo>
                    <a:pt x="28305" y="26447"/>
                    <a:pt x="26674" y="31154"/>
                    <a:pt x="23675" y="34963"/>
                  </a:cubicBezTo>
                  <a:lnTo>
                    <a:pt x="670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Arc 36"/>
            <p:cNvSpPr>
              <a:spLocks/>
            </p:cNvSpPr>
            <p:nvPr/>
          </p:nvSpPr>
          <p:spPr bwMode="auto">
            <a:xfrm rot="-3974018">
              <a:off x="1207" y="2381"/>
              <a:ext cx="231" cy="233"/>
            </a:xfrm>
            <a:custGeom>
              <a:avLst/>
              <a:gdLst>
                <a:gd name="T0" fmla="*/ 0 w 21390"/>
                <a:gd name="T1" fmla="*/ 0 h 21600"/>
                <a:gd name="T2" fmla="*/ 231 w 21390"/>
                <a:gd name="T3" fmla="*/ 201 h 21600"/>
                <a:gd name="T4" fmla="*/ 0 w 21390"/>
                <a:gd name="T5" fmla="*/ 233 h 21600"/>
                <a:gd name="T6" fmla="*/ 0 60000 65536"/>
                <a:gd name="T7" fmla="*/ 0 60000 65536"/>
                <a:gd name="T8" fmla="*/ 0 60000 65536"/>
                <a:gd name="T9" fmla="*/ 0 w 21390"/>
                <a:gd name="T10" fmla="*/ 0 h 21600"/>
                <a:gd name="T11" fmla="*/ 21390 w 213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90" h="21600" fill="none" extrusionOk="0">
                  <a:moveTo>
                    <a:pt x="-1" y="0"/>
                  </a:moveTo>
                  <a:cubicBezTo>
                    <a:pt x="10767" y="0"/>
                    <a:pt x="19890" y="7929"/>
                    <a:pt x="21389" y="18592"/>
                  </a:cubicBezTo>
                </a:path>
                <a:path w="21390" h="21600" stroke="0" extrusionOk="0">
                  <a:moveTo>
                    <a:pt x="-1" y="0"/>
                  </a:moveTo>
                  <a:cubicBezTo>
                    <a:pt x="10767" y="0"/>
                    <a:pt x="19890" y="7929"/>
                    <a:pt x="21389" y="1859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0" y="2097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23" name="Object 37"/>
            <p:cNvGraphicFramePr>
              <a:graphicFrameLocks noChangeAspect="1"/>
            </p:cNvGraphicFramePr>
            <p:nvPr/>
          </p:nvGraphicFramePr>
          <p:xfrm>
            <a:off x="1746" y="2795"/>
            <a:ext cx="318" cy="248"/>
          </p:xfrm>
          <a:graphic>
            <a:graphicData uri="http://schemas.openxmlformats.org/presentationml/2006/ole">
              <p:oleObj spid="_x0000_s5123" name="Equation" r:id="rId4" imgW="253780" imgH="203024" progId="">
                <p:embed/>
              </p:oleObj>
            </a:graphicData>
          </a:graphic>
        </p:graphicFrame>
        <p:sp>
          <p:nvSpPr>
            <p:cNvPr id="5159" name="Rectangle 40"/>
            <p:cNvSpPr>
              <a:spLocks noChangeArrowheads="1"/>
            </p:cNvSpPr>
            <p:nvPr/>
          </p:nvSpPr>
          <p:spPr bwMode="auto">
            <a:xfrm>
              <a:off x="0" y="2091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24" name="Object 39"/>
            <p:cNvGraphicFramePr>
              <a:graphicFrameLocks noChangeAspect="1"/>
            </p:cNvGraphicFramePr>
            <p:nvPr/>
          </p:nvGraphicFramePr>
          <p:xfrm>
            <a:off x="340" y="2341"/>
            <a:ext cx="221" cy="318"/>
          </p:xfrm>
          <a:graphic>
            <a:graphicData uri="http://schemas.openxmlformats.org/presentationml/2006/ole">
              <p:oleObj spid="_x0000_s5124" name="Equation" r:id="rId5" imgW="152268" imgH="215713" progId="">
                <p:embed/>
              </p:oleObj>
            </a:graphicData>
          </a:graphic>
        </p:graphicFrame>
        <p:sp>
          <p:nvSpPr>
            <p:cNvPr id="5160" name="Rectangle 42"/>
            <p:cNvSpPr>
              <a:spLocks noChangeArrowheads="1"/>
            </p:cNvSpPr>
            <p:nvPr/>
          </p:nvSpPr>
          <p:spPr bwMode="auto">
            <a:xfrm>
              <a:off x="0" y="2091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25" name="Object 41"/>
            <p:cNvGraphicFramePr>
              <a:graphicFrameLocks noChangeAspect="1"/>
            </p:cNvGraphicFramePr>
            <p:nvPr/>
          </p:nvGraphicFramePr>
          <p:xfrm>
            <a:off x="340" y="2795"/>
            <a:ext cx="300" cy="363"/>
          </p:xfrm>
          <a:graphic>
            <a:graphicData uri="http://schemas.openxmlformats.org/presentationml/2006/ole">
              <p:oleObj spid="_x0000_s5125" name="Equation" r:id="rId6" imgW="177569" imgH="215619" progId="">
                <p:embed/>
              </p:oleObj>
            </a:graphicData>
          </a:graphic>
        </p:graphicFrame>
        <p:sp>
          <p:nvSpPr>
            <p:cNvPr id="5161" name="Rectangle 44"/>
            <p:cNvSpPr>
              <a:spLocks noChangeArrowheads="1"/>
            </p:cNvSpPr>
            <p:nvPr/>
          </p:nvSpPr>
          <p:spPr bwMode="auto">
            <a:xfrm>
              <a:off x="0" y="2085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26" name="Object 43"/>
            <p:cNvGraphicFramePr>
              <a:graphicFrameLocks noChangeAspect="1"/>
            </p:cNvGraphicFramePr>
            <p:nvPr/>
          </p:nvGraphicFramePr>
          <p:xfrm>
            <a:off x="1111" y="2115"/>
            <a:ext cx="290" cy="363"/>
          </p:xfrm>
          <a:graphic>
            <a:graphicData uri="http://schemas.openxmlformats.org/presentationml/2006/ole">
              <p:oleObj spid="_x0000_s5126" name="Equation" r:id="rId7" imgW="190417" imgH="241195" progId="">
                <p:embed/>
              </p:oleObj>
            </a:graphicData>
          </a:graphic>
        </p:graphicFrame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image004"/>
          <p:cNvPicPr>
            <a:picLocks noChangeAspect="1" noChangeArrowheads="1"/>
          </p:cNvPicPr>
          <p:nvPr/>
        </p:nvPicPr>
        <p:blipFill>
          <a:blip r:embed="rId2" cstate="print"/>
          <a:srcRect l="5025" t="1691" r="2808" b="16649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85786" y="628652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rgbClr val="CC0066"/>
                </a:solidFill>
              </a:rPr>
              <a:t>Поляризація світла при його відбиванні</a:t>
            </a:r>
            <a:endParaRPr lang="ru-RU" sz="2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rewster"/>
          <p:cNvPicPr>
            <a:picLocks noChangeAspect="1" noChangeArrowheads="1"/>
          </p:cNvPicPr>
          <p:nvPr/>
        </p:nvPicPr>
        <p:blipFill>
          <a:blip r:embed="rId2" cstate="print"/>
          <a:srcRect b="10709"/>
          <a:stretch>
            <a:fillRect/>
          </a:stretch>
        </p:blipFill>
        <p:spPr bwMode="auto">
          <a:xfrm>
            <a:off x="0" y="1000108"/>
            <a:ext cx="3571868" cy="41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5072074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dirty="0"/>
              <a:t>1781 – </a:t>
            </a:r>
            <a:r>
              <a:rPr lang="uk-UA" sz="3600" dirty="0" smtClean="0"/>
              <a:t>1868</a:t>
            </a:r>
          </a:p>
          <a:p>
            <a:pPr algn="ctr">
              <a:spcBef>
                <a:spcPct val="50000"/>
              </a:spcBef>
            </a:pPr>
            <a:r>
              <a:rPr lang="uk-UA" sz="3600" dirty="0" smtClean="0"/>
              <a:t>Шотландський фізик </a:t>
            </a:r>
            <a:endParaRPr lang="ru-RU" sz="3600" dirty="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000100" y="0"/>
            <a:ext cx="70580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600" b="1" dirty="0">
                <a:solidFill>
                  <a:srgbClr val="CC0000"/>
                </a:solidFill>
              </a:rPr>
              <a:t>Девід </a:t>
            </a:r>
            <a:r>
              <a:rPr lang="uk-UA" sz="6600" b="1" dirty="0" err="1">
                <a:solidFill>
                  <a:srgbClr val="CC0000"/>
                </a:solidFill>
              </a:rPr>
              <a:t>Брюстер</a:t>
            </a:r>
            <a:endParaRPr lang="ru-RU" sz="6600" b="1" dirty="0">
              <a:solidFill>
                <a:srgbClr val="CC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071546"/>
            <a:ext cx="571500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Спеціалізувався на </a:t>
            </a:r>
            <a:r>
              <a:rPr lang="uk-UA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вивченні оптичних явищ, перед усім  спектральних та поляризаційних. Відкрив закон, який має його 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ім'я.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У </a:t>
            </a:r>
            <a:r>
              <a:rPr lang="uk-UA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1816 році винайшов калейдоскоп.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57158" y="0"/>
            <a:ext cx="8786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smtClean="0">
                <a:solidFill>
                  <a:srgbClr val="CC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Подвійне </a:t>
            </a:r>
            <a:r>
              <a:rPr lang="uk-UA" sz="4400" b="1" dirty="0">
                <a:solidFill>
                  <a:srgbClr val="FF0000"/>
                </a:solidFill>
              </a:rPr>
              <a:t>променезаломлення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363" name="Picture 5" descr="двпрел2"/>
          <p:cNvPicPr>
            <a:picLocks noChangeAspect="1" noChangeArrowheads="1"/>
          </p:cNvPicPr>
          <p:nvPr/>
        </p:nvPicPr>
        <p:blipFill>
          <a:blip r:embed="rId2" cstate="print"/>
          <a:srcRect l="10338" t="13876" r="10338" b="16782"/>
          <a:stretch>
            <a:fillRect/>
          </a:stretch>
        </p:blipFill>
        <p:spPr bwMode="auto">
          <a:xfrm>
            <a:off x="142844" y="857232"/>
            <a:ext cx="35004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643306" y="981075"/>
            <a:ext cx="550069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 dirty="0" smtClean="0">
                <a:solidFill>
                  <a:srgbClr val="FF0000"/>
                </a:solidFill>
              </a:rPr>
              <a:t>Оптично ізотропна </a:t>
            </a:r>
            <a:r>
              <a:rPr lang="uk-UA" sz="2000" b="1" dirty="0" err="1" smtClean="0">
                <a:solidFill>
                  <a:srgbClr val="FF0000"/>
                </a:solidFill>
              </a:rPr>
              <a:t>речовина</a:t>
            </a:r>
            <a:r>
              <a:rPr lang="uk-UA" sz="2000" dirty="0" err="1" smtClean="0"/>
              <a:t>-</a:t>
            </a:r>
            <a:r>
              <a:rPr lang="uk-UA" sz="2000" dirty="0" smtClean="0"/>
              <a:t> середовище</a:t>
            </a:r>
            <a:r>
              <a:rPr lang="uk-UA" sz="2000" dirty="0"/>
              <a:t>, в кожній точці якого швидкість світла не залежить ні від напрямку розповсюдження, ні від характеру поляризації хвилі. В іншому випадку речовина називається </a:t>
            </a:r>
            <a:r>
              <a:rPr lang="uk-UA" sz="2000" b="1" dirty="0">
                <a:solidFill>
                  <a:srgbClr val="FF0000"/>
                </a:solidFill>
              </a:rPr>
              <a:t>оптично анізотропною.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A50021"/>
              </a:solidFill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0" y="34416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dirty="0"/>
              <a:t>В оптично анізотропних кристалах спостерігається явище </a:t>
            </a:r>
            <a:r>
              <a:rPr lang="uk-UA" sz="2400" b="1" dirty="0">
                <a:solidFill>
                  <a:srgbClr val="FF0000"/>
                </a:solidFill>
              </a:rPr>
              <a:t>подвійного</a:t>
            </a:r>
            <a:r>
              <a:rPr lang="uk-UA" sz="2400" b="1" dirty="0">
                <a:solidFill>
                  <a:srgbClr val="A50021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променезаломлення</a:t>
            </a:r>
            <a:r>
              <a:rPr lang="uk-UA" sz="2400" dirty="0"/>
              <a:t>, яке полягає у тому, що промінь світла, який падає на поверхню кристалу, роздвоюється в ньому на два заломлених промені, поляризованих у взаємно перпендикулярних площинах.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</a:rPr>
              <a:t>Оптичною віссю</a:t>
            </a:r>
            <a:r>
              <a:rPr lang="uk-UA" sz="2400" dirty="0"/>
              <a:t> кристалу називається напрямок в оптично анізотропному кристалі, вздовж якого світло розповсюджується без подвійного променезаломлення. Розрізняють одноосні і двохосні кристали.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" y="642918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В одноосному кристалі один із променів, які утворюються при подвійному променезаломленні, підкоряється законам заломлення світла, тому називається </a:t>
            </a:r>
            <a:r>
              <a:rPr lang="uk-UA" sz="2000" b="1" dirty="0">
                <a:solidFill>
                  <a:srgbClr val="A50021"/>
                </a:solidFill>
              </a:rPr>
              <a:t>звичайним променем</a:t>
            </a:r>
            <a:r>
              <a:rPr lang="uk-UA" sz="2000" dirty="0"/>
              <a:t> (о). Другий промінь називають </a:t>
            </a:r>
            <a:r>
              <a:rPr lang="uk-UA" sz="2000" b="1" dirty="0">
                <a:solidFill>
                  <a:srgbClr val="A50021"/>
                </a:solidFill>
              </a:rPr>
              <a:t>незвичайним променем</a:t>
            </a:r>
            <a:r>
              <a:rPr lang="uk-UA" sz="2000" dirty="0"/>
              <a:t> (е). Ці промені поляризовані у взаємно перпендикулярних площинах.</a:t>
            </a:r>
          </a:p>
          <a:p>
            <a:pPr algn="just"/>
            <a:r>
              <a:rPr lang="uk-UA" sz="2000" dirty="0"/>
              <a:t>Оптично анізотропні кристали використовують для створення </a:t>
            </a:r>
            <a:r>
              <a:rPr lang="uk-UA" sz="2000" b="1" dirty="0">
                <a:solidFill>
                  <a:srgbClr val="A50021"/>
                </a:solidFill>
              </a:rPr>
              <a:t>поляризаторів </a:t>
            </a:r>
            <a:r>
              <a:rPr lang="uk-UA" sz="2000" dirty="0"/>
              <a:t>– приладів, які поляризують світло.</a:t>
            </a:r>
            <a:endParaRPr lang="uk-UA" sz="2800" b="1" dirty="0">
              <a:solidFill>
                <a:srgbClr val="A5002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859338" y="2997200"/>
            <a:ext cx="396081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b="1">
                <a:solidFill>
                  <a:srgbClr val="A50021"/>
                </a:solidFill>
              </a:rPr>
              <a:t>Червоним</a:t>
            </a:r>
            <a:r>
              <a:rPr lang="uk-UA" sz="2400">
                <a:solidFill>
                  <a:srgbClr val="A50021"/>
                </a:solidFill>
              </a:rPr>
              <a:t> </a:t>
            </a:r>
            <a:r>
              <a:rPr lang="uk-UA" sz="2400"/>
              <a:t>позначений звичайний промінь </a:t>
            </a:r>
            <a:r>
              <a:rPr lang="uk-UA" sz="2000"/>
              <a:t>(горизонтальна поляризація),</a:t>
            </a:r>
            <a:r>
              <a:rPr lang="uk-UA" sz="2000" b="1"/>
              <a:t> </a:t>
            </a:r>
          </a:p>
          <a:p>
            <a:pPr algn="just"/>
            <a:r>
              <a:rPr lang="uk-UA" sz="2400" b="1">
                <a:solidFill>
                  <a:srgbClr val="008000"/>
                </a:solidFill>
              </a:rPr>
              <a:t>зеленим</a:t>
            </a:r>
            <a:r>
              <a:rPr lang="uk-UA" sz="2400">
                <a:solidFill>
                  <a:srgbClr val="008000"/>
                </a:solidFill>
              </a:rPr>
              <a:t> </a:t>
            </a:r>
            <a:r>
              <a:rPr lang="uk-UA" sz="2400"/>
              <a:t>— незвичайний </a:t>
            </a:r>
            <a:r>
              <a:rPr lang="uk-UA" sz="2000"/>
              <a:t>(вертикальна поляризация)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0" y="571501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/>
              <a:t>Нижня грань призми повністю поглинає відбитий від площини склеювання звичайний промінь.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79388" y="2852738"/>
            <a:ext cx="4678364" cy="3219468"/>
            <a:chOff x="113" y="1797"/>
            <a:chExt cx="2901" cy="1633"/>
          </a:xfrm>
        </p:grpSpPr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793" y="1797"/>
              <a:ext cx="19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800" b="1">
                  <a:solidFill>
                    <a:srgbClr val="A50021"/>
                  </a:solidFill>
                </a:rPr>
                <a:t>Призма Ніколя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3" y="2029"/>
              <a:ext cx="2901" cy="1401"/>
              <a:chOff x="2562" y="1570"/>
              <a:chExt cx="2901" cy="140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096" y="1570"/>
                <a:ext cx="1870" cy="1401"/>
                <a:chOff x="3096" y="1570"/>
                <a:chExt cx="1870" cy="1401"/>
              </a:xfrm>
            </p:grpSpPr>
            <p:sp>
              <p:nvSpPr>
                <p:cNvPr id="6162" name="AutoShape 12"/>
                <p:cNvSpPr>
                  <a:spLocks noChangeArrowheads="1"/>
                </p:cNvSpPr>
                <p:nvPr/>
              </p:nvSpPr>
              <p:spPr bwMode="auto">
                <a:xfrm rot="1500871" flipV="1">
                  <a:off x="3096" y="2245"/>
                  <a:ext cx="1542" cy="726"/>
                </a:xfrm>
                <a:prstGeom prst="rtTriangl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3" name="AutoShape 13"/>
                <p:cNvSpPr>
                  <a:spLocks noChangeArrowheads="1"/>
                </p:cNvSpPr>
                <p:nvPr/>
              </p:nvSpPr>
              <p:spPr bwMode="auto">
                <a:xfrm rot="1528112" flipH="1">
                  <a:off x="3424" y="1570"/>
                  <a:ext cx="1542" cy="726"/>
                </a:xfrm>
                <a:prstGeom prst="rtTriangl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4" name="Arc 14"/>
                <p:cNvSpPr>
                  <a:spLocks/>
                </p:cNvSpPr>
                <p:nvPr/>
              </p:nvSpPr>
              <p:spPr bwMode="auto">
                <a:xfrm rot="572672">
                  <a:off x="3096" y="2345"/>
                  <a:ext cx="342" cy="226"/>
                </a:xfrm>
                <a:custGeom>
                  <a:avLst/>
                  <a:gdLst>
                    <a:gd name="T0" fmla="*/ 33 w 21600"/>
                    <a:gd name="T1" fmla="*/ 0 h 21498"/>
                    <a:gd name="T2" fmla="*/ 342 w 21600"/>
                    <a:gd name="T3" fmla="*/ 226 h 21498"/>
                    <a:gd name="T4" fmla="*/ 0 w 21600"/>
                    <a:gd name="T5" fmla="*/ 226 h 214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498"/>
                    <a:gd name="T11" fmla="*/ 21600 w 21600"/>
                    <a:gd name="T12" fmla="*/ 21498 h 214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498" fill="none" extrusionOk="0">
                      <a:moveTo>
                        <a:pt x="2092" y="-1"/>
                      </a:moveTo>
                      <a:cubicBezTo>
                        <a:pt x="13158" y="1076"/>
                        <a:pt x="21600" y="10378"/>
                        <a:pt x="21600" y="21498"/>
                      </a:cubicBezTo>
                    </a:path>
                    <a:path w="21600" h="21498" stroke="0" extrusionOk="0">
                      <a:moveTo>
                        <a:pt x="2092" y="-1"/>
                      </a:moveTo>
                      <a:cubicBezTo>
                        <a:pt x="13158" y="1076"/>
                        <a:pt x="21600" y="10378"/>
                        <a:pt x="21600" y="21498"/>
                      </a:cubicBezTo>
                      <a:lnTo>
                        <a:pt x="0" y="21498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5" name="Arc 15"/>
                <p:cNvSpPr>
                  <a:spLocks/>
                </p:cNvSpPr>
                <p:nvPr/>
              </p:nvSpPr>
              <p:spPr bwMode="auto">
                <a:xfrm rot="7522455">
                  <a:off x="3266" y="1922"/>
                  <a:ext cx="309" cy="298"/>
                </a:xfrm>
                <a:custGeom>
                  <a:avLst/>
                  <a:gdLst>
                    <a:gd name="T0" fmla="*/ 66 w 21467"/>
                    <a:gd name="T1" fmla="*/ 0 h 21102"/>
                    <a:gd name="T2" fmla="*/ 309 w 21467"/>
                    <a:gd name="T3" fmla="*/ 264 h 21102"/>
                    <a:gd name="T4" fmla="*/ 0 w 21467"/>
                    <a:gd name="T5" fmla="*/ 298 h 21102"/>
                    <a:gd name="T6" fmla="*/ 0 60000 65536"/>
                    <a:gd name="T7" fmla="*/ 0 60000 65536"/>
                    <a:gd name="T8" fmla="*/ 0 60000 65536"/>
                    <a:gd name="T9" fmla="*/ 0 w 21467"/>
                    <a:gd name="T10" fmla="*/ 0 h 21102"/>
                    <a:gd name="T11" fmla="*/ 21467 w 21467"/>
                    <a:gd name="T12" fmla="*/ 21102 h 211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67" h="21102" fill="none" extrusionOk="0">
                      <a:moveTo>
                        <a:pt x="4612" y="0"/>
                      </a:moveTo>
                      <a:cubicBezTo>
                        <a:pt x="13659" y="1977"/>
                        <a:pt x="20438" y="9502"/>
                        <a:pt x="21466" y="18705"/>
                      </a:cubicBezTo>
                    </a:path>
                    <a:path w="21467" h="21102" stroke="0" extrusionOk="0">
                      <a:moveTo>
                        <a:pt x="4612" y="0"/>
                      </a:moveTo>
                      <a:cubicBezTo>
                        <a:pt x="13659" y="1977"/>
                        <a:pt x="20438" y="9502"/>
                        <a:pt x="21466" y="18705"/>
                      </a:cubicBezTo>
                      <a:lnTo>
                        <a:pt x="0" y="21102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aphicFrame>
              <p:nvGraphicFramePr>
                <p:cNvPr id="6148" name="Object 16"/>
                <p:cNvGraphicFramePr>
                  <a:graphicFrameLocks noChangeAspect="1"/>
                </p:cNvGraphicFramePr>
                <p:nvPr/>
              </p:nvGraphicFramePr>
              <p:xfrm>
                <a:off x="3107" y="2387"/>
                <a:ext cx="272" cy="228"/>
              </p:xfrm>
              <a:graphic>
                <a:graphicData uri="http://schemas.openxmlformats.org/presentationml/2006/ole">
                  <p:oleObj spid="_x0000_s6148" name="Equation" r:id="rId3" imgW="241200" imgH="203040" progId="">
                    <p:embed/>
                  </p:oleObj>
                </a:graphicData>
              </a:graphic>
            </p:graphicFrame>
            <p:graphicFrame>
              <p:nvGraphicFramePr>
                <p:cNvPr id="6149" name="Object 17"/>
                <p:cNvGraphicFramePr>
                  <a:graphicFrameLocks noChangeAspect="1"/>
                </p:cNvGraphicFramePr>
                <p:nvPr/>
              </p:nvGraphicFramePr>
              <p:xfrm>
                <a:off x="3288" y="1979"/>
                <a:ext cx="227" cy="190"/>
              </p:xfrm>
              <a:graphic>
                <a:graphicData uri="http://schemas.openxmlformats.org/presentationml/2006/ole">
                  <p:oleObj spid="_x0000_s6149" name="Equation" r:id="rId4" imgW="241200" imgH="203040" progId="">
                    <p:embed/>
                  </p:oleObj>
                </a:graphicData>
              </a:graphic>
            </p:graphicFrame>
          </p:grpSp>
          <p:sp>
            <p:nvSpPr>
              <p:cNvPr id="6158" name="Line 18"/>
              <p:cNvSpPr>
                <a:spLocks noChangeShapeType="1"/>
              </p:cNvSpPr>
              <p:nvPr/>
            </p:nvSpPr>
            <p:spPr bwMode="auto">
              <a:xfrm>
                <a:off x="2562" y="2253"/>
                <a:ext cx="267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prstDash val="lg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Line 19"/>
              <p:cNvSpPr>
                <a:spLocks noChangeShapeType="1"/>
              </p:cNvSpPr>
              <p:nvPr/>
            </p:nvSpPr>
            <p:spPr bwMode="auto">
              <a:xfrm>
                <a:off x="2858" y="2251"/>
                <a:ext cx="113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Line 20"/>
              <p:cNvSpPr>
                <a:spLocks noChangeShapeType="1"/>
              </p:cNvSpPr>
              <p:nvPr/>
            </p:nvSpPr>
            <p:spPr bwMode="auto">
              <a:xfrm>
                <a:off x="3176" y="2251"/>
                <a:ext cx="1043" cy="136"/>
              </a:xfrm>
              <a:prstGeom prst="line">
                <a:avLst/>
              </a:prstGeom>
              <a:noFill/>
              <a:ln w="38100">
                <a:solidFill>
                  <a:srgbClr val="AC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Line 21"/>
              <p:cNvSpPr>
                <a:spLocks noChangeShapeType="1"/>
              </p:cNvSpPr>
              <p:nvPr/>
            </p:nvSpPr>
            <p:spPr bwMode="auto">
              <a:xfrm>
                <a:off x="4195" y="2387"/>
                <a:ext cx="137" cy="227"/>
              </a:xfrm>
              <a:prstGeom prst="line">
                <a:avLst/>
              </a:prstGeom>
              <a:noFill/>
              <a:ln w="38100">
                <a:solidFill>
                  <a:srgbClr val="AC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6146" name="Object 22"/>
              <p:cNvGraphicFramePr>
                <a:graphicFrameLocks noChangeAspect="1"/>
              </p:cNvGraphicFramePr>
              <p:nvPr/>
            </p:nvGraphicFramePr>
            <p:xfrm>
              <a:off x="4241" y="2659"/>
              <a:ext cx="199" cy="219"/>
            </p:xfrm>
            <a:graphic>
              <a:graphicData uri="http://schemas.openxmlformats.org/presentationml/2006/ole">
                <p:oleObj spid="_x0000_s6146" name="Equation" r:id="rId5" imgW="126720" imgH="139680" progId="">
                  <p:embed/>
                </p:oleObj>
              </a:graphicData>
            </a:graphic>
          </p:graphicFrame>
          <p:graphicFrame>
            <p:nvGraphicFramePr>
              <p:cNvPr id="6147" name="Object 23"/>
              <p:cNvGraphicFramePr>
                <a:graphicFrameLocks noChangeAspect="1"/>
              </p:cNvGraphicFramePr>
              <p:nvPr/>
            </p:nvGraphicFramePr>
            <p:xfrm>
              <a:off x="5284" y="2160"/>
              <a:ext cx="179" cy="219"/>
            </p:xfrm>
            <a:graphic>
              <a:graphicData uri="http://schemas.openxmlformats.org/presentationml/2006/ole">
                <p:oleObj spid="_x0000_s6147" name="Equation" r:id="rId6" imgW="114120" imgH="139680" progId="">
                  <p:embed/>
                </p:oleObj>
              </a:graphicData>
            </a:graphic>
          </p:graphicFrame>
        </p:grpSp>
        <p:sp>
          <p:nvSpPr>
            <p:cNvPr id="6156" name="Rectangle 24" descr="Широкий диагональный 2"/>
            <p:cNvSpPr>
              <a:spLocks noChangeArrowheads="1"/>
            </p:cNvSpPr>
            <p:nvPr/>
          </p:nvSpPr>
          <p:spPr bwMode="auto">
            <a:xfrm>
              <a:off x="567" y="3068"/>
              <a:ext cx="1724" cy="9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705" y="3929066"/>
            <a:ext cx="260929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442915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Дихроїзм</a:t>
            </a:r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це явище поглинання тільки однієї поляризації світла. Прикладом сильного дихроїзму для видимого світла є кристал турмаліну. В кристалах сульфату йодистого хініну один із променів поглинається практично на довжині 0,1мм. Тому його використовують для виготовлення поляризаційного пристрою, який називається поляроїдом.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Администратор.BEST-JNRI2I3J13\Pictures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2085" y="3786190"/>
            <a:ext cx="4871916" cy="2071702"/>
          </a:xfrm>
          <a:prstGeom prst="rect">
            <a:avLst/>
          </a:prstGeom>
          <a:noFill/>
        </p:spPr>
      </p:pic>
      <p:pic>
        <p:nvPicPr>
          <p:cNvPr id="37890" name="Picture 2" descr="C:\Users\Администратор.BEST-JNRI2I3J13\Pictures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4" y="5886450"/>
            <a:ext cx="6334126" cy="971550"/>
          </a:xfrm>
          <a:prstGeom prst="rect">
            <a:avLst/>
          </a:prstGeom>
          <a:noFill/>
        </p:spPr>
      </p:pic>
      <p:pic>
        <p:nvPicPr>
          <p:cNvPr id="37889" name="Picture 1" descr="C:\Users\Администратор.BEST-JNRI2I3J13\Pictures\Новый рисун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928934"/>
            <a:ext cx="3229131" cy="392906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98884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Поляризаційні призми та поляроїди.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84784"/>
            <a:ext cx="9144000" cy="5373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основа роботи поляризаційних пристроїв, які використовують для отримання поляризованого світла, лежить явище подвійного заломлення променів. Найчастіше для цього застосовують призми та поляроїди.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857496"/>
            <a:ext cx="67151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1" dirty="0" smtClean="0">
              <a:solidFill>
                <a:srgbClr val="CC0000"/>
              </a:solidFill>
            </a:endParaRPr>
          </a:p>
          <a:p>
            <a:pPr algn="just"/>
            <a:r>
              <a:rPr lang="uk-UA" sz="2000" b="1" dirty="0" smtClean="0">
                <a:solidFill>
                  <a:srgbClr val="CC0000"/>
                </a:solidFill>
              </a:rPr>
              <a:t>Поляроїд</a:t>
            </a:r>
            <a:r>
              <a:rPr lang="uk-UA" sz="2000" dirty="0" smtClean="0"/>
              <a:t> – це целулоїдна плівка, в яку внесли велику кількість однаково орієнтованих кристаликів сульфату йодистого хініну. </a:t>
            </a:r>
            <a:endParaRPr lang="uk-UA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43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rgbClr val="FF0000"/>
                </a:solidFill>
              </a:rPr>
              <a:t>Використання поляроїдів ( аналізатора і поляризатор)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6" name="Полярізація світл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214423"/>
            <a:ext cx="9144000" cy="564357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Світло</a:t>
            </a:r>
            <a:r>
              <a:rPr lang="uk-UA" sz="9600" dirty="0" smtClean="0"/>
              <a:t> </a:t>
            </a:r>
            <a:r>
              <a:rPr lang="uk-UA" sz="3600" dirty="0" smtClean="0"/>
              <a:t>- символізує прояв божества, космічне творіння, логос, універсальний принцип, що міститься в явищі, початковий інтелект, життя, істину, прояснення, пряме знання, безтілесне, джерело </a:t>
            </a:r>
            <a:r>
              <a:rPr lang="ru-RU" sz="3600" dirty="0" smtClean="0"/>
              <a:t>блага</a:t>
            </a:r>
            <a:r>
              <a:rPr lang="uk-UA" sz="3600" dirty="0" smtClean="0"/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нездатне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відрізняти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поляризоване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природного.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Хоча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комахи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зокрема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бджоли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можуть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визначати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напрямок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поляризації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поляризованого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світла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3" name="Picture 1" descr="C:\Users\Администратор.BEST-JNRI2I3J13\Pictures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0"/>
            <a:ext cx="32194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WordArt 5"/>
          <p:cNvSpPr>
            <a:spLocks noChangeArrowheads="1" noChangeShapeType="1"/>
          </p:cNvSpPr>
          <p:nvPr/>
        </p:nvSpPr>
        <p:spPr bwMode="auto">
          <a:xfrm>
            <a:off x="1042988" y="260350"/>
            <a:ext cx="7138987" cy="922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pattFill prst="solidDmnd">
                    <a:fgClr>
                      <a:srgbClr val="A50021"/>
                    </a:fgClr>
                    <a:bgClr>
                      <a:schemeClr val="folHlink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50000">
                      <a:srgbClr val="009999"/>
                    </a:gs>
                    <a:gs pos="100000">
                      <a:srgbClr val="FF33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ЗАКОН МАЛЮСА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1484313"/>
            <a:ext cx="9144000" cy="5183187"/>
            <a:chOff x="0" y="929"/>
            <a:chExt cx="5760" cy="3265"/>
          </a:xfrm>
        </p:grpSpPr>
        <p:sp>
          <p:nvSpPr>
            <p:cNvPr id="7180" name="Text Box 6"/>
            <p:cNvSpPr txBox="1">
              <a:spLocks noChangeArrowheads="1"/>
            </p:cNvSpPr>
            <p:nvPr/>
          </p:nvSpPr>
          <p:spPr bwMode="auto">
            <a:xfrm>
              <a:off x="158" y="929"/>
              <a:ext cx="535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uk-UA" sz="2000"/>
                <a:t>При проходженні природного світла  через ідеальний поляризатор (поглинання відсутнє і світло повністю поляризується) його інтенсивність зменшується вдвічі, тобто</a:t>
              </a:r>
            </a:p>
          </p:txBody>
        </p:sp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0" y="2037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170" name="Object 7"/>
            <p:cNvGraphicFramePr>
              <a:graphicFrameLocks noChangeAspect="1"/>
            </p:cNvGraphicFramePr>
            <p:nvPr/>
          </p:nvGraphicFramePr>
          <p:xfrm>
            <a:off x="3470" y="1389"/>
            <a:ext cx="1089" cy="596"/>
          </p:xfrm>
          <a:graphic>
            <a:graphicData uri="http://schemas.openxmlformats.org/presentationml/2006/ole">
              <p:oleObj spid="_x0000_s7170" name="Equation" r:id="rId3" imgW="710891" imgH="393529" progId="">
                <p:embed/>
              </p:oleObj>
            </a:graphicData>
          </a:graphic>
        </p:graphicFrame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0" y="2085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171" name="Object 9"/>
            <p:cNvGraphicFramePr>
              <a:graphicFrameLocks noChangeAspect="1"/>
            </p:cNvGraphicFramePr>
            <p:nvPr/>
          </p:nvGraphicFramePr>
          <p:xfrm>
            <a:off x="340" y="1842"/>
            <a:ext cx="499" cy="390"/>
          </p:xfrm>
          <a:graphic>
            <a:graphicData uri="http://schemas.openxmlformats.org/presentationml/2006/ole">
              <p:oleObj spid="_x0000_s7171" name="Equation" r:id="rId4" imgW="304668" imgH="241195" progId="">
                <p:embed/>
              </p:oleObj>
            </a:graphicData>
          </a:graphic>
        </p:graphicFrame>
        <p:sp>
          <p:nvSpPr>
            <p:cNvPr id="7183" name="Text Box 11"/>
            <p:cNvSpPr txBox="1">
              <a:spLocks noChangeArrowheads="1"/>
            </p:cNvSpPr>
            <p:nvPr/>
          </p:nvSpPr>
          <p:spPr bwMode="auto">
            <a:xfrm>
              <a:off x="884" y="1888"/>
              <a:ext cx="471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-"/>
              </a:pPr>
              <a:r>
                <a:rPr lang="uk-UA" sz="2000"/>
                <a:t>інтенсивність неполяризованого світла, яке падає на поляризатор, 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uk-UA" sz="2000"/>
                <a:t> інтенсивність світла, яке вийшло з поляризатора.</a:t>
              </a:r>
            </a:p>
          </p:txBody>
        </p:sp>
        <p:sp>
          <p:nvSpPr>
            <p:cNvPr id="7184" name="Rectangle 13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172" name="Object 12"/>
            <p:cNvGraphicFramePr>
              <a:graphicFrameLocks noChangeAspect="1"/>
            </p:cNvGraphicFramePr>
            <p:nvPr/>
          </p:nvGraphicFramePr>
          <p:xfrm>
            <a:off x="400" y="2296"/>
            <a:ext cx="257" cy="363"/>
          </p:xfrm>
          <a:graphic>
            <a:graphicData uri="http://schemas.openxmlformats.org/presentationml/2006/ole">
              <p:oleObj spid="_x0000_s7172" name="Equation" r:id="rId5" imgW="165028" imgH="228501" progId="">
                <p:embed/>
              </p:oleObj>
            </a:graphicData>
          </a:graphic>
        </p:graphicFrame>
        <p:sp>
          <p:nvSpPr>
            <p:cNvPr id="7185" name="Rectangle 18"/>
            <p:cNvSpPr>
              <a:spLocks noChangeArrowheads="1"/>
            </p:cNvSpPr>
            <p:nvPr/>
          </p:nvSpPr>
          <p:spPr bwMode="auto">
            <a:xfrm>
              <a:off x="0" y="2088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6" name="Text Box 19"/>
            <p:cNvSpPr txBox="1">
              <a:spLocks noChangeArrowheads="1"/>
            </p:cNvSpPr>
            <p:nvPr/>
          </p:nvSpPr>
          <p:spPr bwMode="auto">
            <a:xfrm>
              <a:off x="1882" y="3657"/>
              <a:ext cx="35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 b="1">
                  <a:solidFill>
                    <a:srgbClr val="CC0000"/>
                  </a:solidFill>
                </a:rPr>
                <a:t>Площина поляризації поляризатора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249" y="2704"/>
              <a:ext cx="1542" cy="1089"/>
              <a:chOff x="249" y="2976"/>
              <a:chExt cx="1542" cy="1089"/>
            </a:xfrm>
          </p:grpSpPr>
          <p:sp>
            <p:nvSpPr>
              <p:cNvPr id="7190" name="Line 14"/>
              <p:cNvSpPr>
                <a:spLocks noChangeShapeType="1"/>
              </p:cNvSpPr>
              <p:nvPr/>
            </p:nvSpPr>
            <p:spPr bwMode="auto">
              <a:xfrm flipV="1">
                <a:off x="567" y="2976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Line 15"/>
              <p:cNvSpPr>
                <a:spLocks noChangeShapeType="1"/>
              </p:cNvSpPr>
              <p:nvPr/>
            </p:nvSpPr>
            <p:spPr bwMode="auto">
              <a:xfrm>
                <a:off x="249" y="4065"/>
                <a:ext cx="1542" cy="0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Line 16"/>
              <p:cNvSpPr>
                <a:spLocks noChangeShapeType="1"/>
              </p:cNvSpPr>
              <p:nvPr/>
            </p:nvSpPr>
            <p:spPr bwMode="auto">
              <a:xfrm flipV="1">
                <a:off x="567" y="3294"/>
                <a:ext cx="589" cy="771"/>
              </a:xfrm>
              <a:prstGeom prst="line">
                <a:avLst/>
              </a:prstGeom>
              <a:noFill/>
              <a:ln w="57150">
                <a:solidFill>
                  <a:srgbClr val="9933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7176" name="Object 17"/>
              <p:cNvGraphicFramePr>
                <a:graphicFrameLocks noChangeAspect="1"/>
              </p:cNvGraphicFramePr>
              <p:nvPr/>
            </p:nvGraphicFramePr>
            <p:xfrm>
              <a:off x="726" y="2976"/>
              <a:ext cx="334" cy="408"/>
            </p:xfrm>
            <a:graphic>
              <a:graphicData uri="http://schemas.openxmlformats.org/presentationml/2006/ole">
                <p:oleObj spid="_x0000_s7176" name="Equation" r:id="rId6" imgW="190440" imgH="228600" progId="">
                  <p:embed/>
                </p:oleObj>
              </a:graphicData>
            </a:graphic>
          </p:graphicFrame>
          <p:sp>
            <p:nvSpPr>
              <p:cNvPr id="7193" name="Arc 20"/>
              <p:cNvSpPr>
                <a:spLocks/>
              </p:cNvSpPr>
              <p:nvPr/>
            </p:nvSpPr>
            <p:spPr bwMode="auto">
              <a:xfrm>
                <a:off x="857" y="3684"/>
                <a:ext cx="227" cy="363"/>
              </a:xfrm>
              <a:custGeom>
                <a:avLst/>
                <a:gdLst>
                  <a:gd name="T0" fmla="*/ 0 w 21600"/>
                  <a:gd name="T1" fmla="*/ 0 h 21600"/>
                  <a:gd name="T2" fmla="*/ 227 w 21600"/>
                  <a:gd name="T3" fmla="*/ 363 h 21600"/>
                  <a:gd name="T4" fmla="*/ 0 w 21600"/>
                  <a:gd name="T5" fmla="*/ 36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7177" name="Object 21"/>
              <p:cNvGraphicFramePr>
                <a:graphicFrameLocks noChangeAspect="1"/>
              </p:cNvGraphicFramePr>
              <p:nvPr/>
            </p:nvGraphicFramePr>
            <p:xfrm>
              <a:off x="793" y="3748"/>
              <a:ext cx="230" cy="272"/>
            </p:xfrm>
            <a:graphic>
              <a:graphicData uri="http://schemas.openxmlformats.org/presentationml/2006/ole">
                <p:oleObj spid="_x0000_s7177" name="Equation" r:id="rId7" imgW="139680" imgH="164880" progId="">
                  <p:embed/>
                </p:oleObj>
              </a:graphicData>
            </a:graphic>
          </p:graphicFrame>
          <p:sp>
            <p:nvSpPr>
              <p:cNvPr id="7194" name="Line 23"/>
              <p:cNvSpPr>
                <a:spLocks noChangeShapeType="1"/>
              </p:cNvSpPr>
              <p:nvPr/>
            </p:nvSpPr>
            <p:spPr bwMode="auto">
              <a:xfrm>
                <a:off x="1147" y="3294"/>
                <a:ext cx="0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7173" name="Object 24"/>
            <p:cNvGraphicFramePr>
              <a:graphicFrameLocks noChangeAspect="1"/>
            </p:cNvGraphicFramePr>
            <p:nvPr/>
          </p:nvGraphicFramePr>
          <p:xfrm>
            <a:off x="1837" y="2659"/>
            <a:ext cx="772" cy="340"/>
          </p:xfrm>
          <a:graphic>
            <a:graphicData uri="http://schemas.openxmlformats.org/presentationml/2006/ole">
              <p:oleObj spid="_x0000_s7173" name="Equation" r:id="rId8" imgW="431640" imgH="190440" progId="">
                <p:embed/>
              </p:oleObj>
            </a:graphicData>
          </a:graphic>
        </p:graphicFrame>
        <p:sp>
          <p:nvSpPr>
            <p:cNvPr id="7188" name="Text Box 25"/>
            <p:cNvSpPr txBox="1">
              <a:spLocks noChangeArrowheads="1"/>
            </p:cNvSpPr>
            <p:nvPr/>
          </p:nvSpPr>
          <p:spPr bwMode="auto">
            <a:xfrm>
              <a:off x="2699" y="2750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2000"/>
                <a:t>тоді</a:t>
              </a:r>
            </a:p>
          </p:txBody>
        </p:sp>
        <p:graphicFrame>
          <p:nvGraphicFramePr>
            <p:cNvPr id="7174" name="Object 26"/>
            <p:cNvGraphicFramePr>
              <a:graphicFrameLocks noChangeAspect="1"/>
            </p:cNvGraphicFramePr>
            <p:nvPr/>
          </p:nvGraphicFramePr>
          <p:xfrm>
            <a:off x="385" y="3884"/>
            <a:ext cx="1088" cy="310"/>
          </p:xfrm>
          <a:graphic>
            <a:graphicData uri="http://schemas.openxmlformats.org/presentationml/2006/ole">
              <p:oleObj spid="_x0000_s7174" name="Equation" r:id="rId9" imgW="799920" imgH="228600" progId="">
                <p:embed/>
              </p:oleObj>
            </a:graphicData>
          </a:graphic>
        </p:graphicFrame>
        <p:sp>
          <p:nvSpPr>
            <p:cNvPr id="7189" name="Rectangle 29"/>
            <p:cNvSpPr>
              <a:spLocks noChangeArrowheads="1"/>
            </p:cNvSpPr>
            <p:nvPr/>
          </p:nvSpPr>
          <p:spPr bwMode="auto">
            <a:xfrm>
              <a:off x="0" y="2085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7175" name="Object 28"/>
            <p:cNvGraphicFramePr>
              <a:graphicFrameLocks noChangeAspect="1"/>
            </p:cNvGraphicFramePr>
            <p:nvPr/>
          </p:nvGraphicFramePr>
          <p:xfrm>
            <a:off x="3243" y="2702"/>
            <a:ext cx="1231" cy="365"/>
          </p:xfrm>
          <a:graphic>
            <a:graphicData uri="http://schemas.openxmlformats.org/presentationml/2006/ole">
              <p:oleObj spid="_x0000_s7175" name="Equation" r:id="rId10" imgW="799920" imgH="241200" progId="">
                <p:embed/>
              </p:oleObj>
            </a:graphicData>
          </a:graphic>
        </p:graphicFrame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CC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Закон </a:t>
            </a:r>
            <a:r>
              <a:rPr lang="uk-UA" sz="3200" b="1" dirty="0" err="1">
                <a:solidFill>
                  <a:srgbClr val="CC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Малюса</a:t>
            </a:r>
            <a:r>
              <a:rPr lang="uk-UA" sz="3200" b="1" dirty="0">
                <a:solidFill>
                  <a:srgbClr val="CC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. Проходження лінійно поляризованої електромагнітної хвилі через поляризатор</a:t>
            </a:r>
          </a:p>
        </p:txBody>
      </p:sp>
      <p:pic>
        <p:nvPicPr>
          <p:cNvPr id="18435" name="Picture 9" descr="Polari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2547"/>
            <a:ext cx="7643866" cy="528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" y="1"/>
            <a:ext cx="5500687" cy="6857999"/>
            <a:chOff x="0" y="0"/>
            <a:chExt cx="3465" cy="4320"/>
          </a:xfrm>
        </p:grpSpPr>
        <p:pic>
          <p:nvPicPr>
            <p:cNvPr id="19460" name="Picture 5" descr="малюс"/>
            <p:cNvPicPr>
              <a:picLocks noChangeAspect="1" noChangeArrowheads="1"/>
            </p:cNvPicPr>
            <p:nvPr/>
          </p:nvPicPr>
          <p:blipFill>
            <a:blip r:embed="rId2" cstate="print"/>
            <a:srcRect l="12663" t="13826" r="13408" b="6389"/>
            <a:stretch>
              <a:fillRect/>
            </a:stretch>
          </p:blipFill>
          <p:spPr bwMode="auto">
            <a:xfrm>
              <a:off x="90" y="765"/>
              <a:ext cx="2041" cy="2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346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4000" b="1" dirty="0" smtClean="0">
                  <a:solidFill>
                    <a:srgbClr val="FF0000"/>
                  </a:solidFill>
                </a:rPr>
                <a:t>МАЛЮС  ЕТЬЄН  ЛУЇ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0" y="3316"/>
              <a:ext cx="2520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uk-UA" sz="3200" dirty="0"/>
                <a:t>(1775–1812)</a:t>
              </a:r>
            </a:p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uk-UA" sz="3200" dirty="0"/>
                <a:t>Французький  фізик та інженер</a:t>
              </a:r>
              <a:endParaRPr lang="ru-RU" sz="3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286084" y="363915"/>
            <a:ext cx="5857916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Малюс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займався </a:t>
            </a:r>
            <a:r>
              <a:rPr lang="uk-U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дослідженнями у області оптики. У 1808 відкрив поляризацію світла при відбиванні та  закон зміни інтенсивності поляризованого світла (закон </a:t>
            </a:r>
            <a:r>
              <a:rPr lang="uk-UA" sz="32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Малюса</a:t>
            </a:r>
            <a:r>
              <a:rPr lang="uk-UA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а у 1811 – поляризацію світла при заломленні. Розробив  теорію подвійного променезаломлення у  кристалах.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29634" cy="1214422"/>
          </a:xfrm>
        </p:spPr>
        <p:txBody>
          <a:bodyPr>
            <a:noAutofit/>
          </a:bodyPr>
          <a:lstStyle/>
          <a:p>
            <a:pPr eaLnBrk="1" hangingPunct="1"/>
            <a:r>
              <a:rPr lang="uk-UA" sz="8000" b="1" dirty="0" smtClean="0">
                <a:solidFill>
                  <a:srgbClr val="FF0000"/>
                </a:solidFill>
              </a:rPr>
              <a:t>Штучна анізотропія</a:t>
            </a:r>
            <a:endParaRPr lang="ru-RU" sz="80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1142984"/>
            <a:ext cx="91440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uk-UA" sz="2000" b="1" dirty="0" smtClean="0">
                <a:solidFill>
                  <a:srgbClr val="AC0000"/>
                </a:solidFill>
              </a:rPr>
              <a:t>Ефект </a:t>
            </a:r>
            <a:r>
              <a:rPr lang="uk-UA" sz="2000" b="1" dirty="0" err="1">
                <a:solidFill>
                  <a:srgbClr val="AC0000"/>
                </a:solidFill>
              </a:rPr>
              <a:t>Керра</a:t>
            </a:r>
            <a:r>
              <a:rPr lang="uk-UA" sz="2000" dirty="0"/>
              <a:t> – це  явище виникнення подвійного променезаломлення у оптично ізотропних речовинах, наприклад рідинах і  газах, під дією однорідного електричного поля. Відкритий  Дж. </a:t>
            </a:r>
            <a:r>
              <a:rPr lang="uk-UA" sz="2000" dirty="0" err="1"/>
              <a:t>Керром</a:t>
            </a:r>
            <a:r>
              <a:rPr lang="uk-UA" sz="2000" dirty="0"/>
              <a:t> у 1875р.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uk-UA" sz="2000" dirty="0" smtClean="0"/>
              <a:t>Внаслідок </a:t>
            </a:r>
            <a:r>
              <a:rPr lang="uk-UA" sz="2000" dirty="0"/>
              <a:t>ефекту </a:t>
            </a:r>
            <a:r>
              <a:rPr lang="uk-UA" sz="2000" dirty="0" err="1"/>
              <a:t>Керра</a:t>
            </a:r>
            <a:r>
              <a:rPr lang="uk-UA" sz="2000" dirty="0"/>
              <a:t>  газ або рідина у електричному полі набуває властивостей одноосного кристала, оптична вісь якого спрямована вздовж  поля.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uk-UA" sz="2000" b="1" dirty="0" err="1" smtClean="0">
                <a:solidFill>
                  <a:srgbClr val="AC0000"/>
                </a:solidFill>
              </a:rPr>
              <a:t>Фотопружність</a:t>
            </a:r>
            <a:r>
              <a:rPr lang="uk-UA" sz="2000" b="1" dirty="0" smtClean="0">
                <a:solidFill>
                  <a:srgbClr val="AC0000"/>
                </a:solidFill>
              </a:rPr>
              <a:t> </a:t>
            </a:r>
            <a:r>
              <a:rPr lang="uk-UA" sz="2000" b="1" dirty="0">
                <a:solidFill>
                  <a:srgbClr val="AC0000"/>
                </a:solidFill>
              </a:rPr>
              <a:t>(п'єзоелектричний ефект)</a:t>
            </a:r>
            <a:r>
              <a:rPr lang="uk-UA" sz="2000" dirty="0"/>
              <a:t> – явище  виникнення анізотропії у ізотропному тілі під дією пружної деформації. Відкрите у  1818 р. </a:t>
            </a:r>
            <a:r>
              <a:rPr lang="uk-UA" sz="2000" dirty="0" err="1"/>
              <a:t>Брюстером</a:t>
            </a:r>
            <a:r>
              <a:rPr lang="uk-UA" sz="2000" dirty="0"/>
              <a:t>. При односторонньому розтягуванні або стисканні тіло стає подібним до  одноосного кристалу з оптичною віссю, яка паралельна напрямку прикладеної сили.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557216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378863"/>
            <a:ext cx="2786082" cy="34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714356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800" dirty="0"/>
              <a:t>Оптична активність </a:t>
            </a:r>
            <a:r>
              <a:rPr lang="uk-UA" sz="2800" dirty="0" smtClean="0"/>
              <a:t>вперше </a:t>
            </a:r>
            <a:r>
              <a:rPr lang="uk-UA" sz="2800" dirty="0"/>
              <a:t>виявлена у 1811р.  </a:t>
            </a:r>
            <a:r>
              <a:rPr lang="uk-UA" sz="2800" dirty="0" smtClean="0"/>
              <a:t>  Д.Ф.</a:t>
            </a:r>
            <a:r>
              <a:rPr lang="uk-UA" sz="2800" dirty="0" err="1" smtClean="0"/>
              <a:t>Араго</a:t>
            </a:r>
            <a:r>
              <a:rPr lang="uk-UA" sz="2800" dirty="0" smtClean="0"/>
              <a:t> </a:t>
            </a:r>
            <a:r>
              <a:rPr lang="uk-UA" sz="2800" dirty="0"/>
              <a:t>у кварці. У 1815 </a:t>
            </a:r>
            <a:r>
              <a:rPr lang="uk-UA" sz="2800" dirty="0" smtClean="0"/>
              <a:t>Ж.Б.</a:t>
            </a:r>
            <a:r>
              <a:rPr lang="uk-UA" sz="2800" dirty="0" err="1" smtClean="0"/>
              <a:t>Біо</a:t>
            </a:r>
            <a:r>
              <a:rPr lang="uk-UA" sz="2800" dirty="0" smtClean="0"/>
              <a:t> </a:t>
            </a:r>
            <a:r>
              <a:rPr lang="uk-UA" sz="2800" dirty="0"/>
              <a:t>встановив оптичну активність чистих рідин (скипидару), а потів розчинів  і  парів багатьох, в основному органічних, речовин. </a:t>
            </a:r>
          </a:p>
          <a:p>
            <a:pPr algn="just">
              <a:spcBef>
                <a:spcPct val="50000"/>
              </a:spcBef>
            </a:pPr>
            <a:r>
              <a:rPr lang="uk-UA" sz="2800" b="1" dirty="0">
                <a:solidFill>
                  <a:srgbClr val="CC0000"/>
                </a:solidFill>
              </a:rPr>
              <a:t>Оптично активні речовини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CC0000"/>
                </a:solidFill>
              </a:rPr>
              <a:t>(ОАР)</a:t>
            </a:r>
            <a:r>
              <a:rPr lang="uk-UA" sz="2800" dirty="0"/>
              <a:t> -  це середовища, які повертають площину поляризації плоско поляризованого світла.</a:t>
            </a:r>
            <a:endParaRPr lang="ru-RU" sz="2800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0"/>
            <a:ext cx="78120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dirty="0">
                <a:solidFill>
                  <a:srgbClr val="FF0000"/>
                </a:solidFill>
              </a:rPr>
              <a:t>Оптично активні речовини</a:t>
            </a:r>
            <a:r>
              <a:rPr lang="uk-UA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11182"/>
            <a:ext cx="2357454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19730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251835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Розрізняють </a:t>
            </a:r>
            <a:r>
              <a:rPr lang="uk-UA" sz="2400" b="1" dirty="0"/>
              <a:t>2 типи </a:t>
            </a:r>
            <a:r>
              <a:rPr lang="uk-UA" sz="2400" b="1" dirty="0">
                <a:solidFill>
                  <a:srgbClr val="CC0000"/>
                </a:solidFill>
              </a:rPr>
              <a:t>ОАР. </a:t>
            </a:r>
            <a:r>
              <a:rPr lang="uk-UA" sz="2400" dirty="0"/>
              <a:t>До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CC0000"/>
                </a:solidFill>
              </a:rPr>
              <a:t>ОАР </a:t>
            </a:r>
            <a:r>
              <a:rPr lang="uk-UA" sz="2400" dirty="0"/>
              <a:t>І-го типу відносять речовини, які є оптично активними у будь-якому агрегатному стані (цукор, камфора, винна кислота). </a:t>
            </a:r>
            <a:r>
              <a:rPr lang="uk-UA" sz="2400" b="1" dirty="0">
                <a:solidFill>
                  <a:srgbClr val="CC0000"/>
                </a:solidFill>
              </a:rPr>
              <a:t>ОАР</a:t>
            </a:r>
            <a:r>
              <a:rPr lang="uk-UA" sz="2400" dirty="0"/>
              <a:t> ІІ-го типу є активними тільки у кристалічній фазі (кварц, кіновар) </a:t>
            </a:r>
          </a:p>
          <a:p>
            <a:pPr algn="just">
              <a:spcBef>
                <a:spcPct val="50000"/>
              </a:spcBef>
            </a:pPr>
            <a:r>
              <a:rPr lang="uk-UA" sz="2400" dirty="0"/>
              <a:t>У </a:t>
            </a:r>
            <a:r>
              <a:rPr lang="uk-UA" sz="2400" b="1" dirty="0">
                <a:solidFill>
                  <a:srgbClr val="CC0000"/>
                </a:solidFill>
              </a:rPr>
              <a:t>ОАР </a:t>
            </a:r>
            <a:r>
              <a:rPr lang="uk-UA" sz="2400" dirty="0"/>
              <a:t>І-го типу оптична активність обумовлена асиметричною будовою їх молекул, ІІ-го типу — специфічною орієнтацією молекул (іонів) у елементарних комірках кристалу (асиметрією поля сил, які зв'язують частинки у кристалічній решітці). Кристали </a:t>
            </a:r>
            <a:r>
              <a:rPr lang="uk-UA" sz="2400" b="1" dirty="0">
                <a:solidFill>
                  <a:srgbClr val="CC0000"/>
                </a:solidFill>
              </a:rPr>
              <a:t>ОАР</a:t>
            </a:r>
            <a:r>
              <a:rPr lang="uk-UA" sz="2400" dirty="0"/>
              <a:t> завжди існують у двох формах — правій и лівій; при цьому решітка правого кристалу дзеркально-симетрична решітці лівого і її не можна просторово сполучити з нею.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31432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8" cy="261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Поляриметрія</a:t>
            </a:r>
            <a:r>
              <a:rPr lang="uk-UA" sz="2800" b="1" dirty="0" smtClean="0">
                <a:solidFill>
                  <a:srgbClr val="AC0000"/>
                </a:solidFill>
              </a:rPr>
              <a:t> </a:t>
            </a:r>
            <a:r>
              <a:rPr lang="uk-UA" sz="2800" dirty="0"/>
              <a:t>– це сукупність методів дослідження, які ґрунтуються на вимірюванні:</a:t>
            </a:r>
          </a:p>
          <a:p>
            <a:pPr algn="just">
              <a:buFontTx/>
              <a:buChar char="•"/>
            </a:pPr>
            <a:r>
              <a:rPr lang="uk-UA" sz="2800" dirty="0"/>
              <a:t>степеня поляризації випромінювання (світла, радіохвиль);</a:t>
            </a:r>
          </a:p>
          <a:p>
            <a:pPr>
              <a:buFontTx/>
              <a:buChar char="•"/>
            </a:pPr>
            <a:r>
              <a:rPr lang="uk-UA" sz="2800" dirty="0"/>
              <a:t>оптичній активності речовин або їх розчинів.</a:t>
            </a:r>
          </a:p>
          <a:p>
            <a:pPr algn="just"/>
            <a:r>
              <a:rPr lang="uk-UA" sz="2800" dirty="0" smtClean="0"/>
              <a:t>Поляриметрію </a:t>
            </a:r>
            <a:r>
              <a:rPr lang="uk-UA" sz="2800" dirty="0"/>
              <a:t>використовують для дослідження випромінювань, а також в аналітичній та структурній хімії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9" y="3061340"/>
            <a:ext cx="2714612" cy="379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749457"/>
            <a:ext cx="642938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Феноменологічну (макроскопічну) теорію оптичної активності запропонував у 1823 О.Ж.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Френель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який її пояснив відмінністю показників заломлення ОАС  для 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право-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uk-UA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лівополяризованих</a:t>
            </a:r>
            <a:r>
              <a:rPr lang="uk-UA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колу світлових хвиль.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2857496"/>
          </a:xfrm>
        </p:spPr>
        <p:txBody>
          <a:bodyPr>
            <a:noAutofit/>
          </a:bodyPr>
          <a:lstStyle/>
          <a:p>
            <a:pPr eaLnBrk="1" hangingPunct="1"/>
            <a:r>
              <a:rPr lang="uk-UA" sz="6000" b="1" dirty="0" smtClean="0">
                <a:solidFill>
                  <a:srgbClr val="CC0000"/>
                </a:solidFill>
              </a:rPr>
              <a:t>Штучна оптична </a:t>
            </a:r>
            <a:br>
              <a:rPr lang="uk-UA" sz="6000" b="1" dirty="0" smtClean="0">
                <a:solidFill>
                  <a:srgbClr val="CC0000"/>
                </a:solidFill>
              </a:rPr>
            </a:br>
            <a:r>
              <a:rPr lang="uk-UA" sz="6000" b="1" dirty="0" smtClean="0">
                <a:solidFill>
                  <a:srgbClr val="CC0000"/>
                </a:solidFill>
              </a:rPr>
              <a:t>активність</a:t>
            </a:r>
            <a:br>
              <a:rPr lang="uk-UA" sz="6000" b="1" dirty="0" smtClean="0">
                <a:solidFill>
                  <a:srgbClr val="CC0000"/>
                </a:solidFill>
              </a:rPr>
            </a:br>
            <a:r>
              <a:rPr lang="uk-UA" sz="6000" b="1" dirty="0" smtClean="0">
                <a:solidFill>
                  <a:srgbClr val="CC0000"/>
                </a:solidFill>
              </a:rPr>
              <a:t> </a:t>
            </a:r>
            <a:r>
              <a:rPr lang="uk-UA" sz="6000" b="1" i="1" dirty="0" smtClean="0">
                <a:solidFill>
                  <a:schemeClr val="accent2"/>
                </a:solidFill>
              </a:rPr>
              <a:t>Ефект Фарадея</a:t>
            </a:r>
            <a:endParaRPr lang="ru-RU" sz="6000" b="1" i="1" dirty="0" smtClean="0">
              <a:solidFill>
                <a:schemeClr val="accent2"/>
              </a:solidFill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291846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dirty="0" smtClean="0"/>
              <a:t>Це </a:t>
            </a:r>
            <a:r>
              <a:rPr lang="uk-UA" sz="2000" dirty="0"/>
              <a:t>оптична активність, яка з'являється тільки при внесенні  оптично неактивної речовини у магнітне поле. Знак обертання  в ефекті Фарадея залежить як від магнітних властивостей середовища  (чи є воно парамагнітним, діамагнітним або феромагнітним), так і від того, вздовж поля чи  проти нього поширюється випромінювання. Це пов'язано із особливим характером магнітного поля. </a:t>
            </a:r>
          </a:p>
          <a:p>
            <a:pPr algn="just">
              <a:spcBef>
                <a:spcPct val="50000"/>
              </a:spcBef>
            </a:pPr>
            <a:r>
              <a:rPr lang="uk-UA" sz="2000" dirty="0" smtClean="0"/>
              <a:t>Відмінність </a:t>
            </a:r>
            <a:r>
              <a:rPr lang="uk-UA" sz="2000" dirty="0"/>
              <a:t>природної та штучної оптичної активності полягає в такому: коли лінійно-поляризоване світло, що пройшло через шар речовини з природної оптичною активністю відбивається і проходить через той самий шар у протилежному напрямку, то попередня поляризація світла відновлюється. В той час, як у середовищі зі штучною оптичною активністю у аналогічному досліді кут обертання подвоюється. </a:t>
            </a:r>
            <a:endParaRPr lang="ru-RU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5718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4000" dirty="0" smtClean="0">
                <a:solidFill>
                  <a:srgbClr val="FF0000"/>
                </a:solidFill>
              </a:rPr>
              <a:t>Оптична активність використовується у різних оптичних приладах  (модуляторах, затворах ) а також у якості  дуже точного метода визначення показників заломлення  у даному середовищі. Такий метод є у 10000 раз точнішим за інші відомі  способи вимірювання. 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Виключно важливою є  оптична активність біологічних молекул і, зокрема, білків, які складаються з амінокислот, з лівими гвинтами. Ця  вибраність спіральної будови </a:t>
            </a:r>
            <a:r>
              <a:rPr lang="uk-UA" sz="4000" dirty="0" err="1" smtClean="0">
                <a:solidFill>
                  <a:srgbClr val="FF0000"/>
                </a:solidFill>
              </a:rPr>
              <a:t>біомолекул</a:t>
            </a:r>
            <a:r>
              <a:rPr lang="uk-UA" sz="4000" dirty="0" smtClean="0">
                <a:solidFill>
                  <a:srgbClr val="FF0000"/>
                </a:solidFill>
              </a:rPr>
              <a:t> до сих пір є нерозв'язаною  загадкою.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K:\Фізика\Проекти\Поляризація світл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57158" y="857232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При  відбиванні світла від зразка змінюється його  стан поляризації. Це явище лежить в основі</a:t>
            </a:r>
            <a:r>
              <a:rPr lang="uk-UA" sz="2000" b="1" dirty="0"/>
              <a:t> </a:t>
            </a:r>
            <a:r>
              <a:rPr lang="uk-UA" sz="2000" b="1" dirty="0" err="1">
                <a:solidFill>
                  <a:srgbClr val="CC0000"/>
                </a:solidFill>
              </a:rPr>
              <a:t>еліпсометрії</a:t>
            </a:r>
            <a:r>
              <a:rPr lang="uk-UA" sz="2000" b="1" dirty="0">
                <a:solidFill>
                  <a:srgbClr val="CC0000"/>
                </a:solidFill>
              </a:rPr>
              <a:t>.</a:t>
            </a:r>
          </a:p>
        </p:txBody>
      </p:sp>
      <p:pic>
        <p:nvPicPr>
          <p:cNvPr id="21507" name="Picture 6" descr="el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61118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>
              <a:solidFill>
                <a:srgbClr val="CC0000"/>
              </a:solidFill>
            </a:endParaRPr>
          </a:p>
        </p:txBody>
      </p:sp>
      <p:sp>
        <p:nvSpPr>
          <p:cNvPr id="21509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Застосування</a:t>
            </a:r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поляризованого</a:t>
            </a:r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світла</a:t>
            </a:r>
            <a:endParaRPr lang="ru-RU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>
                <a:solidFill>
                  <a:srgbClr val="FF0000"/>
                </a:solidFill>
              </a:rPr>
              <a:t>Мікроскопія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використанням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принципів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еліпсометрії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22531" name="Picture 5" descr="ell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643338" cy="21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2243143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357684"/>
            <a:ext cx="2428861" cy="272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309672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235743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FF0000"/>
                </a:solidFill>
              </a:rPr>
              <a:t>Рідкокристалічні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дисплеї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Стереоскопічне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дослідженнях</a:t>
            </a:r>
            <a:r>
              <a:rPr lang="ru-RU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err="1" smtClean="0"/>
              <a:t>техніці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Регулювати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освітлення</a:t>
            </a:r>
            <a:r>
              <a:rPr lang="ru-RU" sz="2400" dirty="0" smtClean="0"/>
              <a:t> того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об’єкта</a:t>
            </a:r>
            <a:r>
              <a:rPr lang="ru-RU" sz="24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Гасіння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дзеркально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відбитих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відблисків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Посилення</a:t>
            </a:r>
            <a:r>
              <a:rPr lang="ru-RU" sz="2400" dirty="0" smtClean="0"/>
              <a:t> контрасту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насиченості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фотографії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err="1" smtClean="0"/>
              <a:t>облаштуванні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вітрин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 </a:t>
            </a:r>
            <a:r>
              <a:rPr lang="ru-RU" sz="2400" dirty="0" err="1" smtClean="0"/>
              <a:t>геології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У промисловості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Фотоапарат</a:t>
            </a:r>
            <a:endParaRPr lang="ru-RU" sz="2400" dirty="0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028060"/>
            <a:ext cx="5643570" cy="18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5664" y="0"/>
            <a:ext cx="340833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стосування полярізації світл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7929586" cy="5143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Застосування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2863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solidFill>
                  <a:srgbClr val="FF0000"/>
                </a:solidFill>
              </a:rPr>
              <a:t>Цікаво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887460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колір бачить людина?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Какой цвет видит человек Физика для детей. Часть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719061"/>
            <a:ext cx="7929618" cy="41389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Вікінги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використовували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поляризацію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світла</a:t>
            </a: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 для </a:t>
            </a:r>
            <a:r>
              <a:rPr lang="ru-RU" sz="4800" b="1" dirty="0" err="1" smtClean="0">
                <a:solidFill>
                  <a:srgbClr val="FF0000"/>
                </a:solidFill>
                <a:latin typeface="+mj-lt"/>
              </a:rPr>
              <a:t>навігації</a:t>
            </a:r>
            <a:endParaRPr lang="ru-RU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595021"/>
            <a:ext cx="4643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Вікінги</a:t>
            </a:r>
            <a:r>
              <a:rPr lang="ru-RU" sz="2400" dirty="0" smtClean="0"/>
              <a:t> -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мореплавці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давнину</a:t>
            </a:r>
            <a:r>
              <a:rPr lang="ru-RU" sz="2400" dirty="0" smtClean="0"/>
              <a:t> -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навігації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світлий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 "</a:t>
            </a:r>
            <a:r>
              <a:rPr lang="ru-RU" sz="2400" dirty="0" err="1" smtClean="0"/>
              <a:t>сонячні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камені</a:t>
            </a:r>
            <a:r>
              <a:rPr lang="ru-RU" sz="2400" dirty="0" smtClean="0"/>
              <a:t>" - </a:t>
            </a:r>
            <a:r>
              <a:rPr lang="ru-RU" sz="2400" dirty="0" err="1" smtClean="0"/>
              <a:t>кристали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поляризаційними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світло</a:t>
            </a:r>
            <a:r>
              <a:rPr lang="ru-RU" sz="2400" dirty="0" smtClean="0"/>
              <a:t>.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підтверджують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Габора</a:t>
            </a:r>
            <a:r>
              <a:rPr lang="ru-RU" sz="2400" dirty="0" smtClean="0"/>
              <a:t> Хорвата (</a:t>
            </a:r>
            <a:r>
              <a:rPr lang="en-US" sz="2400" dirty="0" smtClean="0"/>
              <a:t>Gabor Horvath), </a:t>
            </a:r>
            <a:r>
              <a:rPr lang="ru-RU" sz="2400" dirty="0" err="1" smtClean="0"/>
              <a:t>дослідника</a:t>
            </a:r>
            <a:r>
              <a:rPr lang="ru-RU" sz="2400" dirty="0" smtClean="0"/>
              <a:t> оптики в </a:t>
            </a:r>
            <a:r>
              <a:rPr lang="ru-RU" sz="2400" dirty="0" err="1" smtClean="0"/>
              <a:t>університеті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</a:t>
            </a:r>
            <a:r>
              <a:rPr lang="ru-RU" sz="2400" dirty="0" err="1" smtClean="0"/>
              <a:t>Етвеша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Будапешті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Сюзанни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Акессон</a:t>
            </a:r>
            <a:r>
              <a:rPr lang="ru-RU" sz="2400" dirty="0" smtClean="0"/>
              <a:t> (</a:t>
            </a:r>
            <a:r>
              <a:rPr lang="en-US" sz="2400" dirty="0" smtClean="0"/>
              <a:t>Susanne </a:t>
            </a:r>
            <a:r>
              <a:rPr lang="en-US" sz="2400" dirty="0" err="1" smtClean="0"/>
              <a:t>Akesson</a:t>
            </a:r>
            <a:r>
              <a:rPr lang="en-US" sz="2400" dirty="0" smtClean="0"/>
              <a:t>), </a:t>
            </a:r>
            <a:r>
              <a:rPr lang="ru-RU" sz="2400" dirty="0" err="1" smtClean="0"/>
              <a:t>еколога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фахівця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міграції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Лунда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Швеція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71612"/>
            <a:ext cx="447678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78379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Поляризація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світла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може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закручуватися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на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зразок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стрічки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Мебиуса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142984"/>
            <a:ext cx="45005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+mj-lt"/>
              </a:rPr>
              <a:t>Теоретичний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аналіз</a:t>
            </a:r>
            <a:r>
              <a:rPr lang="ru-RU" sz="2800" dirty="0" smtClean="0">
                <a:latin typeface="+mj-lt"/>
              </a:rPr>
              <a:t> так званого </a:t>
            </a:r>
            <a:r>
              <a:rPr lang="ru-RU" sz="2800" dirty="0" err="1" smtClean="0">
                <a:latin typeface="+mj-lt"/>
              </a:rPr>
              <a:t>тривимірного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світла</a:t>
            </a:r>
            <a:r>
              <a:rPr lang="ru-RU" sz="2800" dirty="0" smtClean="0">
                <a:latin typeface="+mj-lt"/>
              </a:rPr>
              <a:t> показав, </a:t>
            </a:r>
            <a:r>
              <a:rPr lang="ru-RU" sz="2800" dirty="0" err="1" smtClean="0">
                <a:latin typeface="+mj-lt"/>
              </a:rPr>
              <a:t>що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напрямку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поляризації</a:t>
            </a:r>
            <a:r>
              <a:rPr lang="ru-RU" sz="2800" dirty="0" smtClean="0">
                <a:latin typeface="+mj-lt"/>
              </a:rPr>
              <a:t> в </a:t>
            </a:r>
            <a:r>
              <a:rPr lang="ru-RU" sz="2800" dirty="0" err="1" smtClean="0">
                <a:latin typeface="+mj-lt"/>
              </a:rPr>
              <a:t>ньому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можуть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утворювати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структури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нетривіальною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топологією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що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нагадують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стрічку</a:t>
            </a:r>
            <a:r>
              <a:rPr lang="ru-RU" sz="2800" dirty="0" smtClean="0">
                <a:latin typeface="+mj-lt"/>
              </a:rPr>
              <a:t> Мебиуса.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86322"/>
            <a:ext cx="6072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+mj-lt"/>
              </a:rPr>
              <a:t>Стрічка</a:t>
            </a:r>
            <a:r>
              <a:rPr lang="ru-RU" sz="2400" dirty="0" smtClean="0">
                <a:latin typeface="+mj-lt"/>
              </a:rPr>
              <a:t> Мебиуса </a:t>
            </a:r>
            <a:r>
              <a:rPr lang="ru-RU" sz="2400" dirty="0" err="1" smtClean="0">
                <a:latin typeface="+mj-lt"/>
              </a:rPr>
              <a:t>смужка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що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володіє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тільки</a:t>
            </a:r>
            <a:r>
              <a:rPr lang="ru-RU" sz="2400" dirty="0" smtClean="0">
                <a:latin typeface="+mj-lt"/>
              </a:rPr>
              <a:t> одною </a:t>
            </a:r>
            <a:r>
              <a:rPr lang="ru-RU" sz="2400" dirty="0" err="1" smtClean="0">
                <a:latin typeface="+mj-lt"/>
              </a:rPr>
              <a:t>крайкою</a:t>
            </a:r>
            <a:r>
              <a:rPr lang="ru-RU" sz="2400" dirty="0" smtClean="0">
                <a:latin typeface="+mj-lt"/>
              </a:rPr>
              <a:t>, а </a:t>
            </a:r>
            <a:r>
              <a:rPr lang="ru-RU" sz="2400" dirty="0" err="1" smtClean="0">
                <a:latin typeface="+mj-lt"/>
              </a:rPr>
              <a:t>також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тільки</a:t>
            </a:r>
            <a:r>
              <a:rPr lang="ru-RU" sz="2400" dirty="0" smtClean="0">
                <a:latin typeface="+mj-lt"/>
              </a:rPr>
              <a:t> одною стороною. </a:t>
            </a:r>
            <a:r>
              <a:rPr lang="ru-RU" sz="2400" dirty="0" err="1" smtClean="0">
                <a:latin typeface="+mj-lt"/>
              </a:rPr>
              <a:t>Виявляється</a:t>
            </a:r>
            <a:r>
              <a:rPr lang="ru-RU" sz="2400" dirty="0" smtClean="0">
                <a:latin typeface="+mj-lt"/>
              </a:rPr>
              <a:t>, у </a:t>
            </a:r>
            <a:r>
              <a:rPr lang="ru-RU" sz="2400" dirty="0" err="1" smtClean="0">
                <a:latin typeface="+mj-lt"/>
              </a:rPr>
              <a:t>світловому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полі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тривимірного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світла</a:t>
            </a:r>
            <a:r>
              <a:rPr lang="ru-RU" sz="2400" dirty="0" smtClean="0">
                <a:latin typeface="+mj-lt"/>
              </a:rPr>
              <a:t> вектора </a:t>
            </a:r>
            <a:r>
              <a:rPr lang="ru-RU" sz="2400" dirty="0" err="1" smtClean="0">
                <a:latin typeface="+mj-lt"/>
              </a:rPr>
              <a:t>поляризації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можуть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утворювати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аналогічні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структури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+mj-lt"/>
              </a:rPr>
              <a:t>Гнойові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 жуки </a:t>
            </a:r>
            <a:r>
              <a:rPr lang="ru-RU" sz="6000" b="1" dirty="0" err="1" smtClean="0">
                <a:solidFill>
                  <a:srgbClr val="FF0000"/>
                </a:solidFill>
                <a:latin typeface="+mj-lt"/>
              </a:rPr>
              <a:t>орієнтуються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 за </a:t>
            </a:r>
            <a:r>
              <a:rPr lang="ru-RU" sz="6000" b="1" dirty="0" err="1" smtClean="0">
                <a:solidFill>
                  <a:srgbClr val="FF0000"/>
                </a:solidFill>
                <a:latin typeface="+mj-lt"/>
              </a:rPr>
              <a:t>допомогою</a:t>
            </a:r>
            <a:r>
              <a:rPr lang="ru-RU" sz="6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+mj-lt"/>
              </a:rPr>
              <a:t>зірок</a:t>
            </a:r>
            <a:endParaRPr lang="ru-RU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64353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>
                <a:latin typeface="+mj-lt"/>
              </a:rPr>
              <a:t>Гнойовий</a:t>
            </a:r>
            <a:r>
              <a:rPr lang="ru-RU" sz="2400" dirty="0" smtClean="0">
                <a:latin typeface="+mj-lt"/>
              </a:rPr>
              <a:t> жук </a:t>
            </a:r>
            <a:r>
              <a:rPr lang="ru-RU" sz="2400" dirty="0" err="1" smtClean="0">
                <a:latin typeface="+mj-lt"/>
              </a:rPr>
              <a:t>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єдиною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твариною</a:t>
            </a:r>
            <a:r>
              <a:rPr lang="ru-RU" sz="2400" dirty="0" smtClean="0">
                <a:latin typeface="+mj-lt"/>
              </a:rPr>
              <a:t>, яка </a:t>
            </a:r>
            <a:r>
              <a:rPr lang="ru-RU" sz="2400" dirty="0" err="1" smtClean="0">
                <a:latin typeface="+mj-lt"/>
              </a:rPr>
              <a:t>використовує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Чумацький</a:t>
            </a:r>
            <a:r>
              <a:rPr lang="ru-RU" sz="2400" dirty="0" smtClean="0">
                <a:latin typeface="+mj-lt"/>
              </a:rPr>
              <a:t> шлях для </a:t>
            </a:r>
            <a:r>
              <a:rPr lang="ru-RU" sz="2400" dirty="0" err="1" smtClean="0">
                <a:latin typeface="+mj-lt"/>
              </a:rPr>
              <a:t>вибору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свого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напряму</a:t>
            </a:r>
            <a:r>
              <a:rPr lang="ru-RU" sz="2400" dirty="0" smtClean="0">
                <a:latin typeface="+mj-lt"/>
              </a:rPr>
              <a:t>.</a:t>
            </a:r>
          </a:p>
          <a:p>
            <a:r>
              <a:rPr lang="ru-RU" sz="2400" dirty="0" err="1" smtClean="0">
                <a:latin typeface="+mj-lt"/>
              </a:rPr>
              <a:t>Учені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Швеції</a:t>
            </a:r>
            <a:r>
              <a:rPr lang="ru-RU" sz="2400" dirty="0" smtClean="0">
                <a:latin typeface="+mj-lt"/>
              </a:rPr>
              <a:t> та ПАР </a:t>
            </a:r>
            <a:r>
              <a:rPr lang="ru-RU" sz="2400" dirty="0" err="1" smtClean="0">
                <a:latin typeface="+mj-lt"/>
              </a:rPr>
              <a:t>виявили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що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хоча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зір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цих</a:t>
            </a:r>
            <a:r>
              <a:rPr lang="ru-RU" sz="2400" dirty="0" smtClean="0">
                <a:latin typeface="+mj-lt"/>
              </a:rPr>
              <a:t> комах </a:t>
            </a:r>
            <a:r>
              <a:rPr lang="ru-RU" sz="2400" dirty="0" err="1" smtClean="0">
                <a:latin typeface="+mj-lt"/>
              </a:rPr>
              <a:t>занадто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слабкий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щоб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розрізнити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окремі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сузір’я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гнойові</a:t>
            </a:r>
            <a:r>
              <a:rPr lang="ru-RU" sz="2400" dirty="0" smtClean="0">
                <a:latin typeface="+mj-lt"/>
              </a:rPr>
              <a:t> жуки </a:t>
            </a:r>
            <a:r>
              <a:rPr lang="ru-RU" sz="2400" dirty="0" err="1" smtClean="0">
                <a:latin typeface="+mj-lt"/>
              </a:rPr>
              <a:t>використовують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поляризацію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світла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Чумацького</a:t>
            </a:r>
            <a:r>
              <a:rPr lang="ru-RU" sz="2400" dirty="0" smtClean="0">
                <a:latin typeface="+mj-lt"/>
              </a:rPr>
              <a:t> шляху. </a:t>
            </a:r>
            <a:r>
              <a:rPr lang="ru-RU" sz="2400" dirty="0" err="1" smtClean="0">
                <a:latin typeface="+mj-lt"/>
              </a:rPr>
              <a:t>Це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допомагає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їм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котити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свої</a:t>
            </a:r>
            <a:r>
              <a:rPr lang="ru-RU" sz="2400" dirty="0" smtClean="0">
                <a:latin typeface="+mj-lt"/>
              </a:rPr>
              <a:t> кульки по </a:t>
            </a:r>
            <a:r>
              <a:rPr lang="ru-RU" sz="2400" dirty="0" err="1" smtClean="0">
                <a:latin typeface="+mj-lt"/>
              </a:rPr>
              <a:t>прямій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лінії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уникати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суперників</a:t>
            </a:r>
            <a:r>
              <a:rPr lang="ru-RU" sz="2400" dirty="0" smtClean="0">
                <a:latin typeface="+mj-lt"/>
              </a:rPr>
              <a:t> на </a:t>
            </a:r>
            <a:r>
              <a:rPr lang="ru-RU" sz="2400" dirty="0" err="1" smtClean="0">
                <a:latin typeface="+mj-lt"/>
              </a:rPr>
              <a:t>купі</a:t>
            </a:r>
            <a:r>
              <a:rPr lang="ru-RU" sz="2400" dirty="0" smtClean="0">
                <a:latin typeface="+mj-lt"/>
              </a:rPr>
              <a:t> гною.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553778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39"/>
            <a:ext cx="9144000" cy="682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35718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solidFill>
                  <a:srgbClr val="FFFF00"/>
                </a:solidFill>
              </a:rPr>
              <a:t>Вірш</a:t>
            </a:r>
            <a:endParaRPr lang="ru-RU" sz="11500" dirty="0">
              <a:solidFill>
                <a:srgbClr val="FFFF0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333685"/>
            <a:ext cx="62151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же гарно видно всім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Кольорів грайливих сім!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Дощик далі десь побіг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й забув забрати їх.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Сонце променем заграло –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Біле світло спектром стало.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Звідусіль спішіть малята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Диво – райдугу стрічати.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44" y="0"/>
            <a:ext cx="442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00FF00"/>
                </a:solidFill>
              </a:rPr>
              <a:t>Веселка</a:t>
            </a:r>
            <a:endParaRPr lang="ru-RU" sz="8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0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Вікторина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1.У якому році відкритий </a:t>
            </a:r>
            <a:r>
              <a:rPr lang="uk-UA" sz="2400" dirty="0" smtClean="0"/>
              <a:t>закон </a:t>
            </a:r>
            <a:r>
              <a:rPr lang="uk-UA" sz="2400" dirty="0" err="1" smtClean="0"/>
              <a:t>Брюстера</a:t>
            </a:r>
            <a:r>
              <a:rPr lang="uk-UA" sz="2800" dirty="0" smtClean="0"/>
              <a:t>?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uk-UA" sz="2800" b="1" dirty="0" smtClean="0">
                <a:solidFill>
                  <a:srgbClr val="FF0000"/>
                </a:solidFill>
              </a:rPr>
              <a:t>1815р.</a:t>
            </a:r>
          </a:p>
          <a:p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2.Що є прикладом сильного дихроїзму для видимого світла? </a:t>
            </a:r>
          </a:p>
          <a:p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Кристал турмаліну.</a:t>
            </a:r>
          </a:p>
          <a:p>
            <a:r>
              <a:rPr lang="uk-UA" sz="2800" dirty="0" smtClean="0"/>
              <a:t>3.Які прилади найчастіше застосовують для отримання поляризованого світла?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uk-UA" sz="2800" b="1" dirty="0" smtClean="0">
                <a:solidFill>
                  <a:srgbClr val="FF0000"/>
                </a:solidFill>
              </a:rPr>
              <a:t>Призми та поляроїди.</a:t>
            </a:r>
          </a:p>
          <a:p>
            <a:r>
              <a:rPr lang="uk-UA" sz="2800" dirty="0" smtClean="0"/>
              <a:t>4.Як називається </a:t>
            </a:r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явище поглинання тільки однієї поляризації світла? </a:t>
            </a:r>
          </a:p>
          <a:p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Дихроїзм.</a:t>
            </a:r>
          </a:p>
          <a:p>
            <a:r>
              <a:rPr lang="uk-UA" sz="2800" dirty="0" smtClean="0"/>
              <a:t>5.За допомогою якого </a:t>
            </a:r>
            <a:r>
              <a:rPr lang="uk-UA" sz="2800" dirty="0" err="1" smtClean="0"/>
              <a:t>прилада</a:t>
            </a:r>
            <a:r>
              <a:rPr lang="uk-UA" sz="2800" dirty="0" smtClean="0"/>
              <a:t> можна отримати плоско поляризоване світло?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                                              Поляризатора.</a:t>
            </a:r>
          </a:p>
          <a:p>
            <a:r>
              <a:rPr lang="uk-UA" sz="2800" dirty="0" smtClean="0"/>
              <a:t>6.У якому році винайдений калейдоскоп? 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uk-UA" sz="2800" b="1" dirty="0" smtClean="0">
                <a:solidFill>
                  <a:srgbClr val="FF0000"/>
                </a:solidFill>
              </a:rPr>
              <a:t>1816 р.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439876" cy="37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428628" cy="37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0" y="85635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Поляризація   </a:t>
            </a:r>
            <a:r>
              <a:rPr lang="uk-UA" sz="2400" dirty="0" smtClean="0">
                <a:solidFill>
                  <a:srgbClr val="FF0000"/>
                </a:solidFill>
              </a:rPr>
              <a:t>світла </a:t>
            </a:r>
            <a:r>
              <a:rPr lang="uk-UA" sz="2400" b="1" dirty="0" smtClean="0">
                <a:solidFill>
                  <a:srgbClr val="A50021"/>
                </a:solidFill>
              </a:rPr>
              <a:t>– </a:t>
            </a:r>
            <a:r>
              <a:rPr lang="uk-UA" sz="2400" dirty="0" smtClean="0"/>
              <a:t>явище виділення поляризованого світла з природного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FF0000"/>
                </a:solidFill>
              </a:rPr>
              <a:t>Плоскополяризоване світло </a:t>
            </a:r>
            <a:r>
              <a:rPr lang="uk-UA" sz="2400" dirty="0" smtClean="0"/>
              <a:t>– </a:t>
            </a:r>
            <a:r>
              <a:rPr lang="uk-UA" sz="2400" dirty="0" err="1" smtClean="0"/>
              <a:t>світло</a:t>
            </a:r>
            <a:r>
              <a:rPr lang="uk-UA" sz="2400" dirty="0" smtClean="0"/>
              <a:t>, електричні коливання якого здійснюються лише в одній площині.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FF0000"/>
                </a:solidFill>
              </a:rPr>
              <a:t>Площина світлових коливань </a:t>
            </a:r>
            <a:r>
              <a:rPr lang="uk-UA" sz="2400" dirty="0" smtClean="0"/>
              <a:t>– площина, у якій здійснюються електричні коливання.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FF0000"/>
                </a:solidFill>
              </a:rPr>
              <a:t>Неполяризоване світло</a:t>
            </a:r>
            <a:r>
              <a:rPr lang="uk-UA" sz="2400" dirty="0" smtClean="0"/>
              <a:t> – світлові хвилі, у яких напрями коливань векторів   </a:t>
            </a:r>
          </a:p>
          <a:p>
            <a:r>
              <a:rPr lang="uk-UA" sz="2400" dirty="0" smtClean="0"/>
              <a:t>     і       хаотично змінюються так, що </a:t>
            </a:r>
            <a:r>
              <a:rPr lang="uk-UA" sz="2400" dirty="0" err="1" smtClean="0"/>
              <a:t>рівноймовірні</a:t>
            </a:r>
            <a:r>
              <a:rPr lang="uk-UA" sz="2400" dirty="0" smtClean="0"/>
              <a:t> всі напрямки коливань у площинах, перпендикулярних променю.</a:t>
            </a:r>
          </a:p>
          <a:p>
            <a:r>
              <a:rPr lang="uk-UA" sz="2400" dirty="0" smtClean="0"/>
              <a:t> </a:t>
            </a:r>
            <a:endParaRPr lang="uk-UA" sz="2400" b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</a:pPr>
            <a:r>
              <a:rPr lang="uk-UA" sz="2400" dirty="0"/>
              <a:t>Світло, яке випромінюється будь-яким атомом чи молекулою, завжди поляризоване. </a:t>
            </a:r>
            <a:endParaRPr lang="uk-UA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7. Яка комаха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визначати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напрямок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площини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поляризації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поляризованого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світла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Бджола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У якому році </a:t>
            </a:r>
            <a:r>
              <a:rPr lang="uk-UA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Малюс</a:t>
            </a:r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відкрив поляризацію світла? </a:t>
            </a:r>
          </a:p>
          <a:p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1808 р.</a:t>
            </a:r>
          </a:p>
          <a:p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9.Як називався ефект, який був відкритий у 1875р? </a:t>
            </a:r>
          </a:p>
          <a:p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Ефект </a:t>
            </a:r>
            <a:r>
              <a:rPr lang="uk-UA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Керра</a:t>
            </a:r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uk-UA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10.Ким виявлена оптична активність речовини? 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                         Д.Ф.</a:t>
            </a:r>
            <a:r>
              <a:rPr lang="uk-UA" sz="2800" b="1" dirty="0" err="1" smtClean="0">
                <a:solidFill>
                  <a:srgbClr val="FF0000"/>
                </a:solidFill>
              </a:rPr>
              <a:t>Араго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dirty="0" smtClean="0"/>
              <a:t>11. Скільки типів ОАР?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                   2.</a:t>
            </a:r>
          </a:p>
          <a:p>
            <a:r>
              <a:rPr lang="uk-UA" sz="2800" dirty="0" smtClean="0"/>
              <a:t>12.Хто запропонував теорію оптичної активності? </a:t>
            </a:r>
          </a:p>
          <a:p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О.Ж.</a:t>
            </a:r>
            <a:r>
              <a:rPr lang="uk-UA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Френель</a:t>
            </a:r>
            <a:r>
              <a:rPr lang="uk-U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600" b="1" dirty="0" smtClean="0">
                <a:solidFill>
                  <a:srgbClr val="FF0000"/>
                </a:solidFill>
              </a:rPr>
              <a:t>Продовження вікторини</a:t>
            </a:r>
            <a:endParaRPr lang="ru-RU" sz="5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06" y="0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</a:rPr>
              <a:t>Загадки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501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1.Він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гріє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пече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І як зайчик </a:t>
            </a:r>
            <a:r>
              <a:rPr lang="ru-RU" sz="2800" dirty="0" err="1" smtClean="0"/>
              <a:t>грається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Схочеш</a:t>
            </a:r>
            <a:r>
              <a:rPr lang="ru-RU" sz="2800" dirty="0" smtClean="0"/>
              <a:t> взять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- </a:t>
            </a:r>
            <a:r>
              <a:rPr lang="ru-RU" sz="2800" dirty="0" err="1" smtClean="0"/>
              <a:t>втече</a:t>
            </a:r>
            <a:endParaRPr lang="ru-RU" sz="2800" dirty="0" smtClean="0"/>
          </a:p>
          <a:p>
            <a:r>
              <a:rPr lang="ru-RU" sz="2800" dirty="0" smtClean="0"/>
              <a:t>І </a:t>
            </a:r>
            <a:r>
              <a:rPr lang="ru-RU" sz="2800" dirty="0" err="1" smtClean="0"/>
              <a:t>мерщій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сховається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Промінь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сонця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2.Якщо </a:t>
            </a:r>
            <a:r>
              <a:rPr lang="ru-RU" sz="2800" dirty="0" err="1" smtClean="0"/>
              <a:t>сонечко</a:t>
            </a:r>
            <a:r>
              <a:rPr lang="ru-RU" sz="2800" dirty="0" smtClean="0"/>
              <a:t> в </a:t>
            </a:r>
            <a:r>
              <a:rPr lang="ru-RU" sz="2800" dirty="0" err="1" smtClean="0"/>
              <a:t>вікні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предметів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блискучих</a:t>
            </a:r>
            <a:endParaRPr lang="ru-RU" sz="2800" dirty="0" smtClean="0"/>
          </a:p>
          <a:p>
            <a:r>
              <a:rPr lang="ru-RU" sz="2800" dirty="0" err="1" smtClean="0"/>
              <a:t>Пробігаю</a:t>
            </a:r>
            <a:r>
              <a:rPr lang="ru-RU" sz="2800" dirty="0" smtClean="0"/>
              <a:t> по </a:t>
            </a:r>
            <a:r>
              <a:rPr lang="ru-RU" sz="2800" dirty="0" err="1" smtClean="0"/>
              <a:t>стіні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Сонячний</a:t>
            </a:r>
            <a:r>
              <a:rPr lang="ru-RU" sz="2800" dirty="0" smtClean="0">
                <a:solidFill>
                  <a:srgbClr val="FF0000"/>
                </a:solidFill>
              </a:rPr>
              <a:t> зайчик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28612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3.Система лінз у трубці звичній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Відкриє світ мікроскопічний</a:t>
            </a:r>
            <a:r>
              <a:rPr lang="uk-UA" sz="2800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М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ікроскоп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442913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4.Хто веселки таємницю всім відкрив,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Коли крізь призму промінь світла пропустив.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І. Ньютон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5.Ходе він із краю в край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Ріже чорний коровай.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Трактор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6.Лапи вгору — то біжить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 тихесенько мурчить.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Якщо лапи вниз приставе,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 і бігти перестане.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 Тролейбус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80125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accent1"/>
                </a:solidFill>
              </a:rPr>
              <a:t>7.Не автобус і не віз,</a:t>
            </a:r>
            <a:endParaRPr lang="ru-RU" sz="4400" dirty="0" smtClean="0">
              <a:solidFill>
                <a:schemeClr val="accent1"/>
              </a:solidFill>
            </a:endParaRPr>
          </a:p>
          <a:p>
            <a:r>
              <a:rPr lang="uk-UA" sz="4400" dirty="0" smtClean="0">
                <a:solidFill>
                  <a:schemeClr val="accent1"/>
                </a:solidFill>
              </a:rPr>
              <a:t>Маю четверо коліс.</a:t>
            </a:r>
            <a:endParaRPr lang="ru-RU" sz="4400" dirty="0" smtClean="0">
              <a:solidFill>
                <a:schemeClr val="accent1"/>
              </a:solidFill>
            </a:endParaRPr>
          </a:p>
          <a:p>
            <a:r>
              <a:rPr lang="uk-UA" sz="4400" dirty="0" smtClean="0">
                <a:solidFill>
                  <a:schemeClr val="accent1"/>
                </a:solidFill>
              </a:rPr>
              <a:t>Вік з дорогою дружу,</a:t>
            </a:r>
            <a:endParaRPr lang="ru-RU" sz="4400" dirty="0" smtClean="0">
              <a:solidFill>
                <a:schemeClr val="accent1"/>
              </a:solidFill>
            </a:endParaRPr>
          </a:p>
          <a:p>
            <a:r>
              <a:rPr lang="uk-UA" sz="4400" dirty="0" smtClean="0">
                <a:solidFill>
                  <a:schemeClr val="accent1"/>
                </a:solidFill>
              </a:rPr>
              <a:t>Все по ній кудись біжу. </a:t>
            </a:r>
          </a:p>
          <a:p>
            <a:r>
              <a:rPr lang="uk-UA" sz="4400" dirty="0" smtClean="0">
                <a:solidFill>
                  <a:srgbClr val="FF0000"/>
                </a:solidFill>
              </a:rPr>
              <a:t>                                  Автомобіль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8657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 О К 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5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Кросворд: </a:t>
            </a:r>
            <a:r>
              <a:rPr lang="uk-UA" sz="4000" dirty="0" err="1" smtClean="0">
                <a:solidFill>
                  <a:srgbClr val="C00000"/>
                </a:solidFill>
              </a:rPr>
              <a:t>“Світлові</a:t>
            </a:r>
            <a:r>
              <a:rPr lang="uk-UA" sz="4000" dirty="0" smtClean="0">
                <a:solidFill>
                  <a:srgbClr val="C00000"/>
                </a:solidFill>
              </a:rPr>
              <a:t> явища"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214818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Природний приймач світла (рис. 1).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Зона простору, в межах якої поширюється світло від джерела.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Зона простору, в яку не потрапляє світло від джерела.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Природне джерело світла (рис. 2).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Оптичний пристрій, за допомогою якого можна одержати уявне зображення предмета.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Одиниця вимірювання фізичної величини, символ для позначення якої наведений на рис. 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071942"/>
            <a:ext cx="1104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3"/>
            <a:ext cx="2500298" cy="239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-1"/>
            <a:ext cx="2428860" cy="150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58082" y="785794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350043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72396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2144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+mj-lt"/>
              </a:rPr>
              <a:t> П  Л О Щ 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171448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+mj-lt"/>
              </a:rPr>
              <a:t> Т  І  Н Ь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35743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 Б  Л  И  С  К  А   В   К  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85749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 Д  З  Е   Р   К  А  Л  О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350043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342900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+mj-lt"/>
              </a:rPr>
              <a:t> К  А  Н  Д  Е  Л  А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0"/>
            <a:ext cx="27860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4370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615" y="2428868"/>
            <a:ext cx="269138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86644" y="2071678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Рис.1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215174" y="392906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Рис.2</a:t>
            </a:r>
            <a:endParaRPr lang="ru-RU" sz="3600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81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Воно буває і сонячним, і місячним.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Теплове штучне джерело світла (рис.1).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Джерело світла, яке ми найчастіше відносимо до точкових, незважаючи на величезні   розміри.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Впишіть пропущене слово: у плоскому дзеркалі ми можемо побачити уявне ... предмета.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Одиниця вимірювання фізичної величини, символ для позначення якої наведений на рис. 2.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28670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+mj-lt"/>
              </a:rPr>
              <a:t>  С В   І  Ч  К  А</a:t>
            </a:r>
            <a:endParaRPr lang="ru-RU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71678"/>
            <a:ext cx="62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 з о б р а ж е н </a:t>
            </a:r>
            <a:r>
              <a:rPr lang="uk-UA" sz="6000" dirty="0" err="1" smtClean="0">
                <a:solidFill>
                  <a:srgbClr val="FF0000"/>
                </a:solidFill>
              </a:rPr>
              <a:t>н</a:t>
            </a:r>
            <a:r>
              <a:rPr lang="uk-UA" sz="6000" dirty="0" smtClean="0">
                <a:solidFill>
                  <a:srgbClr val="FF0000"/>
                </a:solidFill>
              </a:rPr>
              <a:t> 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86058"/>
            <a:ext cx="307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+mj-lt"/>
              </a:rPr>
              <a:t> Ф А Р А Д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42852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+mj-lt"/>
              </a:rPr>
              <a:t>  О С В  І  Т Л Е Н </a:t>
            </a:r>
            <a:r>
              <a:rPr lang="uk-UA" sz="5400" dirty="0" err="1" smtClean="0">
                <a:solidFill>
                  <a:srgbClr val="FF0000"/>
                </a:solidFill>
                <a:latin typeface="+mj-lt"/>
              </a:rPr>
              <a:t>Н</a:t>
            </a:r>
            <a:r>
              <a:rPr lang="uk-UA" sz="5400" dirty="0" smtClean="0">
                <a:solidFill>
                  <a:srgbClr val="FF0000"/>
                </a:solidFill>
                <a:latin typeface="+mj-lt"/>
              </a:rPr>
              <a:t> Я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150017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+mj-lt"/>
              </a:rPr>
              <a:t> З О Р Я</a:t>
            </a:r>
            <a:endParaRPr lang="ru-RU" sz="5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318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Monotype Corsiva" pitchFamily="66" charset="0"/>
              </a:rPr>
              <a:t>Фізика</a:t>
            </a:r>
            <a:r>
              <a:rPr lang="ru-RU" sz="4000" dirty="0" smtClean="0">
                <a:latin typeface="Monotype Corsiva" pitchFamily="66" charset="0"/>
              </a:rPr>
              <a:t> написана у </a:t>
            </a:r>
            <a:r>
              <a:rPr lang="ru-RU" sz="4000" dirty="0" err="1" smtClean="0">
                <a:latin typeface="Monotype Corsiva" pitchFamily="66" charset="0"/>
              </a:rPr>
              <a:t>великій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книзі</a:t>
            </a:r>
            <a:r>
              <a:rPr lang="ru-RU" sz="4000" dirty="0" smtClean="0">
                <a:latin typeface="Monotype Corsiva" pitchFamily="66" charset="0"/>
              </a:rPr>
              <a:t>, яка </a:t>
            </a:r>
            <a:r>
              <a:rPr lang="ru-RU" sz="4000" dirty="0" err="1" smtClean="0">
                <a:latin typeface="Monotype Corsiva" pitchFamily="66" charset="0"/>
              </a:rPr>
              <a:t>завжди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відкрита</a:t>
            </a:r>
            <a:r>
              <a:rPr lang="ru-RU" sz="4000" dirty="0" smtClean="0">
                <a:latin typeface="Monotype Corsiva" pitchFamily="66" charset="0"/>
              </a:rPr>
              <a:t> у нас перед </a:t>
            </a:r>
            <a:r>
              <a:rPr lang="ru-RU" sz="4000" dirty="0" err="1" smtClean="0">
                <a:latin typeface="Monotype Corsiva" pitchFamily="66" charset="0"/>
              </a:rPr>
              <a:t>очима</a:t>
            </a:r>
            <a:r>
              <a:rPr lang="ru-RU" sz="4000" dirty="0" smtClean="0">
                <a:latin typeface="Monotype Corsiva" pitchFamily="66" charset="0"/>
              </a:rPr>
              <a:t>, - я маю на </a:t>
            </a:r>
            <a:r>
              <a:rPr lang="ru-RU" sz="4000" dirty="0" err="1" smtClean="0">
                <a:latin typeface="Monotype Corsiva" pitchFamily="66" charset="0"/>
              </a:rPr>
              <a:t>увазі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Всесвіт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…                                           </a:t>
            </a:r>
            <a:r>
              <a:rPr lang="uk-UA" sz="4000" dirty="0" smtClean="0">
                <a:solidFill>
                  <a:srgbClr val="FF0000"/>
                </a:solidFill>
                <a:latin typeface="Monotype Corsiva" pitchFamily="66" charset="0"/>
              </a:rPr>
              <a:t>Г.Галілей</a:t>
            </a:r>
          </a:p>
          <a:p>
            <a:r>
              <a:rPr lang="uk-UA" sz="4000" dirty="0" smtClean="0">
                <a:latin typeface="Monotype Corsiva" pitchFamily="66" charset="0"/>
              </a:rPr>
              <a:t>Тому давайте і ми будемо частіше дивитися на Всесвіт і пізнавати у ньому фізику.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0"/>
            <a:ext cx="8786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800" dirty="0" smtClean="0">
                <a:solidFill>
                  <a:srgbClr val="FF0000"/>
                </a:solidFill>
                <a:latin typeface="+mj-lt"/>
              </a:rPr>
              <a:t>Побажання</a:t>
            </a:r>
            <a:endParaRPr lang="ru-RU" sz="13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77" y="4643446"/>
            <a:ext cx="320042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9960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uk-UA" sz="2400" dirty="0" smtClean="0">
                <a:solidFill>
                  <a:srgbClr val="FF0000"/>
                </a:solidFill>
              </a:rPr>
              <a:t>Повністю поляризоване світло</a:t>
            </a:r>
            <a:r>
              <a:rPr lang="uk-UA" sz="2400" dirty="0" smtClean="0">
                <a:solidFill>
                  <a:srgbClr val="A50021"/>
                </a:solidFill>
              </a:rPr>
              <a:t> - </a:t>
            </a:r>
            <a:r>
              <a:rPr lang="uk-UA" sz="2400" dirty="0" smtClean="0"/>
              <a:t>це</a:t>
            </a:r>
            <a:r>
              <a:rPr lang="uk-UA" sz="2400" dirty="0" smtClean="0">
                <a:solidFill>
                  <a:srgbClr val="A50021"/>
                </a:solidFill>
              </a:rPr>
              <a:t> </a:t>
            </a:r>
            <a:r>
              <a:rPr lang="uk-UA" sz="2400" dirty="0" smtClean="0"/>
              <a:t>коли дві взаємно перпендикулярні компоненти вектора світлового пучка виконують  коливання зі сталою різницею фаз у часі. </a:t>
            </a:r>
            <a:endParaRPr lang="uk-UA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uk-UA" sz="2400" dirty="0" smtClean="0">
                <a:solidFill>
                  <a:srgbClr val="FF0000"/>
                </a:solidFill>
              </a:rPr>
              <a:t>Еліптично поляризоване світло </a:t>
            </a:r>
            <a:r>
              <a:rPr lang="uk-UA" sz="2400" dirty="0" smtClean="0">
                <a:solidFill>
                  <a:srgbClr val="A50021"/>
                </a:solidFill>
              </a:rPr>
              <a:t>- </a:t>
            </a:r>
            <a:r>
              <a:rPr lang="uk-UA" sz="2400" dirty="0" smtClean="0"/>
              <a:t>це проекційна картина повністю поляризованого світла, яка має вигляд еліпса з правим або лівим напрямком  обертання вектора у часі. </a:t>
            </a:r>
            <a:endParaRPr lang="uk-UA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endParaRPr lang="uk-UA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uk-UA" sz="2400" dirty="0" smtClean="0">
                <a:solidFill>
                  <a:srgbClr val="FF0000"/>
                </a:solidFill>
              </a:rPr>
              <a:t>Лінійна поляризація </a:t>
            </a:r>
            <a:r>
              <a:rPr lang="uk-UA" sz="2400" dirty="0" smtClean="0"/>
              <a:t>- це коли еліпс поляризації вироджується у відрізок прямої лінії. (</a:t>
            </a:r>
            <a:r>
              <a:rPr lang="uk-UA" sz="2400" dirty="0" smtClean="0">
                <a:solidFill>
                  <a:srgbClr val="FF0000"/>
                </a:solidFill>
              </a:rPr>
              <a:t>лінійно поляризоване світло</a:t>
            </a:r>
            <a:r>
              <a:rPr lang="uk-UA" sz="2400" dirty="0" smtClean="0"/>
              <a:t>)</a:t>
            </a: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endParaRPr lang="uk-UA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uk-UA" sz="2400" dirty="0" smtClean="0">
                <a:solidFill>
                  <a:srgbClr val="FF0000"/>
                </a:solidFill>
              </a:rPr>
              <a:t>Циклічна поляризація </a:t>
            </a:r>
            <a:r>
              <a:rPr lang="uk-UA" sz="2400" dirty="0" smtClean="0"/>
              <a:t>- це коли еліпс поляризації є колом.(</a:t>
            </a:r>
            <a:r>
              <a:rPr lang="uk-UA" sz="2400" dirty="0" smtClean="0">
                <a:solidFill>
                  <a:srgbClr val="FF0000"/>
                </a:solidFill>
              </a:rPr>
              <a:t>циклічно поляризоване світло)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2408" y="6215058"/>
            <a:ext cx="62315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583" y="3143248"/>
            <a:ext cx="60484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400px-CircularPolarizerFilter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3525"/>
            <a:ext cx="9144000" cy="4881285"/>
          </a:xfrm>
          <a:prstGeom prst="rect">
            <a:avLst/>
          </a:prstGeom>
          <a:noFill/>
          <a:ln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808208"/>
            <a:ext cx="9144000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00FF"/>
                </a:solidFill>
              </a:rPr>
              <a:t>Ця пара фотографій ілюструє застосування </a:t>
            </a:r>
            <a:r>
              <a:rPr lang="uk-UA" sz="3200" dirty="0" smtClean="0">
                <a:solidFill>
                  <a:srgbClr val="0000FF"/>
                </a:solidFill>
              </a:rPr>
              <a:t>циклічно </a:t>
            </a:r>
            <a:r>
              <a:rPr lang="uk-UA" sz="3200" dirty="0">
                <a:solidFill>
                  <a:srgbClr val="0000FF"/>
                </a:solidFill>
              </a:rPr>
              <a:t>поляризаційних фільтрів (фото праворуч</a:t>
            </a:r>
            <a:r>
              <a:rPr lang="uk-UA" sz="3200" dirty="0" smtClean="0">
                <a:solidFill>
                  <a:srgbClr val="0000FF"/>
                </a:solidFill>
              </a:rPr>
              <a:t>)</a:t>
            </a:r>
            <a:endParaRPr lang="uk-UA" sz="32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endParaRPr lang="uk-UA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9" descr="ell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1546"/>
            <a:ext cx="9144000" cy="53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chemeClr val="accent2"/>
                </a:solidFill>
              </a:rPr>
              <a:t>Лінійно поляризована електромагнітна хвиля</a:t>
            </a:r>
            <a:r>
              <a:rPr lang="uk-UA" sz="3200" b="1" dirty="0"/>
              <a:t> (зображено синім кольором) та  хвиля  </a:t>
            </a:r>
            <a:r>
              <a:rPr lang="uk-UA" sz="3200" b="1" dirty="0">
                <a:solidFill>
                  <a:srgbClr val="CC0000"/>
                </a:solidFill>
              </a:rPr>
              <a:t>колової поляризації</a:t>
            </a:r>
            <a:r>
              <a:rPr lang="uk-UA" sz="3200" b="1" dirty="0"/>
              <a:t> (зображено червоним).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9" name="Rectangle 65"/>
            <p:cNvSpPr>
              <a:spLocks noChangeArrowheads="1"/>
            </p:cNvSpPr>
            <p:nvPr/>
          </p:nvSpPr>
          <p:spPr bwMode="auto">
            <a:xfrm>
              <a:off x="0" y="2205"/>
              <a:ext cx="5760" cy="211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5760" cy="2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 flipV="1">
              <a:off x="476" y="527"/>
              <a:ext cx="1678" cy="58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57" y="545"/>
              <a:ext cx="817" cy="725"/>
              <a:chOff x="657" y="545"/>
              <a:chExt cx="817" cy="725"/>
            </a:xfrm>
          </p:grpSpPr>
          <p:sp>
            <p:nvSpPr>
              <p:cNvPr id="3119" name="Oval 9"/>
              <p:cNvSpPr>
                <a:spLocks noChangeArrowheads="1"/>
              </p:cNvSpPr>
              <p:nvPr/>
            </p:nvSpPr>
            <p:spPr bwMode="auto">
              <a:xfrm>
                <a:off x="657" y="545"/>
                <a:ext cx="817" cy="725"/>
              </a:xfrm>
              <a:prstGeom prst="ellipse">
                <a:avLst/>
              </a:prstGeom>
              <a:noFill/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3120" name="AutoShape 10"/>
              <p:cNvCxnSpPr>
                <a:cxnSpLocks noChangeShapeType="1"/>
                <a:stCxn id="3119" idx="0"/>
                <a:endCxn id="3119" idx="4"/>
              </p:cNvCxnSpPr>
              <p:nvPr/>
            </p:nvCxnSpPr>
            <p:spPr bwMode="auto">
              <a:xfrm>
                <a:off x="1066" y="545"/>
                <a:ext cx="0" cy="725"/>
              </a:xfrm>
              <a:prstGeom prst="straightConnector1">
                <a:avLst/>
              </a:prstGeom>
              <a:noFill/>
              <a:ln w="38100">
                <a:solidFill>
                  <a:srgbClr val="A5002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21" name="AutoShape 12"/>
              <p:cNvCxnSpPr>
                <a:cxnSpLocks noChangeShapeType="1"/>
                <a:stCxn id="3119" idx="2"/>
                <a:endCxn id="3119" idx="6"/>
              </p:cNvCxnSpPr>
              <p:nvPr/>
            </p:nvCxnSpPr>
            <p:spPr bwMode="auto">
              <a:xfrm>
                <a:off x="657" y="908"/>
                <a:ext cx="817" cy="0"/>
              </a:xfrm>
              <a:prstGeom prst="straightConnector1">
                <a:avLst/>
              </a:prstGeom>
              <a:noFill/>
              <a:ln w="38100">
                <a:solidFill>
                  <a:srgbClr val="A5002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22" name="AutoShape 13"/>
              <p:cNvCxnSpPr>
                <a:cxnSpLocks noChangeShapeType="1"/>
                <a:stCxn id="3119" idx="1"/>
                <a:endCxn id="3119" idx="5"/>
              </p:cNvCxnSpPr>
              <p:nvPr/>
            </p:nvCxnSpPr>
            <p:spPr bwMode="auto">
              <a:xfrm>
                <a:off x="777" y="651"/>
                <a:ext cx="577" cy="513"/>
              </a:xfrm>
              <a:prstGeom prst="straightConnector1">
                <a:avLst/>
              </a:prstGeom>
              <a:noFill/>
              <a:ln w="38100">
                <a:solidFill>
                  <a:srgbClr val="A5002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23" name="AutoShape 14"/>
              <p:cNvCxnSpPr>
                <a:cxnSpLocks noChangeShapeType="1"/>
                <a:stCxn id="3119" idx="7"/>
                <a:endCxn id="3119" idx="3"/>
              </p:cNvCxnSpPr>
              <p:nvPr/>
            </p:nvCxnSpPr>
            <p:spPr bwMode="auto">
              <a:xfrm flipH="1">
                <a:off x="777" y="651"/>
                <a:ext cx="577" cy="513"/>
              </a:xfrm>
              <a:prstGeom prst="straightConnector1">
                <a:avLst/>
              </a:prstGeom>
              <a:noFill/>
              <a:ln w="38100">
                <a:solidFill>
                  <a:srgbClr val="A50021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aphicFrame>
          <p:nvGraphicFramePr>
            <p:cNvPr id="3074" name="Object 17"/>
            <p:cNvGraphicFramePr>
              <a:graphicFrameLocks noChangeAspect="1"/>
            </p:cNvGraphicFramePr>
            <p:nvPr/>
          </p:nvGraphicFramePr>
          <p:xfrm>
            <a:off x="385" y="527"/>
            <a:ext cx="309" cy="386"/>
          </p:xfrm>
          <a:graphic>
            <a:graphicData uri="http://schemas.openxmlformats.org/presentationml/2006/ole">
              <p:oleObj spid="_x0000_s3074" name="Equation" r:id="rId3" imgW="152280" imgH="190440" progId="">
                <p:embed/>
              </p:oleObj>
            </a:graphicData>
          </a:graphic>
        </p:graphicFrame>
        <p:sp>
          <p:nvSpPr>
            <p:cNvPr id="3083" name="Text Box 18"/>
            <p:cNvSpPr txBox="1">
              <a:spLocks noChangeArrowheads="1"/>
            </p:cNvSpPr>
            <p:nvPr/>
          </p:nvSpPr>
          <p:spPr bwMode="auto">
            <a:xfrm>
              <a:off x="1474" y="799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/>
                <a:t>Промінь </a:t>
              </a:r>
              <a:endParaRPr lang="ru-RU" b="1" i="1"/>
            </a:p>
          </p:txBody>
        </p:sp>
        <p:sp>
          <p:nvSpPr>
            <p:cNvPr id="3084" name="Text Box 19"/>
            <p:cNvSpPr txBox="1">
              <a:spLocks noChangeArrowheads="1"/>
            </p:cNvSpPr>
            <p:nvPr/>
          </p:nvSpPr>
          <p:spPr bwMode="auto">
            <a:xfrm>
              <a:off x="2653" y="799"/>
              <a:ext cx="263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4000"/>
                <a:t>Неполяризоване світло </a:t>
              </a:r>
              <a:endParaRPr lang="ru-RU" sz="4000"/>
            </a:p>
          </p:txBody>
        </p:sp>
        <p:sp>
          <p:nvSpPr>
            <p:cNvPr id="3085" name="Line 20"/>
            <p:cNvSpPr>
              <a:spLocks noChangeShapeType="1"/>
            </p:cNvSpPr>
            <p:nvPr/>
          </p:nvSpPr>
          <p:spPr bwMode="auto">
            <a:xfrm>
              <a:off x="340" y="1656"/>
              <a:ext cx="1769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156" y="1456"/>
              <a:ext cx="182" cy="409"/>
              <a:chOff x="1292" y="1234"/>
              <a:chExt cx="182" cy="409"/>
            </a:xfrm>
          </p:grpSpPr>
          <p:sp>
            <p:nvSpPr>
              <p:cNvPr id="3117" name="Line 25"/>
              <p:cNvSpPr>
                <a:spLocks noChangeShapeType="1"/>
              </p:cNvSpPr>
              <p:nvPr/>
            </p:nvSpPr>
            <p:spPr bwMode="auto">
              <a:xfrm>
                <a:off x="1474" y="1234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Oval 26"/>
              <p:cNvSpPr>
                <a:spLocks noChangeAspect="1" noChangeArrowheads="1"/>
              </p:cNvSpPr>
              <p:nvPr/>
            </p:nvSpPr>
            <p:spPr bwMode="auto">
              <a:xfrm>
                <a:off x="1292" y="1398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519" y="1448"/>
              <a:ext cx="182" cy="409"/>
              <a:chOff x="1292" y="1234"/>
              <a:chExt cx="182" cy="409"/>
            </a:xfrm>
          </p:grpSpPr>
          <p:sp>
            <p:nvSpPr>
              <p:cNvPr id="3115" name="Line 29"/>
              <p:cNvSpPr>
                <a:spLocks noChangeShapeType="1"/>
              </p:cNvSpPr>
              <p:nvPr/>
            </p:nvSpPr>
            <p:spPr bwMode="auto">
              <a:xfrm>
                <a:off x="1474" y="1234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Oval 30"/>
              <p:cNvSpPr>
                <a:spLocks noChangeAspect="1" noChangeArrowheads="1"/>
              </p:cNvSpPr>
              <p:nvPr/>
            </p:nvSpPr>
            <p:spPr bwMode="auto">
              <a:xfrm>
                <a:off x="1292" y="1398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794" y="1456"/>
              <a:ext cx="182" cy="409"/>
              <a:chOff x="1292" y="1234"/>
              <a:chExt cx="182" cy="409"/>
            </a:xfrm>
          </p:grpSpPr>
          <p:sp>
            <p:nvSpPr>
              <p:cNvPr id="3113" name="Line 32"/>
              <p:cNvSpPr>
                <a:spLocks noChangeShapeType="1"/>
              </p:cNvSpPr>
              <p:nvPr/>
            </p:nvSpPr>
            <p:spPr bwMode="auto">
              <a:xfrm>
                <a:off x="1474" y="1234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Oval 33"/>
              <p:cNvSpPr>
                <a:spLocks noChangeAspect="1" noChangeArrowheads="1"/>
              </p:cNvSpPr>
              <p:nvPr/>
            </p:nvSpPr>
            <p:spPr bwMode="auto">
              <a:xfrm>
                <a:off x="1292" y="1398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9" name="Text Box 34"/>
            <p:cNvSpPr txBox="1">
              <a:spLocks noChangeArrowheads="1"/>
            </p:cNvSpPr>
            <p:nvPr/>
          </p:nvSpPr>
          <p:spPr bwMode="auto">
            <a:xfrm>
              <a:off x="1202" y="1838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/>
                <a:t>Промінь </a:t>
              </a:r>
              <a:endParaRPr lang="ru-RU" b="1" i="1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49" y="2593"/>
              <a:ext cx="1769" cy="429"/>
              <a:chOff x="249" y="1996"/>
              <a:chExt cx="1769" cy="429"/>
            </a:xfrm>
          </p:grpSpPr>
          <p:sp>
            <p:nvSpPr>
              <p:cNvPr id="3104" name="Line 35"/>
              <p:cNvSpPr>
                <a:spLocks noChangeShapeType="1"/>
              </p:cNvSpPr>
              <p:nvPr/>
            </p:nvSpPr>
            <p:spPr bwMode="auto">
              <a:xfrm>
                <a:off x="249" y="2205"/>
                <a:ext cx="1769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1029" y="1996"/>
                <a:ext cx="581" cy="419"/>
                <a:chOff x="1029" y="1996"/>
                <a:chExt cx="581" cy="419"/>
              </a:xfrm>
            </p:grpSpPr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auto">
                <a:xfrm>
                  <a:off x="1610" y="1996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0" name="Line 39"/>
                <p:cNvSpPr>
                  <a:spLocks noChangeShapeType="1"/>
                </p:cNvSpPr>
                <p:nvPr/>
              </p:nvSpPr>
              <p:spPr bwMode="auto">
                <a:xfrm>
                  <a:off x="1429" y="1997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1" name="Line 40"/>
                <p:cNvSpPr>
                  <a:spLocks noChangeShapeType="1"/>
                </p:cNvSpPr>
                <p:nvPr/>
              </p:nvSpPr>
              <p:spPr bwMode="auto">
                <a:xfrm>
                  <a:off x="1238" y="2006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2" name="Line 41"/>
                <p:cNvSpPr>
                  <a:spLocks noChangeShapeType="1"/>
                </p:cNvSpPr>
                <p:nvPr/>
              </p:nvSpPr>
              <p:spPr bwMode="auto">
                <a:xfrm>
                  <a:off x="1029" y="2006"/>
                  <a:ext cx="0" cy="409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06" name="Line 45"/>
              <p:cNvSpPr>
                <a:spLocks noChangeShapeType="1"/>
              </p:cNvSpPr>
              <p:nvPr/>
            </p:nvSpPr>
            <p:spPr bwMode="auto">
              <a:xfrm>
                <a:off x="849" y="2007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46"/>
              <p:cNvSpPr>
                <a:spLocks noChangeShapeType="1"/>
              </p:cNvSpPr>
              <p:nvPr/>
            </p:nvSpPr>
            <p:spPr bwMode="auto">
              <a:xfrm>
                <a:off x="658" y="2016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Line 47"/>
              <p:cNvSpPr>
                <a:spLocks noChangeShapeType="1"/>
              </p:cNvSpPr>
              <p:nvPr/>
            </p:nvSpPr>
            <p:spPr bwMode="auto">
              <a:xfrm>
                <a:off x="449" y="2016"/>
                <a:ext cx="0" cy="40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1" name="Line 51"/>
            <p:cNvSpPr>
              <a:spLocks noChangeShapeType="1"/>
            </p:cNvSpPr>
            <p:nvPr/>
          </p:nvSpPr>
          <p:spPr bwMode="auto">
            <a:xfrm>
              <a:off x="295" y="3517"/>
              <a:ext cx="1723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85" y="3481"/>
              <a:ext cx="531" cy="68"/>
              <a:chOff x="385" y="2759"/>
              <a:chExt cx="531" cy="68"/>
            </a:xfrm>
          </p:grpSpPr>
          <p:sp>
            <p:nvSpPr>
              <p:cNvPr id="3101" name="Oval 50"/>
              <p:cNvSpPr>
                <a:spLocks noChangeAspect="1" noChangeArrowheads="1"/>
              </p:cNvSpPr>
              <p:nvPr/>
            </p:nvSpPr>
            <p:spPr bwMode="auto">
              <a:xfrm>
                <a:off x="385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Oval 49"/>
              <p:cNvSpPr>
                <a:spLocks noChangeAspect="1" noChangeArrowheads="1"/>
              </p:cNvSpPr>
              <p:nvPr/>
            </p:nvSpPr>
            <p:spPr bwMode="auto">
              <a:xfrm>
                <a:off x="612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Oval 38"/>
              <p:cNvSpPr>
                <a:spLocks noChangeAspect="1" noChangeArrowheads="1"/>
              </p:cNvSpPr>
              <p:nvPr/>
            </p:nvSpPr>
            <p:spPr bwMode="auto">
              <a:xfrm>
                <a:off x="848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1115" y="3481"/>
              <a:ext cx="531" cy="68"/>
              <a:chOff x="385" y="2759"/>
              <a:chExt cx="531" cy="68"/>
            </a:xfrm>
          </p:grpSpPr>
          <p:sp>
            <p:nvSpPr>
              <p:cNvPr id="3098" name="Oval 54"/>
              <p:cNvSpPr>
                <a:spLocks noChangeAspect="1" noChangeArrowheads="1"/>
              </p:cNvSpPr>
              <p:nvPr/>
            </p:nvSpPr>
            <p:spPr bwMode="auto">
              <a:xfrm>
                <a:off x="385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Oval 55"/>
              <p:cNvSpPr>
                <a:spLocks noChangeAspect="1" noChangeArrowheads="1"/>
              </p:cNvSpPr>
              <p:nvPr/>
            </p:nvSpPr>
            <p:spPr bwMode="auto">
              <a:xfrm>
                <a:off x="612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Oval 56"/>
              <p:cNvSpPr>
                <a:spLocks noChangeAspect="1" noChangeArrowheads="1"/>
              </p:cNvSpPr>
              <p:nvPr/>
            </p:nvSpPr>
            <p:spPr bwMode="auto">
              <a:xfrm>
                <a:off x="848" y="2759"/>
                <a:ext cx="68" cy="6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94" name="Text Box 57"/>
            <p:cNvSpPr txBox="1">
              <a:spLocks noChangeArrowheads="1"/>
            </p:cNvSpPr>
            <p:nvPr/>
          </p:nvSpPr>
          <p:spPr bwMode="auto">
            <a:xfrm>
              <a:off x="1292" y="3067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/>
                <a:t>Промінь </a:t>
              </a:r>
              <a:endParaRPr lang="ru-RU" b="1" i="1"/>
            </a:p>
          </p:txBody>
        </p:sp>
        <p:sp>
          <p:nvSpPr>
            <p:cNvPr id="3095" name="Text Box 58"/>
            <p:cNvSpPr txBox="1">
              <a:spLocks noChangeArrowheads="1"/>
            </p:cNvSpPr>
            <p:nvPr/>
          </p:nvSpPr>
          <p:spPr bwMode="auto">
            <a:xfrm>
              <a:off x="1519" y="3698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i="1"/>
                <a:t>Промінь </a:t>
              </a:r>
              <a:endParaRPr lang="ru-RU" b="1" i="1"/>
            </a:p>
          </p:txBody>
        </p:sp>
        <p:graphicFrame>
          <p:nvGraphicFramePr>
            <p:cNvPr id="3075" name="Object 59"/>
            <p:cNvGraphicFramePr>
              <a:graphicFrameLocks noChangeAspect="1"/>
            </p:cNvGraphicFramePr>
            <p:nvPr/>
          </p:nvGraphicFramePr>
          <p:xfrm>
            <a:off x="530" y="1275"/>
            <a:ext cx="309" cy="386"/>
          </p:xfrm>
          <a:graphic>
            <a:graphicData uri="http://schemas.openxmlformats.org/presentationml/2006/ole">
              <p:oleObj spid="_x0000_s3075" name="Equation" r:id="rId4" imgW="152280" imgH="190440" progId="">
                <p:embed/>
              </p:oleObj>
            </a:graphicData>
          </a:graphic>
        </p:graphicFrame>
        <p:graphicFrame>
          <p:nvGraphicFramePr>
            <p:cNvPr id="3076" name="Object 60"/>
            <p:cNvGraphicFramePr>
              <a:graphicFrameLocks noChangeAspect="1"/>
            </p:cNvGraphicFramePr>
            <p:nvPr/>
          </p:nvGraphicFramePr>
          <p:xfrm>
            <a:off x="295" y="2251"/>
            <a:ext cx="309" cy="386"/>
          </p:xfrm>
          <a:graphic>
            <a:graphicData uri="http://schemas.openxmlformats.org/presentationml/2006/ole">
              <p:oleObj spid="_x0000_s3076" name="Equation" r:id="rId5" imgW="152280" imgH="190440" progId="">
                <p:embed/>
              </p:oleObj>
            </a:graphicData>
          </a:graphic>
        </p:graphicFrame>
        <p:graphicFrame>
          <p:nvGraphicFramePr>
            <p:cNvPr id="3077" name="Object 61"/>
            <p:cNvGraphicFramePr>
              <a:graphicFrameLocks noChangeAspect="1"/>
            </p:cNvGraphicFramePr>
            <p:nvPr/>
          </p:nvGraphicFramePr>
          <p:xfrm>
            <a:off x="431" y="3566"/>
            <a:ext cx="309" cy="386"/>
          </p:xfrm>
          <a:graphic>
            <a:graphicData uri="http://schemas.openxmlformats.org/presentationml/2006/ole">
              <p:oleObj spid="_x0000_s3077" name="Equation" r:id="rId6" imgW="152280" imgH="190440" progId="">
                <p:embed/>
              </p:oleObj>
            </a:graphicData>
          </a:graphic>
        </p:graphicFrame>
        <p:sp>
          <p:nvSpPr>
            <p:cNvPr id="3096" name="Text Box 62"/>
            <p:cNvSpPr txBox="1">
              <a:spLocks noChangeArrowheads="1"/>
            </p:cNvSpPr>
            <p:nvPr/>
          </p:nvSpPr>
          <p:spPr bwMode="auto">
            <a:xfrm>
              <a:off x="2835" y="2704"/>
              <a:ext cx="263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4000"/>
                <a:t>Лінійно поляризоване світло </a:t>
              </a:r>
              <a:endParaRPr lang="ru-RU" sz="4000"/>
            </a:p>
          </p:txBody>
        </p:sp>
        <p:sp>
          <p:nvSpPr>
            <p:cNvPr id="3097" name="Line 66"/>
            <p:cNvSpPr>
              <a:spLocks noChangeShapeType="1"/>
            </p:cNvSpPr>
            <p:nvPr/>
          </p:nvSpPr>
          <p:spPr bwMode="auto">
            <a:xfrm>
              <a:off x="0" y="2205"/>
              <a:ext cx="5760" cy="0"/>
            </a:xfrm>
            <a:prstGeom prst="line">
              <a:avLst/>
            </a:prstGeom>
            <a:noFill/>
            <a:ln w="101600">
              <a:pattFill prst="diagBrick">
                <a:fgClr>
                  <a:srgbClr val="993366"/>
                </a:fgClr>
                <a:bgClr>
                  <a:schemeClr val="hlink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Text Box 4"/>
          <p:cNvSpPr txBox="1">
            <a:spLocks noChangeArrowheads="1"/>
          </p:cNvSpPr>
          <p:nvPr/>
        </p:nvSpPr>
        <p:spPr bwMode="auto">
          <a:xfrm>
            <a:off x="0" y="785794"/>
            <a:ext cx="9144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200" dirty="0" smtClean="0">
                <a:solidFill>
                  <a:srgbClr val="FF0000"/>
                </a:solidFill>
              </a:rPr>
              <a:t>Площина коливань </a:t>
            </a:r>
            <a:r>
              <a:rPr lang="uk-UA" sz="2200" dirty="0" smtClean="0"/>
              <a:t>- площина</a:t>
            </a:r>
            <a:r>
              <a:rPr lang="uk-UA" sz="2200" dirty="0"/>
              <a:t>, в якій коливається світловий </a:t>
            </a:r>
            <a:r>
              <a:rPr lang="uk-UA" sz="2200" dirty="0" smtClean="0"/>
              <a:t>вектор</a:t>
            </a:r>
            <a:r>
              <a:rPr lang="uk-UA" sz="2200" b="1" dirty="0" smtClean="0"/>
              <a:t>.</a:t>
            </a:r>
            <a:r>
              <a:rPr lang="uk-UA" sz="2200" dirty="0" smtClean="0"/>
              <a:t> </a:t>
            </a:r>
          </a:p>
          <a:p>
            <a:pPr algn="just">
              <a:spcBef>
                <a:spcPct val="50000"/>
              </a:spcBef>
            </a:pPr>
            <a:r>
              <a:rPr lang="uk-UA" sz="2200" dirty="0" smtClean="0">
                <a:solidFill>
                  <a:srgbClr val="FF0000"/>
                </a:solidFill>
              </a:rPr>
              <a:t>Площиною поляризації</a:t>
            </a:r>
            <a:r>
              <a:rPr lang="uk-UA" sz="2200" dirty="0">
                <a:solidFill>
                  <a:srgbClr val="FF0000"/>
                </a:solidFill>
              </a:rPr>
              <a:t> </a:t>
            </a:r>
            <a:r>
              <a:rPr lang="uk-UA" sz="2200" b="1" dirty="0" smtClean="0">
                <a:solidFill>
                  <a:srgbClr val="CC0000"/>
                </a:solidFill>
              </a:rPr>
              <a:t>- </a:t>
            </a:r>
            <a:r>
              <a:rPr lang="uk-UA" sz="2200" dirty="0" smtClean="0"/>
              <a:t>площина</a:t>
            </a:r>
            <a:r>
              <a:rPr lang="uk-UA" sz="2200" dirty="0"/>
              <a:t>, перпендикулярна до площини коливань. </a:t>
            </a:r>
          </a:p>
          <a:p>
            <a:pPr algn="just">
              <a:spcBef>
                <a:spcPct val="50000"/>
              </a:spcBef>
            </a:pPr>
            <a:r>
              <a:rPr lang="uk-UA" sz="2200" dirty="0" smtClean="0"/>
              <a:t>Плоскополяризоване </a:t>
            </a:r>
            <a:r>
              <a:rPr lang="uk-UA" sz="2200" dirty="0"/>
              <a:t>світло можна отримати за допомогою </a:t>
            </a:r>
            <a:r>
              <a:rPr lang="uk-UA" sz="2200" b="1" dirty="0">
                <a:solidFill>
                  <a:srgbClr val="CC0000"/>
                </a:solidFill>
              </a:rPr>
              <a:t>поляризатора.</a:t>
            </a:r>
            <a:r>
              <a:rPr lang="uk-UA" sz="2200" b="1" dirty="0"/>
              <a:t> </a:t>
            </a:r>
            <a:endParaRPr lang="uk-UA" sz="2200" dirty="0" smtClean="0"/>
          </a:p>
          <a:p>
            <a:pPr algn="just">
              <a:spcBef>
                <a:spcPct val="50000"/>
              </a:spcBef>
            </a:pPr>
            <a:r>
              <a:rPr lang="uk-UA" sz="2200" dirty="0" smtClean="0">
                <a:solidFill>
                  <a:srgbClr val="FF0000"/>
                </a:solidFill>
              </a:rPr>
              <a:t>Неідеальний поляризатор </a:t>
            </a:r>
            <a:r>
              <a:rPr lang="uk-UA" sz="2200" dirty="0" smtClean="0"/>
              <a:t>- </a:t>
            </a:r>
            <a:r>
              <a:rPr lang="uk-UA" sz="2200" dirty="0" err="1" smtClean="0"/>
              <a:t>поляризатор</a:t>
            </a:r>
            <a:r>
              <a:rPr lang="uk-UA" sz="2200" dirty="0" smtClean="0"/>
              <a:t>, який неповністю поляризують світло</a:t>
            </a:r>
          </a:p>
          <a:p>
            <a:pPr algn="just">
              <a:spcBef>
                <a:spcPct val="50000"/>
              </a:spcBef>
            </a:pPr>
            <a:r>
              <a:rPr lang="uk-UA" sz="2200" dirty="0" smtClean="0"/>
              <a:t>На </a:t>
            </a:r>
            <a:r>
              <a:rPr lang="uk-UA" sz="2200" dirty="0"/>
              <a:t>виході з такого поляризатора світло частково </a:t>
            </a:r>
            <a:r>
              <a:rPr lang="uk-UA" sz="2200" dirty="0" smtClean="0"/>
              <a:t>поляризоване.</a:t>
            </a:r>
          </a:p>
          <a:p>
            <a:pPr algn="just">
              <a:spcBef>
                <a:spcPct val="50000"/>
              </a:spcBef>
            </a:pPr>
            <a:endParaRPr lang="uk-UA" sz="2200" dirty="0" smtClean="0"/>
          </a:p>
          <a:p>
            <a:pPr algn="just">
              <a:spcBef>
                <a:spcPct val="50000"/>
              </a:spcBef>
            </a:pPr>
            <a:r>
              <a:rPr lang="uk-UA" sz="2200" dirty="0" smtClean="0"/>
              <a:t>Для </a:t>
            </a:r>
            <a:r>
              <a:rPr lang="uk-UA" sz="2200" dirty="0"/>
              <a:t>характеристики ступеня поляризації світла вводять поняття </a:t>
            </a:r>
            <a:r>
              <a:rPr lang="uk-UA" sz="2200" b="1" dirty="0">
                <a:solidFill>
                  <a:srgbClr val="CC0000"/>
                </a:solidFill>
              </a:rPr>
              <a:t>ступеня поляризації:</a:t>
            </a:r>
            <a:endParaRPr lang="ru-RU" sz="2200" b="1" dirty="0">
              <a:solidFill>
                <a:srgbClr val="CC0000"/>
              </a:solidFill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000628" y="5072074"/>
          <a:ext cx="1989068" cy="901700"/>
        </p:xfrm>
        <a:graphic>
          <a:graphicData uri="http://schemas.openxmlformats.org/presentationml/2006/ole">
            <p:oleObj spid="_x0000_s4098" name="Equation" r:id="rId3" imgW="850680" imgH="406080" progId="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928926" y="5143512"/>
          <a:ext cx="609824" cy="460375"/>
        </p:xfrm>
        <a:graphic>
          <a:graphicData uri="http://schemas.openxmlformats.org/presentationml/2006/ole">
            <p:oleObj spid="_x0000_s4099" name="Equation" r:id="rId4" imgW="253800" imgH="203040" progId="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4071934" y="5214950"/>
          <a:ext cx="532546" cy="423863"/>
        </p:xfrm>
        <a:graphic>
          <a:graphicData uri="http://schemas.openxmlformats.org/presentationml/2006/ole">
            <p:oleObj spid="_x0000_s4100" name="Equation" r:id="rId5" imgW="241200" imgH="203040" progId="">
              <p:embed/>
            </p:oleObj>
          </a:graphicData>
        </a:graphic>
      </p:graphicFrame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0" y="5962650"/>
            <a:ext cx="883824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Для плоскополяризованого світла                 </a:t>
            </a:r>
            <a:r>
              <a:rPr lang="uk-UA" sz="2000" dirty="0" smtClean="0"/>
              <a:t>         і                  </a:t>
            </a:r>
            <a:r>
              <a:rPr lang="uk-UA" sz="2000" dirty="0"/>
              <a:t>, 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Для </a:t>
            </a:r>
            <a:r>
              <a:rPr lang="uk-UA" sz="2000" dirty="0"/>
              <a:t>природного світла    </a:t>
            </a:r>
            <a:r>
              <a:rPr lang="uk-UA" sz="2000" dirty="0" smtClean="0"/>
              <a:t>                          </a:t>
            </a:r>
            <a:r>
              <a:rPr lang="uk-UA" sz="2000" dirty="0"/>
              <a:t>і </a:t>
            </a:r>
            <a:r>
              <a:rPr lang="uk-UA" sz="2000" dirty="0" smtClean="0"/>
              <a:t>                </a:t>
            </a:r>
            <a:r>
              <a:rPr lang="uk-UA" sz="2000" dirty="0"/>
              <a:t>.</a:t>
            </a:r>
            <a:endParaRPr lang="ru-RU" sz="2000" dirty="0"/>
          </a:p>
        </p:txBody>
      </p:sp>
      <p:graphicFrame>
        <p:nvGraphicFramePr>
          <p:cNvPr id="4101" name="Object 10"/>
          <p:cNvGraphicFramePr>
            <a:graphicFrameLocks noChangeAspect="1"/>
          </p:cNvGraphicFramePr>
          <p:nvPr/>
        </p:nvGraphicFramePr>
        <p:xfrm>
          <a:off x="4357686" y="5943615"/>
          <a:ext cx="991174" cy="407988"/>
        </p:xfrm>
        <a:graphic>
          <a:graphicData uri="http://schemas.openxmlformats.org/presentationml/2006/ole">
            <p:oleObj spid="_x0000_s4101" name="Equation" r:id="rId6" imgW="507780" imgH="215806" progId="">
              <p:embed/>
            </p:oleObj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5866406" y="5962650"/>
          <a:ext cx="761020" cy="339725"/>
        </p:xfrm>
        <a:graphic>
          <a:graphicData uri="http://schemas.openxmlformats.org/presentationml/2006/ole">
            <p:oleObj spid="_x0000_s4102" name="Equation" r:id="rId7" imgW="342603" imgH="164957" progId="">
              <p:embed/>
            </p:oleObj>
          </a:graphicData>
        </a:graphic>
      </p:graphicFrame>
      <p:graphicFrame>
        <p:nvGraphicFramePr>
          <p:cNvPr id="4103" name="Object 14"/>
          <p:cNvGraphicFramePr>
            <a:graphicFrameLocks noChangeAspect="1"/>
          </p:cNvGraphicFramePr>
          <p:nvPr/>
        </p:nvGraphicFramePr>
        <p:xfrm>
          <a:off x="2971842" y="6394450"/>
          <a:ext cx="1448122" cy="463550"/>
        </p:xfrm>
        <a:graphic>
          <a:graphicData uri="http://schemas.openxmlformats.org/presentationml/2006/ole">
            <p:oleObj spid="_x0000_s4103" name="Equation" r:id="rId8" imgW="672808" imgH="228501" progId="">
              <p:embed/>
            </p:oleObj>
          </a:graphicData>
        </a:graphic>
      </p:graphicFrame>
      <p:graphicFrame>
        <p:nvGraphicFramePr>
          <p:cNvPr id="4104" name="Object 16"/>
          <p:cNvGraphicFramePr>
            <a:graphicFrameLocks noChangeAspect="1"/>
          </p:cNvGraphicFramePr>
          <p:nvPr/>
        </p:nvGraphicFramePr>
        <p:xfrm>
          <a:off x="4929190" y="6429396"/>
          <a:ext cx="761020" cy="341313"/>
        </p:xfrm>
        <a:graphic>
          <a:graphicData uri="http://schemas.openxmlformats.org/presentationml/2006/ole">
            <p:oleObj spid="_x0000_s4104" name="Equation" r:id="rId9" imgW="380670" imgH="177646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71868" y="521495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2227</Words>
  <Application>Microsoft Office PowerPoint</Application>
  <PresentationFormat>Экран (4:3)</PresentationFormat>
  <Paragraphs>220</Paragraphs>
  <Slides>45</Slides>
  <Notes>1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Поток</vt:lpstr>
      <vt:lpstr>Equation</vt:lpstr>
      <vt:lpstr>Поляризація світла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СПОСОБИ ОТРИМАННЯ ПОЛЯРИЗОВАНОГО СВІТЛА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Штучна анізотропія</vt:lpstr>
      <vt:lpstr>Слайд 25</vt:lpstr>
      <vt:lpstr>Слайд 26</vt:lpstr>
      <vt:lpstr>Слайд 27</vt:lpstr>
      <vt:lpstr>Штучна оптична  активність  Ефект Фарадея</vt:lpstr>
      <vt:lpstr>Оптична активність використовується у різних оптичних приладах  (модуляторах, затворах ) а також у якості  дуже точного метода визначення показників заломлення  у даному середовищі. Такий метод є у 10000 раз точнішим за інші відомі  способи вимірювання.  Виключно важливою є  оптична активність біологічних молекул і, зокрема, білків, які складаються з амінокислот, з лівими гвинтами. Ця  вибраність спіральної будови біомолекул до сих пір є нерозв'язаною  загадкою.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Поляризація світла</dc:title>
  <dc:creator>Администратор</dc:creator>
  <cp:lastModifiedBy>Ярослав</cp:lastModifiedBy>
  <cp:revision>77</cp:revision>
  <dcterms:created xsi:type="dcterms:W3CDTF">2013-02-23T18:13:33Z</dcterms:created>
  <dcterms:modified xsi:type="dcterms:W3CDTF">2014-06-03T17:04:24Z</dcterms:modified>
</cp:coreProperties>
</file>