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2" r:id="rId6"/>
    <p:sldId id="260" r:id="rId7"/>
    <p:sldId id="268" r:id="rId8"/>
    <p:sldId id="269" r:id="rId9"/>
    <p:sldId id="261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81" r:id="rId28"/>
    <p:sldId id="282" r:id="rId29"/>
    <p:sldId id="306" r:id="rId30"/>
    <p:sldId id="305" r:id="rId31"/>
    <p:sldId id="279" r:id="rId32"/>
    <p:sldId id="28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7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60CDE2-40EA-4928-B52C-7E63AB3E1106}" type="datetimeFigureOut">
              <a:rPr lang="uk-UA" smtClean="0"/>
              <a:t>17.02.2014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65818-55D5-4638-ACB7-6CEF3CBE19AE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3217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676400" y="1981200"/>
            <a:ext cx="3429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257800" y="1981200"/>
            <a:ext cx="3429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1676400" y="4114800"/>
            <a:ext cx="3429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257800" y="4114800"/>
            <a:ext cx="3429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872D5-21B5-434F-B498-6370B7FFDB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0013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257800" y="1981200"/>
            <a:ext cx="3429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257800" y="4114800"/>
            <a:ext cx="3429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AA384-71DC-4B36-8F2E-12658F1BA0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794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6D5F5-A5C0-4075-988C-E484A9F4F9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05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://uk.wikipedia.org/wiki/%D0%93%D1%96%D0%BC%D0%BD_%D0%86%D1%82%D0%B0%D0%BB%D1%96%D1%97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8.jpeg"/><Relationship Id="rId2" Type="http://schemas.openxmlformats.org/officeDocument/2006/relationships/hyperlink" Target="http://www.holidaym.ru/mel/italy/img/rim11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deotravel.ru/pic/?pic=torino&amp;pic_num=2" TargetMode="External"/><Relationship Id="rId5" Type="http://schemas.openxmlformats.org/officeDocument/2006/relationships/image" Target="../media/image67.jpeg"/><Relationship Id="rId4" Type="http://schemas.openxmlformats.org/officeDocument/2006/relationships/hyperlink" Target="http://www.holidaym.ru/mel/italy/img/flor2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tali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300px-Map_Region_of_Friuli_Venezia_Giulia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1988840"/>
            <a:ext cx="4324350" cy="540543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80528" y="284455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onotype Corsiva" panose="03010101010201010101" pitchFamily="66" charset="0"/>
              </a:rPr>
              <a:t>Італійська республіка</a:t>
            </a:r>
            <a:endParaRPr lang="ru-RU" sz="8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51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sob.ru/upimg/issue/31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Заголовок 2"/>
          <p:cNvSpPr>
            <a:spLocks noGrp="1"/>
          </p:cNvSpPr>
          <p:nvPr>
            <p:ph type="title"/>
          </p:nvPr>
        </p:nvSpPr>
        <p:spPr>
          <a:xfrm>
            <a:off x="3276600" y="188913"/>
            <a:ext cx="5867400" cy="1143000"/>
          </a:xfrm>
        </p:spPr>
        <p:txBody>
          <a:bodyPr/>
          <a:lstStyle/>
          <a:p>
            <a:pPr marL="0" indent="0">
              <a:buNone/>
            </a:pPr>
            <a:r>
              <a:rPr lang="uk-UA" altLang="uk-UA" dirty="0" smtClean="0">
                <a:solidFill>
                  <a:schemeClr val="bg1"/>
                </a:solidFill>
              </a:rPr>
              <a:t>Італійські Альпи</a:t>
            </a:r>
            <a:endParaRPr lang="ru-RU" altLang="uk-UA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29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italiatour.ru/uploads/album/22-12-2011/2053c7d07abbf06c667f81cc483b67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95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Апеннины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363" name="Picture 2" descr="http://www.megabook.ru/MObjects2/data/pict2007/06s01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4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61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3600" b="1" dirty="0" smtClean="0">
                <a:solidFill>
                  <a:schemeClr val="accent6"/>
                </a:solidFill>
              </a:rPr>
              <a:t>Вулкан </a:t>
            </a:r>
            <a:r>
              <a:rPr lang="ru-RU" sz="3600" b="1" dirty="0" err="1" smtClean="0">
                <a:solidFill>
                  <a:schemeClr val="accent6"/>
                </a:solidFill>
              </a:rPr>
              <a:t>Етна</a:t>
            </a:r>
            <a:endParaRPr lang="ru-RU" sz="3600" b="1" dirty="0">
              <a:solidFill>
                <a:schemeClr val="accent6"/>
              </a:solidFill>
            </a:endParaRPr>
          </a:p>
        </p:txBody>
      </p:sp>
      <p:pic>
        <p:nvPicPr>
          <p:cNvPr id="16387" name="Picture 2" descr="http://img-fotki.yandex.ru/get/5901/afro-dita007.0/0_3c5f6_bb8cae6a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8694738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16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http://upload.wikimedia.org/wikipedia/commons/f/ff/MountVesuvi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 descr="http://fact-planet.ru/images/13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0063"/>
            <a:ext cx="3376613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http://www.kontorakuka.ru/countries/europe/italy/jpeg/pomp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78175" cy="1143000"/>
          </a:xfrm>
        </p:spPr>
        <p:txBody>
          <a:bodyPr/>
          <a:lstStyle/>
          <a:p>
            <a:pPr marL="0" indent="0">
              <a:buNone/>
            </a:pPr>
            <a:r>
              <a:rPr lang="ru-RU" altLang="uk-UA" b="1" dirty="0" err="1" smtClean="0">
                <a:solidFill>
                  <a:schemeClr val="bg1"/>
                </a:solidFill>
              </a:rPr>
              <a:t>Везувій</a:t>
            </a:r>
            <a:endParaRPr lang="ru-RU" altLang="uk-UA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0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http://www.ecology-portal.ru/photo/800-50-1/922_-nub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69018" y="333375"/>
            <a:ext cx="48077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400" b="1" dirty="0" err="1" smtClean="0">
                <a:solidFill>
                  <a:sysClr val="windowText" lastClr="000000"/>
                </a:solidFill>
              </a:rPr>
              <a:t>Річка</a:t>
            </a:r>
            <a:r>
              <a:rPr lang="ru-RU" sz="4400" b="1" dirty="0" smtClean="0">
                <a:solidFill>
                  <a:sysClr val="windowText" lastClr="000000"/>
                </a:solidFill>
              </a:rPr>
              <a:t> По </a:t>
            </a:r>
            <a:r>
              <a:rPr lang="ru-RU" sz="4400" b="1" dirty="0">
                <a:solidFill>
                  <a:sysClr val="windowText" lastClr="000000"/>
                </a:solidFill>
              </a:rPr>
              <a:t>в </a:t>
            </a:r>
            <a:r>
              <a:rPr lang="ru-RU" sz="4400" b="1" dirty="0" err="1" smtClean="0">
                <a:solidFill>
                  <a:sysClr val="windowText" lastClr="000000"/>
                </a:solidFill>
              </a:rPr>
              <a:t>Туріні</a:t>
            </a:r>
            <a:endParaRPr lang="ru-RU" sz="4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56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2" descr="http://www.intergid.ru/modules/tourism/photogallery/city_resort/584/1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95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380288" y="476250"/>
            <a:ext cx="148907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ysClr val="windowText" lastClr="000000"/>
                </a:solidFill>
              </a:rPr>
              <a:t>Комо</a:t>
            </a:r>
            <a:endParaRPr lang="ru-RU" sz="4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79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accent3"/>
                </a:solidFill>
              </a:rPr>
              <a:t>Озеро Гарда</a:t>
            </a:r>
            <a:endParaRPr lang="ru-RU" b="1" dirty="0">
              <a:solidFill>
                <a:schemeClr val="accent3"/>
              </a:solidFill>
            </a:endParaRPr>
          </a:p>
        </p:txBody>
      </p:sp>
      <p:pic>
        <p:nvPicPr>
          <p:cNvPr id="22531" name="Picture 6" descr="http://vand.ru/i/dscrcountry/it/rg633/i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312882"/>
            <a:ext cx="3686175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ysClr val="windowText" lastClr="000000"/>
                </a:solidFill>
              </a:rPr>
              <a:t>Озеро Гарда</a:t>
            </a:r>
            <a:endParaRPr lang="ru-RU" sz="4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9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964" y="692696"/>
            <a:ext cx="8915787" cy="6048672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uk-UA" sz="2000" b="1" dirty="0" smtClean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Є невеликі запаси поліметалевих, залізних руд, вугілля, нафти. В Паданской низовини є великі запаси природного газу. За запасами і видобутку ртуті Італія займає провідне місце в світі. Є запаси калійної і кам'яної солі, бентонітів, будівельних матеріалів, запаси мармуру та граніту мають світове значення.Господарство країни залежить від імпорту сировини та енергоносіїв.</a:t>
            </a:r>
            <a:br>
              <a:rPr lang="ru-RU" sz="2000" b="1" dirty="0" smtClean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Водні ресурси Італії небагаті. Річки невеликі і влітку маловодні. Найбільша річка - По, невеликі річки - Тибр і Арно. Недолік водних ресурсів гальмує розвиток сільського господарства країни. Гірські річки Альп багаті гідроенергії. На річках побудовані невеликі ГЕС, В горах є озера, які мають рекреаційне значення.</a:t>
            </a:r>
            <a:br>
              <a:rPr lang="ru-RU" sz="2000" b="1" dirty="0" smtClean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Ґрунти </a:t>
            </a:r>
            <a:r>
              <a:rPr lang="ru-RU" sz="200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Італії родючі. На рівнинах і в передгір'ях - бурі лісові, субтропічні чорноземи, коричневі, а в гірських масивах - гірські алювіальні. В Італії сільськогосподарські угіддя різноманітні, але площі ріллі обмежені. На душу населення припадає близько 0,2 га ріллі. Значні площі земель зрошуються. Ліси поширені переважно на півночі країни в горах і займають 1/5 території Італії.</a:t>
            </a:r>
            <a:r>
              <a:rPr lang="ru-RU" sz="2000" b="1" dirty="0" smtClean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5172" y="-27384"/>
            <a:ext cx="91591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ysClr val="windowText" lastClr="000000"/>
                </a:solidFill>
                <a:latin typeface="Monotype Corsiva" panose="03010101010201010101" pitchFamily="66" charset="0"/>
              </a:rPr>
              <a:t>Природні ресурси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358441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0" y="-2698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uk-UA" sz="4000" b="1" dirty="0">
                <a:solidFill>
                  <a:sysClr val="windowText" lastClr="000000"/>
                </a:solidFill>
                <a:latin typeface="Monotype Corsiva" panose="03010101010201010101" pitchFamily="66" charset="0"/>
              </a:rPr>
              <a:t>НАСЕЛЕННЯ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250825" y="687388"/>
            <a:ext cx="8713788" cy="591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uk-UA" altLang="uk-UA" sz="1800" dirty="0">
                <a:latin typeface="Bookman Old Style" pitchFamily="18" charset="0"/>
                <a:cs typeface="Arial" charset="0"/>
              </a:rPr>
              <a:t>І тип відтворення; 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uk-UA" altLang="uk-UA" sz="1800" dirty="0">
                <a:latin typeface="Bookman Old Style" pitchFamily="18" charset="0"/>
                <a:cs typeface="Arial" charset="0"/>
              </a:rPr>
              <a:t>Природний приріст – 0,9 (але цей показник поступово знижується);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uk-UA" altLang="uk-UA" sz="1800" dirty="0">
                <a:latin typeface="Bookman Old Style" pitchFamily="18" charset="0"/>
                <a:cs typeface="Arial" charset="0"/>
              </a:rPr>
              <a:t>Сальдо міграції – </a:t>
            </a:r>
            <a:r>
              <a:rPr lang="uk-UA" altLang="uk-UA" sz="1800" dirty="0" smtClean="0">
                <a:latin typeface="Bookman Old Style" pitchFamily="18" charset="0"/>
                <a:cs typeface="Arial" charset="0"/>
              </a:rPr>
              <a:t>від'ємне: </a:t>
            </a:r>
            <a:r>
              <a:rPr lang="uk-UA" altLang="uk-UA" sz="1800" dirty="0">
                <a:latin typeface="Bookman Old Style" pitchFamily="18" charset="0"/>
                <a:cs typeface="Arial" charset="0"/>
              </a:rPr>
              <a:t>еміграції до Німеччини, Франції, Великої Британії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uk-UA" altLang="uk-UA" sz="1800" dirty="0">
                <a:latin typeface="Bookman Old Style" pitchFamily="18" charset="0"/>
                <a:cs typeface="Arial" charset="0"/>
              </a:rPr>
              <a:t>Однонаціональна країна: 94% - італійці, 2,5 - сардинці, 1,4 - фріули;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uk-UA" altLang="uk-UA" sz="1800" dirty="0">
                <a:latin typeface="Bookman Old Style" pitchFamily="18" charset="0"/>
                <a:cs typeface="Arial" charset="0"/>
              </a:rPr>
              <a:t>Релігія – християнство (католицизм);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uk-UA" altLang="uk-UA" sz="1800" dirty="0">
                <a:latin typeface="Bookman Old Style" pitchFamily="18" charset="0"/>
                <a:cs typeface="Arial" charset="0"/>
              </a:rPr>
              <a:t>Середня густота населення – 191,3 чол. на км. кв.;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uk-UA" altLang="uk-UA" sz="1800" dirty="0">
                <a:latin typeface="Bookman Old Style" pitchFamily="18" charset="0"/>
                <a:cs typeface="Arial" charset="0"/>
              </a:rPr>
              <a:t>Максимальна – 340-400 чол. на км. кв.;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uk-UA" altLang="uk-UA" sz="1800" dirty="0">
                <a:latin typeface="Bookman Old Style" pitchFamily="18" charset="0"/>
                <a:cs typeface="Arial" charset="0"/>
              </a:rPr>
              <a:t>Мінімальна </a:t>
            </a:r>
            <a:r>
              <a:rPr lang="uk-UA" altLang="uk-UA" sz="1800" dirty="0" smtClean="0">
                <a:latin typeface="Bookman Old Style" pitchFamily="18" charset="0"/>
                <a:cs typeface="Arial" charset="0"/>
              </a:rPr>
              <a:t> (гори) </a:t>
            </a:r>
            <a:r>
              <a:rPr lang="uk-UA" altLang="uk-UA" sz="1800" dirty="0">
                <a:latin typeface="Bookman Old Style" pitchFamily="18" charset="0"/>
                <a:cs typeface="Arial" charset="0"/>
              </a:rPr>
              <a:t>– менше 35 чол. на км. кв.;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uk-UA" altLang="uk-UA" sz="1800" dirty="0">
                <a:latin typeface="Bookman Old Style" pitchFamily="18" charset="0"/>
                <a:cs typeface="Arial" charset="0"/>
              </a:rPr>
              <a:t>Рівень урбанізації – 67%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uk-UA" altLang="uk-UA" sz="1800" dirty="0">
                <a:latin typeface="Bookman Old Style" pitchFamily="18" charset="0"/>
                <a:cs typeface="Arial" charset="0"/>
              </a:rPr>
              <a:t>Великі міста – Рим (2,8 млн.), Мілан (1,6 млн.), Неаполь (1,2 млн.), Турін (1,1 млн.);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uk-UA" altLang="uk-UA" sz="1800" dirty="0">
                <a:latin typeface="Bookman Old Style" pitchFamily="18" charset="0"/>
              </a:rPr>
              <a:t>Тривалість життя  - 76(м), 83(ж)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uk-UA" altLang="uk-UA" sz="1800" dirty="0">
                <a:latin typeface="Bookman Old Style" pitchFamily="18" charset="0"/>
              </a:rPr>
              <a:t>Мови - італійський, німецький, французький та ін.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uk-UA" altLang="uk-UA" sz="1800" dirty="0">
                <a:latin typeface="Bookman Old Style" pitchFamily="18" charset="0"/>
              </a:rPr>
              <a:t>Письменність  - 98%</a:t>
            </a:r>
          </a:p>
        </p:txBody>
      </p:sp>
    </p:spTree>
    <p:extLst>
      <p:ext uri="{BB962C8B-B14F-4D97-AF65-F5344CB8AC3E}">
        <p14:creationId xmlns:p14="http://schemas.microsoft.com/office/powerpoint/2010/main" val="370062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39552" y="620688"/>
            <a:ext cx="8148116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uk-UA" alt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Офіційна назва країни 	         </a:t>
            </a:r>
            <a:r>
              <a:rPr lang="uk-UA" alt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Італійська республіка</a:t>
            </a:r>
            <a:endParaRPr lang="uk-UA" alt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uk-UA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Столиця</a:t>
            </a: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uk-UA" alt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</a:t>
            </a:r>
            <a:r>
              <a:rPr lang="uk-UA" alt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Рим</a:t>
            </a:r>
            <a:endParaRPr lang="uk-UA" alt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uk-UA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870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745</a:t>
            </a:r>
          </a:p>
          <a:p>
            <a:pPr eaLnBrk="1" hangingPunct="1"/>
            <a:r>
              <a:rPr lang="uk-UA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 території  </a:t>
            </a: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uk-UA" alt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областей (5 автономій),</a:t>
            </a:r>
          </a:p>
          <a:p>
            <a:pPr eaLnBrk="1" hangingPunct="1"/>
            <a:r>
              <a:rPr lang="uk-UA" alt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 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110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провінцій, 8101 комун</a:t>
            </a:r>
          </a:p>
          <a:p>
            <a:pPr eaLnBrk="1" hangingPunct="1"/>
            <a:r>
              <a:rPr lang="uk-UA" alt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Політико 		   </a:t>
            </a:r>
            <a:r>
              <a:rPr lang="uk-UA" alt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uk-UA" alt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парламентська </a:t>
            </a: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республіка,</a:t>
            </a:r>
            <a:endParaRPr lang="uk-UA" alt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uk-UA" alt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адміністративний     	         </a:t>
            </a:r>
            <a:r>
              <a:rPr lang="uk-UA" alt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унітарна </a:t>
            </a: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держава</a:t>
            </a:r>
            <a:endParaRPr lang="uk-UA" alt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uk-UA" alt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устрій</a:t>
            </a:r>
          </a:p>
          <a:p>
            <a:pPr eaLnBrk="1" hangingPunct="1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Прем’єр-міністр	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Енріко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Летта</a:t>
            </a:r>
            <a:endParaRPr lang="uk-UA" alt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uk-UA" alt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правління	   </a:t>
            </a:r>
          </a:p>
          <a:p>
            <a:pPr eaLnBrk="1" hangingPunct="1"/>
            <a:r>
              <a:rPr lang="uk-UA" alt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Голова держави 	</a:t>
            </a:r>
            <a:r>
              <a:rPr lang="en-US" alt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Джорджо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Наполітано</a:t>
            </a:r>
            <a:endParaRPr lang="uk-UA" alt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uk-UA" alt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Законодавча та </a:t>
            </a:r>
          </a:p>
          <a:p>
            <a:pPr eaLnBrk="1" hangingPunct="1"/>
            <a:r>
              <a:rPr lang="uk-UA" alt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виконавча влада  </a:t>
            </a:r>
          </a:p>
          <a:p>
            <a:pPr eaLnBrk="1" hangingPunct="1"/>
            <a:r>
              <a:rPr lang="uk-UA" alt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Офіційна мова		          </a:t>
            </a:r>
            <a:r>
              <a:rPr lang="uk-UA" alt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італійська</a:t>
            </a:r>
          </a:p>
          <a:p>
            <a:pPr eaLnBrk="1" hangingPunct="1"/>
            <a:r>
              <a:rPr lang="uk-UA" alt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uk-UA" alt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	          </a:t>
            </a:r>
            <a:r>
              <a:rPr lang="uk-UA" alt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301,3 </a:t>
            </a: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кв. км</a:t>
            </a:r>
          </a:p>
          <a:p>
            <a:pPr eaLnBrk="1" hangingPunct="1"/>
            <a:r>
              <a:rPr lang="uk-UA" alt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</a:t>
            </a:r>
            <a:r>
              <a:rPr lang="uk-UA" alt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	</a:t>
            </a:r>
            <a:r>
              <a:rPr lang="en-US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uk-UA" alt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ЄБРР</a:t>
            </a: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ЄС, МБР, НАТО, </a:t>
            </a:r>
            <a:r>
              <a:rPr lang="uk-UA" alt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ОЭСР</a:t>
            </a:r>
            <a:r>
              <a:rPr lang="uk-UA" alt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	</a:t>
            </a:r>
          </a:p>
          <a:p>
            <a:pPr eaLnBrk="1" hangingPunct="1"/>
            <a:r>
              <a:rPr lang="uk-UA" alt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Грошова одиниця     	</a:t>
            </a:r>
            <a:r>
              <a:rPr lang="en-US" alt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uk-UA" alt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Євро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€)</a:t>
            </a:r>
            <a:endParaRPr lang="uk-UA" alt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4636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Загальна характеристика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6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146050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ru-RU" sz="4000" b="1" dirty="0" smtClean="0">
                <a:solidFill>
                  <a:sysClr val="windowText" lastClr="000000"/>
                </a:solidFill>
                <a:latin typeface="Monotype Corsiva" panose="03010101010201010101" pitchFamily="66" charset="0"/>
              </a:rPr>
              <a:t>МІСТА ІТАЛІЇ</a:t>
            </a: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1104900" y="960438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charset="-52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uk-UA" sz="2000" b="1" dirty="0">
                <a:latin typeface="Times New Roman" charset="0"/>
              </a:rPr>
              <a:t>Рим</a:t>
            </a:r>
          </a:p>
        </p:txBody>
      </p:sp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3581400" y="4114800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charset="-52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uk-UA" sz="2000" b="1">
                <a:latin typeface="Times New Roman" charset="0"/>
              </a:rPr>
              <a:t>Венеція</a:t>
            </a:r>
          </a:p>
        </p:txBody>
      </p:sp>
      <p:sp>
        <p:nvSpPr>
          <p:cNvPr id="13317" name="Text Box 10"/>
          <p:cNvSpPr txBox="1">
            <a:spLocks noChangeArrowheads="1"/>
          </p:cNvSpPr>
          <p:nvPr/>
        </p:nvSpPr>
        <p:spPr bwMode="auto">
          <a:xfrm>
            <a:off x="788988" y="4133850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charset="-52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uk-UA" sz="2000" b="1">
                <a:latin typeface="Times New Roman" charset="0"/>
              </a:rPr>
              <a:t>Палермо</a:t>
            </a:r>
          </a:p>
        </p:txBody>
      </p:sp>
      <p:sp>
        <p:nvSpPr>
          <p:cNvPr id="13318" name="Text Box 13"/>
          <p:cNvSpPr txBox="1">
            <a:spLocks noChangeArrowheads="1"/>
          </p:cNvSpPr>
          <p:nvPr/>
        </p:nvSpPr>
        <p:spPr bwMode="auto">
          <a:xfrm>
            <a:off x="4724400" y="4572000"/>
            <a:ext cx="1425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charset="-52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uk-UA" sz="2000" b="1">
                <a:latin typeface="Times New Roman" charset="0"/>
              </a:rPr>
              <a:t>Мілан</a:t>
            </a:r>
          </a:p>
        </p:txBody>
      </p:sp>
      <p:pic>
        <p:nvPicPr>
          <p:cNvPr id="13319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8" y="4114800"/>
            <a:ext cx="2000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363663"/>
            <a:ext cx="4038600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16063"/>
            <a:ext cx="38862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530725"/>
            <a:ext cx="34099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Line 25"/>
          <p:cNvSpPr>
            <a:spLocks noChangeShapeType="1"/>
          </p:cNvSpPr>
          <p:nvPr/>
        </p:nvSpPr>
        <p:spPr bwMode="auto">
          <a:xfrm>
            <a:off x="5651500" y="4876800"/>
            <a:ext cx="990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uk-UA"/>
          </a:p>
        </p:txBody>
      </p:sp>
      <p:sp>
        <p:nvSpPr>
          <p:cNvPr id="13324" name="Line 28"/>
          <p:cNvSpPr>
            <a:spLocks noChangeShapeType="1"/>
          </p:cNvSpPr>
          <p:nvPr/>
        </p:nvSpPr>
        <p:spPr bwMode="auto">
          <a:xfrm flipV="1">
            <a:off x="4343400" y="3810000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442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6392739" y="3975447"/>
            <a:ext cx="13476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charset="-52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dirty="0" err="1">
                <a:latin typeface="Times New Roman" charset="0"/>
              </a:rPr>
              <a:t>Соренто</a:t>
            </a:r>
            <a:endParaRPr lang="ru-RU" altLang="uk-UA" sz="2400" b="1" dirty="0">
              <a:latin typeface="Times New Roman" charset="0"/>
            </a:endParaRPr>
          </a:p>
        </p:txBody>
      </p:sp>
      <p:pic>
        <p:nvPicPr>
          <p:cNvPr id="1434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437112"/>
            <a:ext cx="4071690" cy="233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71191"/>
            <a:ext cx="392586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293096"/>
            <a:ext cx="2447825" cy="252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4"/>
          <p:cNvSpPr txBox="1">
            <a:spLocks noChangeArrowheads="1"/>
          </p:cNvSpPr>
          <p:nvPr/>
        </p:nvSpPr>
        <p:spPr bwMode="auto">
          <a:xfrm>
            <a:off x="976536" y="3886200"/>
            <a:ext cx="121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charset="-52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uk-UA" sz="2400" b="1" dirty="0" err="1">
                <a:latin typeface="Times New Roman" charset="0"/>
              </a:rPr>
              <a:t>Піза</a:t>
            </a:r>
            <a:endParaRPr lang="ru-RU" altLang="uk-UA" sz="2400" b="1" dirty="0">
              <a:latin typeface="Times New Roman" charset="0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5977671" y="717983"/>
            <a:ext cx="129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charset="-52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uk-UA" sz="2400" b="1" dirty="0" err="1">
                <a:latin typeface="Times New Roman" charset="0"/>
              </a:rPr>
              <a:t>Венеція</a:t>
            </a:r>
            <a:endParaRPr lang="ru-RU" altLang="uk-UA" sz="2400" b="1" dirty="0">
              <a:latin typeface="Times New Roman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46050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ru-RU" sz="4000" b="1" dirty="0" smtClean="0">
                <a:solidFill>
                  <a:sysClr val="windowText" lastClr="000000"/>
                </a:solidFill>
                <a:latin typeface="Monotype Corsiva" panose="03010101010201010101" pitchFamily="66" charset="0"/>
              </a:rPr>
              <a:t>МІСТА ІТАЛІЇ</a:t>
            </a:r>
          </a:p>
        </p:txBody>
      </p:sp>
      <p:pic>
        <p:nvPicPr>
          <p:cNvPr id="14348" name="Picture 30" descr="venice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1202085"/>
            <a:ext cx="4500562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742040" y="1165213"/>
            <a:ext cx="10647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charset="-52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b="1" dirty="0" err="1" smtClean="0">
                <a:latin typeface="Times New Roman" charset="0"/>
              </a:rPr>
              <a:t>Мілан</a:t>
            </a:r>
            <a:endParaRPr lang="ru-RU" altLang="uk-UA" sz="2400" b="1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04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457450" y="0"/>
            <a:ext cx="4422775" cy="70802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33CC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uk-UA" sz="4000" b="1" dirty="0">
                <a:latin typeface="Bookman Old Style" pitchFamily="18" charset="0"/>
              </a:rPr>
              <a:t>Промисловість</a:t>
            </a:r>
            <a:endParaRPr lang="uk-UA" sz="4000" b="1" dirty="0" smtClean="0">
              <a:solidFill>
                <a:schemeClr val="accent6"/>
              </a:solidFill>
              <a:latin typeface="Bookman Old Style" pitchFamily="18" charset="0"/>
            </a:endParaRPr>
          </a:p>
        </p:txBody>
      </p:sp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1042988" y="733425"/>
            <a:ext cx="7993062" cy="615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charset="-52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800" b="1">
                <a:latin typeface="Bookman Old Style" pitchFamily="18" charset="0"/>
              </a:rPr>
              <a:t>ПЕК – </a:t>
            </a:r>
            <a:r>
              <a:rPr lang="uk-UA" altLang="uk-UA" sz="1800">
                <a:latin typeface="Bookman Old Style" pitchFamily="18" charset="0"/>
              </a:rPr>
              <a:t>добування газу, нафтопереробка (Мілаццо, Генуя, Венеція); ТЕС – 78%, ГЕС – 20%, АЕС – 1,5 %, ГеоЕС – 0,5%.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800" b="1">
                <a:latin typeface="Bookman Old Style" pitchFamily="18" charset="0"/>
              </a:rPr>
              <a:t>Металургія -</a:t>
            </a:r>
            <a:r>
              <a:rPr lang="uk-UA" altLang="uk-UA" sz="1800">
                <a:latin typeface="Bookman Old Style" pitchFamily="18" charset="0"/>
              </a:rPr>
              <a:t> чавун, сталь, труби (Таранто, Неаполь, Генуя, Мілан та ін.). Більшого розвитку набула кольорова металургія: найбільш розвинена алюмінієва промисловість (пн-сх., Сардинія, Мілан), цинк (Сардинія), Магній (Больцано), олово (Тоскана).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uk-UA" altLang="uk-UA" sz="1800">
              <a:latin typeface="Bookman Old Style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uk-UA" altLang="uk-UA" sz="1800">
              <a:latin typeface="Bookman Old Style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uk-UA" altLang="uk-UA" sz="1800">
              <a:latin typeface="Bookman Old Style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uk-UA" altLang="uk-UA" sz="1800">
              <a:latin typeface="Bookman Old Style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uk-UA" altLang="uk-UA" sz="1800">
              <a:latin typeface="Bookman Old Style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uk-UA" altLang="uk-UA" sz="1800">
              <a:latin typeface="Bookman Old Style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uk-UA" altLang="uk-UA" sz="1800">
              <a:latin typeface="Bookman Old Style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 b="1">
              <a:latin typeface="Bookman Old Style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uk-UA" altLang="uk-UA" sz="800" b="1">
              <a:latin typeface="Bookman Old Style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000" b="1">
                <a:latin typeface="Bookman Old Style" pitchFamily="18" charset="0"/>
              </a:rPr>
              <a:t>Машинобудування – </a:t>
            </a:r>
            <a:r>
              <a:rPr lang="uk-UA" altLang="uk-UA" sz="2000">
                <a:latin typeface="Bookman Old Style" pitchFamily="18" charset="0"/>
              </a:rPr>
              <a:t>суднобудування (Трієст, Генуя, Палермо, Монфальконе), літакобудування (Турін, Неаполь), верстатобудування (Ломбардія, П'ємонт), трактори (Паданська рівнина), електротехніка (Мілан, холодильники, пральні машини), електротехніка (Мілан, Турин, Рим, Неаполь)</a:t>
            </a:r>
            <a:endParaRPr lang="ru-RU" altLang="uk-UA" sz="2000">
              <a:latin typeface="Bookman Old Style" pitchFamily="18" charset="0"/>
            </a:endParaRPr>
          </a:p>
        </p:txBody>
      </p:sp>
      <p:pic>
        <p:nvPicPr>
          <p:cNvPr id="1638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2492375"/>
            <a:ext cx="3375025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2492375"/>
            <a:ext cx="3370263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41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457450" y="0"/>
            <a:ext cx="4422775" cy="70802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33CC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uk-UA" sz="4000" b="1" dirty="0">
                <a:latin typeface="Bookman Old Style" pitchFamily="18" charset="0"/>
              </a:rPr>
              <a:t>Промисловість</a:t>
            </a:r>
            <a:endParaRPr lang="uk-UA" sz="4000" b="1" dirty="0" smtClean="0">
              <a:solidFill>
                <a:schemeClr val="accent6"/>
              </a:solidFill>
              <a:latin typeface="Bookman Old Style" pitchFamily="18" charset="0"/>
            </a:endParaRPr>
          </a:p>
        </p:txBody>
      </p:sp>
      <p:sp>
        <p:nvSpPr>
          <p:cNvPr id="19459" name="Text Box 8"/>
          <p:cNvSpPr txBox="1">
            <a:spLocks noChangeArrowheads="1"/>
          </p:cNvSpPr>
          <p:nvPr/>
        </p:nvSpPr>
        <p:spPr bwMode="auto">
          <a:xfrm>
            <a:off x="1042988" y="733425"/>
            <a:ext cx="7993062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charset="-52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800" b="1">
                <a:latin typeface="Bookman Old Style" pitchFamily="18" charset="0"/>
              </a:rPr>
              <a:t>Швейна – </a:t>
            </a:r>
            <a:r>
              <a:rPr lang="uk-UA" altLang="uk-UA" sz="1800">
                <a:latin typeface="Bookman Old Style" pitchFamily="18" charset="0"/>
              </a:rPr>
              <a:t>готовий одяг (ІІ місце в світі) Турін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uk-UA" altLang="uk-UA" sz="1800">
              <a:latin typeface="Bookman Old Style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uk-UA" altLang="uk-UA" sz="1800">
              <a:latin typeface="Bookman Old Style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uk-UA" altLang="uk-UA" sz="1800">
              <a:latin typeface="Bookman Old Style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uk-UA" altLang="uk-UA" sz="1800">
              <a:latin typeface="Bookman Old Style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uk-UA" altLang="uk-UA" sz="1800">
              <a:latin typeface="Bookman Old Style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uk-UA" altLang="uk-UA" sz="1800">
              <a:latin typeface="Bookman Old Style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uk-UA" altLang="uk-UA" sz="1800">
              <a:latin typeface="Bookman Old Style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uk-UA" altLang="uk-UA" sz="1800">
              <a:latin typeface="Bookman Old Style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uk-UA" altLang="uk-UA" sz="1800">
              <a:latin typeface="Bookman Old Style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uk-UA" altLang="uk-UA" sz="1800">
              <a:latin typeface="Bookman Old Style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800" b="1">
                <a:latin typeface="Bookman Old Style" pitchFamily="18" charset="0"/>
              </a:rPr>
              <a:t>Взуттєва </a:t>
            </a:r>
            <a:r>
              <a:rPr lang="uk-UA" altLang="uk-UA" sz="1800">
                <a:latin typeface="Bookman Old Style" pitchFamily="18" charset="0"/>
              </a:rPr>
              <a:t>(Мілан)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uk-UA" altLang="uk-UA" sz="1800" b="1">
              <a:latin typeface="Bookman Old Style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uk-UA" altLang="uk-UA" sz="1800" b="1">
              <a:latin typeface="Bookman Old Style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uk-UA" altLang="uk-UA" sz="1800" b="1">
              <a:latin typeface="Bookman Old Style" pitchFamily="18" charset="0"/>
            </a:endParaRPr>
          </a:p>
        </p:txBody>
      </p:sp>
      <p:pic>
        <p:nvPicPr>
          <p:cNvPr id="1946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125538"/>
            <a:ext cx="2655887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1155700"/>
            <a:ext cx="18573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919163"/>
            <a:ext cx="16764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" b="3165"/>
          <a:stretch>
            <a:fillRect/>
          </a:stretch>
        </p:blipFill>
        <p:spPr bwMode="auto">
          <a:xfrm>
            <a:off x="1042988" y="4292600"/>
            <a:ext cx="3028950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292600"/>
            <a:ext cx="259556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4089400"/>
            <a:ext cx="2106613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3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827088" y="0"/>
            <a:ext cx="8316912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charset="-52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4400" b="1">
                <a:latin typeface="Bookman Old Style" pitchFamily="18" charset="0"/>
              </a:rPr>
              <a:t>Промисловість</a:t>
            </a:r>
            <a:endParaRPr lang="ru-RU" altLang="uk-UA" sz="4400">
              <a:solidFill>
                <a:srgbClr val="003366"/>
              </a:solidFill>
              <a:latin typeface="Times New Roman" charset="0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042988" y="777875"/>
            <a:ext cx="7993062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342900" indent="-342900" algn="just">
              <a:buFontTx/>
              <a:buChar char="-"/>
              <a:defRPr/>
            </a:pPr>
            <a:r>
              <a:rPr lang="uk-UA" b="1" dirty="0" smtClean="0">
                <a:latin typeface="Bookman Old Style" pitchFamily="18" charset="0"/>
              </a:rPr>
              <a:t>меблева промисловість </a:t>
            </a:r>
            <a:r>
              <a:rPr lang="uk-UA" dirty="0" smtClean="0">
                <a:latin typeface="Bookman Old Style" pitchFamily="18" charset="0"/>
              </a:rPr>
              <a:t>( у Італії склалася традиція робити меблі "під старовину")</a:t>
            </a: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r>
              <a:rPr lang="uk-UA" dirty="0" smtClean="0">
                <a:latin typeface="Bookman Old Style" pitchFamily="18" charset="0"/>
              </a:rPr>
              <a:t>Італія знаходиться на одному з перших місць у світі по розвитку ювелірної промисловості (здавна славляться своїми ювелірними виробами Флоренція, Рим, Венеція). </a:t>
            </a:r>
          </a:p>
          <a:p>
            <a:pPr algn="just">
              <a:defRPr/>
            </a:pPr>
            <a:r>
              <a:rPr lang="uk-UA" b="1" dirty="0" smtClean="0">
                <a:latin typeface="Bookman Old Style" pitchFamily="18" charset="0"/>
                <a:cs typeface="Times New Roman" charset="0"/>
              </a:rPr>
              <a:t>Харчова промисловість – </a:t>
            </a:r>
            <a:r>
              <a:rPr lang="uk-UA" b="1" i="1" dirty="0" smtClean="0">
                <a:latin typeface="Bookman Old Style" pitchFamily="18" charset="0"/>
                <a:cs typeface="Times New Roman" charset="0"/>
              </a:rPr>
              <a:t>макарони</a:t>
            </a: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</p:txBody>
      </p:sp>
      <p:pic>
        <p:nvPicPr>
          <p:cNvPr id="2048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57338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557338"/>
            <a:ext cx="24415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557338"/>
            <a:ext cx="2376488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4584700"/>
            <a:ext cx="1584325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4652963"/>
            <a:ext cx="187325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8" y="4622800"/>
            <a:ext cx="23717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37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827088" y="0"/>
            <a:ext cx="8316912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charset="-52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4400" b="1">
                <a:latin typeface="Bookman Old Style" pitchFamily="18" charset="0"/>
              </a:rPr>
              <a:t>Промисловість</a:t>
            </a:r>
            <a:endParaRPr lang="ru-RU" altLang="uk-UA" sz="4400">
              <a:solidFill>
                <a:srgbClr val="003366"/>
              </a:solidFill>
              <a:latin typeface="Times New Roman" charset="0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042988" y="777875"/>
            <a:ext cx="7993062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>
              <a:defRPr/>
            </a:pPr>
            <a:r>
              <a:rPr lang="uk-UA" b="1" i="1" dirty="0" smtClean="0">
                <a:latin typeface="Bookman Old Style" pitchFamily="18" charset="0"/>
              </a:rPr>
              <a:t>вино</a:t>
            </a: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algn="just">
              <a:defRPr/>
            </a:pPr>
            <a:endParaRPr lang="uk-UA" b="1" i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r>
              <a:rPr lang="uk-UA" b="1" i="1" dirty="0" smtClean="0">
                <a:latin typeface="Bookman Old Style" pitchFamily="18" charset="0"/>
                <a:cs typeface="Times New Roman" charset="0"/>
              </a:rPr>
              <a:t>сир</a:t>
            </a: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</p:txBody>
      </p:sp>
      <p:pic>
        <p:nvPicPr>
          <p:cNvPr id="2150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1196975"/>
            <a:ext cx="24542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38" y="1190625"/>
            <a:ext cx="1951037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r="6126" b="18730"/>
          <a:stretch>
            <a:fillRect/>
          </a:stretch>
        </p:blipFill>
        <p:spPr bwMode="auto">
          <a:xfrm>
            <a:off x="5651500" y="982663"/>
            <a:ext cx="32416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248150"/>
            <a:ext cx="26908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4248150"/>
            <a:ext cx="30305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3" y="4371975"/>
            <a:ext cx="26670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32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827088" y="0"/>
            <a:ext cx="8316912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charset="-52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4400" b="1">
                <a:latin typeface="Bookman Old Style" pitchFamily="18" charset="0"/>
              </a:rPr>
              <a:t>Сільське господарство</a:t>
            </a:r>
            <a:endParaRPr lang="ru-RU" altLang="uk-UA" sz="4400">
              <a:solidFill>
                <a:srgbClr val="003366"/>
              </a:solidFill>
              <a:latin typeface="Times New Roman" charset="0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042988" y="777875"/>
            <a:ext cx="7993062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>
              <a:defRPr/>
            </a:pPr>
            <a:r>
              <a:rPr lang="uk-UA" b="1" i="1" dirty="0" smtClean="0">
                <a:latin typeface="Bookman Old Style" pitchFamily="18" charset="0"/>
              </a:rPr>
              <a:t>Тваринництво – </a:t>
            </a:r>
            <a:r>
              <a:rPr lang="uk-UA" dirty="0" smtClean="0">
                <a:latin typeface="Bookman Old Style" pitchFamily="18" charset="0"/>
              </a:rPr>
              <a:t>м’ясо-молочне скотарство, свинарство (</a:t>
            </a:r>
            <a:r>
              <a:rPr lang="uk-UA" dirty="0" err="1" smtClean="0">
                <a:latin typeface="Bookman Old Style" pitchFamily="18" charset="0"/>
              </a:rPr>
              <a:t>Паданська</a:t>
            </a:r>
            <a:r>
              <a:rPr lang="uk-UA" dirty="0" smtClean="0">
                <a:latin typeface="Bookman Old Style" pitchFamily="18" charset="0"/>
              </a:rPr>
              <a:t> рівнина), птахівництво (передмістя)</a:t>
            </a:r>
            <a:endParaRPr lang="uk-UA" b="1" i="1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algn="just">
              <a:defRPr/>
            </a:pPr>
            <a:r>
              <a:rPr lang="uk-UA" b="1" i="1" dirty="0" smtClean="0">
                <a:latin typeface="Bookman Old Style" pitchFamily="18" charset="0"/>
                <a:cs typeface="Times New Roman" charset="0"/>
              </a:rPr>
              <a:t>Рослинництво – </a:t>
            </a:r>
            <a:r>
              <a:rPr lang="uk-UA" dirty="0" smtClean="0">
                <a:latin typeface="Bookman Old Style" pitchFamily="18" charset="0"/>
                <a:cs typeface="Times New Roman" charset="0"/>
              </a:rPr>
              <a:t>зернові культури, овочі, цукрові буряки (</a:t>
            </a:r>
            <a:r>
              <a:rPr lang="uk-UA" dirty="0" err="1" smtClean="0">
                <a:latin typeface="Bookman Old Style" pitchFamily="18" charset="0"/>
                <a:cs typeface="Times New Roman" charset="0"/>
              </a:rPr>
              <a:t>Паданська</a:t>
            </a:r>
            <a:r>
              <a:rPr lang="uk-UA" dirty="0" smtClean="0">
                <a:latin typeface="Bookman Old Style" pitchFamily="18" charset="0"/>
                <a:cs typeface="Times New Roman" charset="0"/>
              </a:rPr>
              <a:t> рівнина), виноград (Тоскана, </a:t>
            </a:r>
            <a:r>
              <a:rPr lang="uk-UA" dirty="0" err="1" smtClean="0">
                <a:latin typeface="Bookman Old Style" pitchFamily="18" charset="0"/>
                <a:cs typeface="Times New Roman" charset="0"/>
              </a:rPr>
              <a:t>Лаціо</a:t>
            </a:r>
            <a:r>
              <a:rPr lang="uk-UA" dirty="0" smtClean="0">
                <a:latin typeface="Bookman Old Style" pitchFamily="18" charset="0"/>
                <a:cs typeface="Times New Roman" charset="0"/>
              </a:rPr>
              <a:t>), оливи, цитрусові, тютюн (Сицилія, південь)</a:t>
            </a:r>
            <a:endParaRPr lang="uk-UA" b="1" i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</p:txBody>
      </p:sp>
      <p:pic>
        <p:nvPicPr>
          <p:cNvPr id="2253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57338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1"/>
          <a:stretch>
            <a:fillRect/>
          </a:stretch>
        </p:blipFill>
        <p:spPr bwMode="auto">
          <a:xfrm>
            <a:off x="6227763" y="1557338"/>
            <a:ext cx="2911475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1484313"/>
            <a:ext cx="21812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4670425"/>
            <a:ext cx="22574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4646613"/>
            <a:ext cx="212407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5" y="4518025"/>
            <a:ext cx="18764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646613"/>
            <a:ext cx="22479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85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0" y="0"/>
            <a:ext cx="91439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uk-UA" altLang="uk-UA" sz="4000" b="1" dirty="0">
                <a:latin typeface="Monotype Corsiva" panose="03010101010201010101" pitchFamily="66" charset="0"/>
              </a:rPr>
              <a:t>Іноземні партнери і експорт</a:t>
            </a:r>
            <a:endParaRPr lang="uk-UA" altLang="uk-UA" sz="4000" b="1" dirty="0">
              <a:solidFill>
                <a:srgbClr val="9933FF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7651" name="Picture 7"/>
          <p:cNvPicPr>
            <a:picLocks noRot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4572000" cy="252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2" name="Text Box 11"/>
          <p:cNvSpPr txBox="1">
            <a:spLocks noChangeArrowheads="1"/>
          </p:cNvSpPr>
          <p:nvPr/>
        </p:nvSpPr>
        <p:spPr bwMode="auto">
          <a:xfrm>
            <a:off x="4572000" y="966788"/>
            <a:ext cx="4419600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000" b="1">
                <a:latin typeface="Bookman Old Style" pitchFamily="18" charset="0"/>
              </a:rPr>
              <a:t>Країна експортує</a:t>
            </a:r>
            <a:r>
              <a:rPr lang="uk-UA" altLang="uk-UA" sz="2000">
                <a:latin typeface="Bookman Old Style" pitchFamily="18" charset="0"/>
              </a:rPr>
              <a:t>: автомобілі, мотоцикли, промислове устаткування, озброєння, хімікати, холодильники, пральні і конторські машини, текстильні і швацькі вироби, взуття, овочі, фрукти, цитрусові, провина</a:t>
            </a:r>
          </a:p>
        </p:txBody>
      </p:sp>
      <p:pic>
        <p:nvPicPr>
          <p:cNvPr id="27653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3384550"/>
            <a:ext cx="4891087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04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179512" y="0"/>
            <a:ext cx="89644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uk-UA" altLang="uk-UA" sz="4000" b="1" dirty="0">
                <a:latin typeface="Monotype Corsiva" panose="03010101010201010101" pitchFamily="66" charset="0"/>
              </a:rPr>
              <a:t>Іноземні партнери і імпорт</a:t>
            </a:r>
            <a:endParaRPr lang="uk-UA" altLang="uk-UA" sz="4000" b="1" dirty="0">
              <a:solidFill>
                <a:srgbClr val="9933FF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8675" name="Picture 8"/>
          <p:cNvPicPr>
            <a:picLocks noRot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2636838"/>
            <a:ext cx="6081713" cy="336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6" name="Text Box 11"/>
          <p:cNvSpPr txBox="1">
            <a:spLocks noChangeArrowheads="1"/>
          </p:cNvSpPr>
          <p:nvPr/>
        </p:nvSpPr>
        <p:spPr bwMode="auto">
          <a:xfrm>
            <a:off x="1258888" y="1052513"/>
            <a:ext cx="74168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000" b="1">
                <a:latin typeface="Bookman Old Style" pitchFamily="18" charset="0"/>
              </a:rPr>
              <a:t>Країна імпортує</a:t>
            </a:r>
            <a:r>
              <a:rPr lang="uk-UA" altLang="uk-UA" sz="2000">
                <a:latin typeface="Bookman Old Style" pitchFamily="18" charset="0"/>
              </a:rPr>
              <a:t>: енергоносії, мінеральна сировина (залізна, мідна, поліметалеві, алюмінієві, марганцеві руди, кам'яне вугілля, нафта, газ), складні машини, хімікати, ліс, бавовник, вовна, продовольчі товари</a:t>
            </a:r>
          </a:p>
        </p:txBody>
      </p:sp>
    </p:spTree>
    <p:extLst>
      <p:ext uri="{BB962C8B-B14F-4D97-AF65-F5344CB8AC3E}">
        <p14:creationId xmlns:p14="http://schemas.microsoft.com/office/powerpoint/2010/main" val="174514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4" descr="http://www.allmoldova.com/uimg/golfclub/golfclub250810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789363"/>
            <a:ext cx="38830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 descr="http://files.pizzasweethome.webnode.cz/200000237-683906a3df/pizzaweb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836613"/>
            <a:ext cx="7848600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8" descr="http://img1.liveinternet.ru/images/attach/c/1/50/407/50407858_1252066157_italjanskijjkhlebnyjjsalat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716338"/>
            <a:ext cx="345281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Заголовок 6"/>
          <p:cNvSpPr>
            <a:spLocks noGrp="1"/>
          </p:cNvSpPr>
          <p:nvPr>
            <p:ph type="title"/>
          </p:nvPr>
        </p:nvSpPr>
        <p:spPr>
          <a:xfrm>
            <a:off x="-252536" y="-24827"/>
            <a:ext cx="7859712" cy="417512"/>
          </a:xfrm>
          <a:noFill/>
        </p:spPr>
        <p:txBody>
          <a:bodyPr/>
          <a:lstStyle/>
          <a:p>
            <a:pPr marL="0" indent="0">
              <a:buNone/>
            </a:pPr>
            <a:r>
              <a:rPr lang="ru-RU" altLang="uk-UA" b="1" dirty="0" err="1" smtClean="0">
                <a:solidFill>
                  <a:srgbClr val="993300"/>
                </a:solidFill>
              </a:rPr>
              <a:t>Національна</a:t>
            </a:r>
            <a:r>
              <a:rPr lang="ru-RU" altLang="uk-UA" b="1" dirty="0" smtClean="0">
                <a:solidFill>
                  <a:srgbClr val="993300"/>
                </a:solidFill>
              </a:rPr>
              <a:t> кухня</a:t>
            </a:r>
            <a:endParaRPr lang="ru-RU" altLang="uk-UA" b="1" dirty="0" smtClean="0"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9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Elizabella\Desktop\800px-Flag_of_Italy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333" y="1268760"/>
            <a:ext cx="4154643" cy="276803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19672" y="40466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Прапор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Герб Итали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24744"/>
            <a:ext cx="2736304" cy="317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44208" y="40466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Герб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00506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Гімн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50912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hlinkClick r:id="rId6" tooltip="Гімн Італії"/>
              </a:rPr>
              <a:t>«Fratelli d'Italia»</a:t>
            </a:r>
            <a:endParaRPr lang="uk-UA" sz="2800" u="sng" dirty="0" smtClean="0"/>
          </a:p>
          <a:p>
            <a:pPr algn="ctr"/>
            <a:r>
              <a:rPr lang="uk-UA" sz="2800" dirty="0" smtClean="0"/>
              <a:t>(Браття Італії)</a:t>
            </a:r>
            <a:r>
              <a:rPr lang="en-US" sz="2800" dirty="0" smtClean="0"/>
              <a:t> </a:t>
            </a:r>
            <a:r>
              <a:rPr lang="uk-UA" sz="2800" dirty="0" smtClean="0"/>
              <a:t> 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nthem - Гимн Италии  (audiopoisk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54632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0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92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6" descr="http://s61.radikal.ru/i173/1101/fe/df81695bbf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149725"/>
            <a:ext cx="3671888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AutoShape 8" descr="http://dc497.4shared.com/img/t6Vnmfe7/s3/240_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uk-UA" altLang="uk-UA" sz="1800"/>
          </a:p>
        </p:txBody>
      </p:sp>
      <p:sp>
        <p:nvSpPr>
          <p:cNvPr id="30725" name="AutoShape 10" descr="http://dc497.4shared.com/img/t6Vnmfe7/s3/240_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uk-UA" altLang="uk-UA" sz="1800"/>
          </a:p>
        </p:txBody>
      </p:sp>
      <p:sp>
        <p:nvSpPr>
          <p:cNvPr id="30726" name="AutoShape 12" descr="http://dc497.4shared.com/img/t6Vnmfe7/s3/240_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uk-UA" altLang="uk-UA" sz="1800"/>
          </a:p>
        </p:txBody>
      </p:sp>
      <p:pic>
        <p:nvPicPr>
          <p:cNvPr id="30727" name="Picture 18" descr="http://people.csail.mit.edu/brussell/research/LabelMe/Images/sandbox/mt_static_submitted_Ehsan_Jahangiri_oranges_jan_2011/14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350"/>
            <a:ext cx="2941066" cy="3187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20" descr="http://images.reklama.com.ua/2010-05-16/433693/photos0-800x60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30353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2" descr="http://domani.ru/_items/images/85232313_large_3925073_b172820696df8e949406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7913"/>
            <a:ext cx="485933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5" descr="http://dadaeda.ru/upload/blogs/7cb56f07c275522f92fb9ceb7d7b43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860800"/>
            <a:ext cx="2208212" cy="1655763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34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376363" y="0"/>
            <a:ext cx="67389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uk-UA" sz="4000" b="1" dirty="0" smtClean="0">
                <a:solidFill>
                  <a:sysClr val="windowText" lastClr="000000"/>
                </a:solidFill>
                <a:latin typeface="Monotype Corsiva" panose="03010101010201010101" pitchFamily="66" charset="0"/>
              </a:rPr>
              <a:t>Туризм в Італії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1166813" y="769938"/>
            <a:ext cx="789146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charset="-52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000">
                <a:latin typeface="Bookman Old Style" pitchFamily="18" charset="0"/>
              </a:rPr>
              <a:t>Чималу частину доходу в казну Італії приносить туризм, великими центрами туризму є:</a:t>
            </a:r>
            <a:endParaRPr lang="uk-UA" altLang="uk-UA" sz="2000" b="1">
              <a:latin typeface="Bookman Old Style" pitchFamily="18" charset="0"/>
            </a:endParaRPr>
          </a:p>
        </p:txBody>
      </p:sp>
      <p:pic>
        <p:nvPicPr>
          <p:cNvPr id="23556" name="Picture 8" descr="Церковь Санта Мария д'Арачели в Риме (туры в Рим)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828800"/>
            <a:ext cx="297180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12"/>
          <p:cNvSpPr txBox="1">
            <a:spLocks noChangeArrowheads="1"/>
          </p:cNvSpPr>
          <p:nvPr/>
        </p:nvSpPr>
        <p:spPr bwMode="auto">
          <a:xfrm>
            <a:off x="1222375" y="3962400"/>
            <a:ext cx="658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charset="-52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000" b="1">
                <a:latin typeface="Times New Roman" charset="0"/>
              </a:rPr>
              <a:t>Рим</a:t>
            </a:r>
          </a:p>
        </p:txBody>
      </p:sp>
      <p:sp>
        <p:nvSpPr>
          <p:cNvPr id="23558" name="Text Box 13"/>
          <p:cNvSpPr txBox="1">
            <a:spLocks noChangeArrowheads="1"/>
          </p:cNvSpPr>
          <p:nvPr/>
        </p:nvSpPr>
        <p:spPr bwMode="auto">
          <a:xfrm>
            <a:off x="4006850" y="3968750"/>
            <a:ext cx="14255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charset="-52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000" b="1">
                <a:latin typeface="Times New Roman" charset="0"/>
              </a:rPr>
              <a:t>Флоренція</a:t>
            </a:r>
          </a:p>
        </p:txBody>
      </p:sp>
      <p:pic>
        <p:nvPicPr>
          <p:cNvPr id="23559" name="Picture 16" descr="Баптистерий Святого Иоанна Крестителя во Флоренции (туры в Италию)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1828800"/>
            <a:ext cx="28194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23" descr="Турин | 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801813"/>
            <a:ext cx="268605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 Box 24"/>
          <p:cNvSpPr txBox="1">
            <a:spLocks noChangeArrowheads="1"/>
          </p:cNvSpPr>
          <p:nvPr/>
        </p:nvSpPr>
        <p:spPr bwMode="auto">
          <a:xfrm>
            <a:off x="1173163" y="4437063"/>
            <a:ext cx="4838700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charset="-52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800" b="1">
                <a:latin typeface="Bookman Old Style" pitchFamily="18" charset="0"/>
              </a:rPr>
              <a:t>Найбільшою популярністю у туристів користуються міста</a:t>
            </a:r>
            <a:r>
              <a:rPr lang="uk-UA" altLang="uk-UA" sz="1800">
                <a:latin typeface="Bookman Old Style" pitchFamily="18" charset="0"/>
              </a:rPr>
              <a:t>: Рим, Ватикан, Флоренція, Венеція, Турін. Перші чотири міста знамениті своїми культурними цінностями епохи Відродження. </a:t>
            </a:r>
            <a:endParaRPr lang="uk-UA" altLang="uk-UA" sz="1800" b="1">
              <a:latin typeface="Bookman Old Style" pitchFamily="18" charset="0"/>
            </a:endParaRPr>
          </a:p>
        </p:txBody>
      </p:sp>
      <p:sp>
        <p:nvSpPr>
          <p:cNvPr id="23562" name="Text Box 27"/>
          <p:cNvSpPr txBox="1">
            <a:spLocks noChangeArrowheads="1"/>
          </p:cNvSpPr>
          <p:nvPr/>
        </p:nvSpPr>
        <p:spPr bwMode="auto">
          <a:xfrm>
            <a:off x="6372225" y="4005263"/>
            <a:ext cx="2686050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charset="-52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000" b="1">
                <a:latin typeface="Bookman Old Style" pitchFamily="18" charset="0"/>
              </a:rPr>
              <a:t>Турін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000">
                <a:latin typeface="Bookman Old Style" pitchFamily="18" charset="0"/>
              </a:rPr>
              <a:t>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800">
                <a:latin typeface="Bookman Old Style" pitchFamily="18" charset="0"/>
              </a:rPr>
              <a:t>знаменитий гірськолижними курортами, в 2006 році в нім проходили XX Олімпійські ігри </a:t>
            </a:r>
          </a:p>
        </p:txBody>
      </p:sp>
    </p:spTree>
    <p:extLst>
      <p:ext uri="{BB962C8B-B14F-4D97-AF65-F5344CB8AC3E}">
        <p14:creationId xmlns:p14="http://schemas.microsoft.com/office/powerpoint/2010/main" val="109526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sz="4000" b="1" dirty="0" smtClean="0">
                <a:solidFill>
                  <a:sysClr val="windowText" lastClr="000000"/>
                </a:solidFill>
                <a:latin typeface="Monotype Corsiva" panose="03010101010201010101" pitchFamily="66" charset="0"/>
              </a:rPr>
              <a:t>Транспорт</a:t>
            </a:r>
            <a:r>
              <a:rPr lang="ru-RU" sz="4000" dirty="0" smtClean="0">
                <a:solidFill>
                  <a:sysClr val="windowText" lastClr="000000"/>
                </a:solidFill>
                <a:latin typeface="Monotype Corsiva" panose="03010101010201010101" pitchFamily="66" charset="0"/>
              </a:rPr>
              <a:t> </a:t>
            </a:r>
          </a:p>
        </p:txBody>
      </p:sp>
      <p:sp>
        <p:nvSpPr>
          <p:cNvPr id="26627" name="Text Box 8"/>
          <p:cNvSpPr txBox="1">
            <a:spLocks noChangeArrowheads="1"/>
          </p:cNvSpPr>
          <p:nvPr/>
        </p:nvSpPr>
        <p:spPr bwMode="auto">
          <a:xfrm>
            <a:off x="4152900" y="1052513"/>
            <a:ext cx="480060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charset="-52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000" b="1">
                <a:latin typeface="Bookman Old Style" pitchFamily="18" charset="0"/>
              </a:rPr>
              <a:t>Кількість аеропортів </a:t>
            </a:r>
            <a:r>
              <a:rPr lang="uk-UA" altLang="uk-UA" sz="2000">
                <a:latin typeface="Bookman Old Style" pitchFamily="18" charset="0"/>
              </a:rPr>
              <a:t>: 134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000" b="1">
                <a:latin typeface="Bookman Old Style" pitchFamily="18" charset="0"/>
              </a:rPr>
              <a:t>Довжина доріг </a:t>
            </a:r>
            <a:r>
              <a:rPr lang="uk-UA" altLang="uk-UA" sz="2000">
                <a:latin typeface="Bookman Old Style" pitchFamily="18" charset="0"/>
              </a:rPr>
              <a:t>: 479,688 км.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000" b="1">
                <a:latin typeface="Bookman Old Style" pitchFamily="18" charset="0"/>
              </a:rPr>
              <a:t>Кількість торгових судів </a:t>
            </a:r>
            <a:r>
              <a:rPr lang="uk-UA" altLang="uk-UA" sz="2000">
                <a:latin typeface="Bookman Old Style" pitchFamily="18" charset="0"/>
              </a:rPr>
              <a:t>: 565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000" b="1">
                <a:latin typeface="Bookman Old Style" pitchFamily="18" charset="0"/>
              </a:rPr>
              <a:t>Порти</a:t>
            </a:r>
            <a:r>
              <a:rPr lang="uk-UA" altLang="uk-UA" sz="2000">
                <a:latin typeface="Bookman Old Style" pitchFamily="18" charset="0"/>
              </a:rPr>
              <a:t> : Аугуста, Генуя, Ліворно, Равена, Таранто, Трієст, Венеція</a:t>
            </a:r>
          </a:p>
        </p:txBody>
      </p:sp>
      <p:pic>
        <p:nvPicPr>
          <p:cNvPr id="2662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4250"/>
            <a:ext cx="3851275" cy="57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4221163"/>
            <a:ext cx="36671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06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9"/>
          <p:cNvSpPr txBox="1">
            <a:spLocks noChangeArrowheads="1"/>
          </p:cNvSpPr>
          <p:nvPr/>
        </p:nvSpPr>
        <p:spPr bwMode="auto">
          <a:xfrm>
            <a:off x="2051050" y="908050"/>
            <a:ext cx="5616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uk-UA" sz="2800" b="1">
                <a:solidFill>
                  <a:srgbClr val="FFFFFF"/>
                </a:solidFill>
              </a:rPr>
              <a:t>Рим – «Столица мира»</a:t>
            </a:r>
          </a:p>
        </p:txBody>
      </p:sp>
      <p:pic>
        <p:nvPicPr>
          <p:cNvPr id="35843" name="Picture 6" descr="http://tour2006.com.ua/userfiles/%D1%80%D0%B8%D0%B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Прямоугольник 6"/>
          <p:cNvSpPr>
            <a:spLocks noChangeArrowheads="1"/>
          </p:cNvSpPr>
          <p:nvPr/>
        </p:nvSpPr>
        <p:spPr bwMode="auto">
          <a:xfrm>
            <a:off x="1042988" y="188913"/>
            <a:ext cx="42021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3600" b="1" dirty="0">
                <a:solidFill>
                  <a:schemeClr val="bg1"/>
                </a:solidFill>
              </a:rPr>
              <a:t>Рим </a:t>
            </a:r>
            <a:r>
              <a:rPr lang="ru-RU" altLang="uk-UA" sz="3600" b="1" dirty="0" smtClean="0">
                <a:solidFill>
                  <a:schemeClr val="bg1"/>
                </a:solidFill>
              </a:rPr>
              <a:t>– </a:t>
            </a:r>
            <a:r>
              <a:rPr lang="ru-RU" altLang="uk-UA" sz="3600" b="1" dirty="0" err="1" smtClean="0">
                <a:solidFill>
                  <a:schemeClr val="bg1"/>
                </a:solidFill>
              </a:rPr>
              <a:t>вічне</a:t>
            </a:r>
            <a:r>
              <a:rPr lang="ru-RU" altLang="uk-UA" sz="3600" b="1" dirty="0" smtClean="0">
                <a:solidFill>
                  <a:schemeClr val="bg1"/>
                </a:solidFill>
              </a:rPr>
              <a:t> </a:t>
            </a:r>
            <a:r>
              <a:rPr lang="ru-RU" altLang="uk-UA" sz="3600" b="1" dirty="0" err="1" smtClean="0">
                <a:solidFill>
                  <a:schemeClr val="bg1"/>
                </a:solidFill>
              </a:rPr>
              <a:t>місто</a:t>
            </a:r>
            <a:endParaRPr lang="ru-RU" alt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49406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8" descr="rim5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6867" name="Text Box 9"/>
          <p:cNvSpPr txBox="1">
            <a:spLocks noChangeArrowheads="1"/>
          </p:cNvSpPr>
          <p:nvPr/>
        </p:nvSpPr>
        <p:spPr bwMode="auto">
          <a:xfrm>
            <a:off x="827088" y="476250"/>
            <a:ext cx="77771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uk-UA" sz="2800" b="1" dirty="0" err="1" smtClean="0">
                <a:solidFill>
                  <a:srgbClr val="FFFFFF"/>
                </a:solidFill>
              </a:rPr>
              <a:t>Місто</a:t>
            </a:r>
            <a:r>
              <a:rPr lang="ru-RU" altLang="uk-UA" sz="2800" b="1" dirty="0" smtClean="0">
                <a:solidFill>
                  <a:srgbClr val="FFFFFF"/>
                </a:solidFill>
              </a:rPr>
              <a:t> </a:t>
            </a:r>
            <a:r>
              <a:rPr lang="ru-RU" altLang="uk-UA" sz="2800" b="1" dirty="0" err="1" smtClean="0">
                <a:solidFill>
                  <a:srgbClr val="FFFFFF"/>
                </a:solidFill>
              </a:rPr>
              <a:t>народження</a:t>
            </a:r>
            <a:r>
              <a:rPr lang="ru-RU" altLang="uk-UA" sz="2800" b="1" dirty="0" smtClean="0">
                <a:solidFill>
                  <a:srgbClr val="FFFFFF"/>
                </a:solidFill>
              </a:rPr>
              <a:t> Рима</a:t>
            </a:r>
            <a:r>
              <a:rPr lang="ru-RU" altLang="uk-UA" sz="2800" b="1" dirty="0" smtClean="0"/>
              <a:t> </a:t>
            </a:r>
            <a:endParaRPr lang="ru-RU" alt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347202163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291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5"/>
          <p:cNvSpPr>
            <a:spLocks noChangeArrowheads="1"/>
          </p:cNvSpPr>
          <p:nvPr/>
        </p:nvSpPr>
        <p:spPr bwMode="auto">
          <a:xfrm>
            <a:off x="4788024" y="6362164"/>
            <a:ext cx="32063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2800" b="1" dirty="0">
                <a:solidFill>
                  <a:sysClr val="windowText" lastClr="000000"/>
                </a:solidFill>
              </a:rPr>
              <a:t>Арка </a:t>
            </a:r>
            <a:r>
              <a:rPr lang="ru-RU" altLang="uk-UA" sz="2800" b="1" dirty="0" smtClean="0">
                <a:solidFill>
                  <a:sysClr val="windowText" lastClr="000000"/>
                </a:solidFill>
              </a:rPr>
              <a:t>Константин</a:t>
            </a:r>
            <a:endParaRPr lang="ru-RU" altLang="uk-UA" sz="28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64984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7" name="Picture 7" descr="bigльл3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4643438" y="260350"/>
            <a:ext cx="30241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uk-UA" b="1" dirty="0" err="1" smtClean="0">
                <a:solidFill>
                  <a:srgbClr val="FFFFFF"/>
                </a:solidFill>
              </a:rPr>
              <a:t>Колізей</a:t>
            </a:r>
            <a:endParaRPr lang="ru-RU" altLang="uk-UA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15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http://www.mosvedi.ru/photos/news/3549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5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Прямоугольник 4"/>
          <p:cNvSpPr>
            <a:spLocks noChangeArrowheads="1"/>
          </p:cNvSpPr>
          <p:nvPr/>
        </p:nvSpPr>
        <p:spPr bwMode="auto">
          <a:xfrm>
            <a:off x="1350963" y="0"/>
            <a:ext cx="59942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b="1" dirty="0" err="1" smtClean="0">
                <a:solidFill>
                  <a:srgbClr val="FFFF00"/>
                </a:solidFill>
              </a:rPr>
              <a:t>Ватікан</a:t>
            </a:r>
            <a:r>
              <a:rPr lang="ru-RU" altLang="uk-UA" b="1" dirty="0" smtClean="0">
                <a:solidFill>
                  <a:srgbClr val="FFFF00"/>
                </a:solidFill>
              </a:rPr>
              <a:t> – держава в </a:t>
            </a:r>
            <a:r>
              <a:rPr lang="ru-RU" altLang="uk-UA" b="1" dirty="0" err="1" smtClean="0">
                <a:solidFill>
                  <a:srgbClr val="FFFF00"/>
                </a:solidFill>
              </a:rPr>
              <a:t>державі</a:t>
            </a:r>
            <a:endParaRPr lang="ru-RU" altLang="uk-U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577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Flor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3419872" y="333375"/>
            <a:ext cx="45945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uk-UA" sz="2800" b="1" dirty="0" err="1" smtClean="0">
                <a:solidFill>
                  <a:sysClr val="windowText" lastClr="000000"/>
                </a:solidFill>
              </a:rPr>
              <a:t>Флоренція</a:t>
            </a:r>
            <a:r>
              <a:rPr lang="ru-RU" altLang="uk-UA" sz="2800" dirty="0" smtClean="0">
                <a:solidFill>
                  <a:sysClr val="windowText" lastClr="000000"/>
                </a:solidFill>
              </a:rPr>
              <a:t> </a:t>
            </a:r>
            <a:r>
              <a:rPr lang="ru-RU" altLang="uk-UA" sz="2800" dirty="0">
                <a:solidFill>
                  <a:sysClr val="windowText" lastClr="000000"/>
                </a:solidFill>
              </a:rPr>
              <a:t>– "</a:t>
            </a:r>
            <a:r>
              <a:rPr lang="ru-RU" altLang="uk-UA" sz="2800" dirty="0" err="1" smtClean="0">
                <a:solidFill>
                  <a:sysClr val="windowText" lastClr="000000"/>
                </a:solidFill>
              </a:rPr>
              <a:t>Нові</a:t>
            </a:r>
            <a:r>
              <a:rPr lang="ru-RU" altLang="uk-UA" sz="2800" dirty="0" smtClean="0">
                <a:solidFill>
                  <a:sysClr val="windowText" lastClr="000000"/>
                </a:solidFill>
              </a:rPr>
              <a:t> </a:t>
            </a:r>
            <a:r>
              <a:rPr lang="ru-RU" altLang="uk-UA" sz="2800" dirty="0" err="1" smtClean="0">
                <a:solidFill>
                  <a:sysClr val="windowText" lastClr="000000"/>
                </a:solidFill>
              </a:rPr>
              <a:t>Афіни</a:t>
            </a:r>
            <a:r>
              <a:rPr lang="ru-RU" altLang="uk-UA" sz="2800" dirty="0" smtClean="0">
                <a:solidFill>
                  <a:sysClr val="windowText" lastClr="000000"/>
                </a:solidFill>
              </a:rPr>
              <a:t>"</a:t>
            </a:r>
            <a:endParaRPr lang="ru-RU" altLang="uk-UA" sz="28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051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7fe209cd478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193773" y="188640"/>
            <a:ext cx="17139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2800" b="1" dirty="0" smtClean="0">
                <a:solidFill>
                  <a:sysClr val="windowText" lastClr="000000"/>
                </a:solidFill>
              </a:rPr>
              <a:t>Венеция</a:t>
            </a:r>
            <a:endParaRPr lang="ru-RU" altLang="uk-UA" sz="28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02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866304"/>
            <a:ext cx="3516488" cy="47426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66305"/>
            <a:ext cx="3579887" cy="46795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332656"/>
            <a:ext cx="2592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– Джорджо Наполітано</a:t>
            </a:r>
            <a:endParaRPr lang="uk-UA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6096" y="458669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Прем’єр-міністр –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нріко Летта</a:t>
            </a:r>
            <a:endParaRPr lang="uk-UA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0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forumkiev.com/attachments/35750d1303303746-italy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55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08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altLang="uk-UA" smtClean="0"/>
          </a:p>
        </p:txBody>
      </p:sp>
      <p:sp>
        <p:nvSpPr>
          <p:cNvPr id="44035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 altLang="uk-UA" smtClean="0"/>
          </a:p>
        </p:txBody>
      </p:sp>
      <p:pic>
        <p:nvPicPr>
          <p:cNvPr id="44036" name="Picture 2" descr="http://newimages.ru/wallpapers/14_6298_besplatnye_kartinki_kanal_v_venecii_1366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8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34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Файл: PiazzadelDuomoMi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Прямоугольник 3"/>
          <p:cNvSpPr>
            <a:spLocks noChangeArrowheads="1"/>
          </p:cNvSpPr>
          <p:nvPr/>
        </p:nvSpPr>
        <p:spPr bwMode="auto">
          <a:xfrm>
            <a:off x="395288" y="333375"/>
            <a:ext cx="74199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4400" b="1" dirty="0">
                <a:solidFill>
                  <a:srgbClr val="990000"/>
                </a:solidFill>
              </a:rPr>
              <a:t>Милан – </a:t>
            </a:r>
            <a:r>
              <a:rPr lang="ru-RU" altLang="uk-UA" sz="4400" b="1" dirty="0" err="1" smtClean="0">
                <a:solidFill>
                  <a:srgbClr val="990000"/>
                </a:solidFill>
              </a:rPr>
              <a:t>північна</a:t>
            </a:r>
            <a:r>
              <a:rPr lang="ru-RU" altLang="uk-UA" sz="4400" b="1" dirty="0" smtClean="0">
                <a:solidFill>
                  <a:srgbClr val="990000"/>
                </a:solidFill>
              </a:rPr>
              <a:t> </a:t>
            </a:r>
            <a:r>
              <a:rPr lang="ru-RU" altLang="uk-UA" sz="4400" b="1" dirty="0" err="1" smtClean="0">
                <a:solidFill>
                  <a:srgbClr val="990000"/>
                </a:solidFill>
              </a:rPr>
              <a:t>столиця</a:t>
            </a:r>
            <a:endParaRPr lang="ru-RU" altLang="uk-UA" sz="4800" b="1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10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http://www.lifeglobe.net/media/entry/858/rty6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56325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6" descr="http://www.belcanto.ru/media/images/publication/lascal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3595688"/>
            <a:ext cx="5832475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56325" y="333375"/>
            <a:ext cx="2674938" cy="1943100"/>
          </a:xfrm>
        </p:spPr>
        <p:txBody>
          <a:bodyPr/>
          <a:lstStyle/>
          <a:p>
            <a:pPr marL="0" indent="0">
              <a:buNone/>
            </a:pPr>
            <a:r>
              <a:rPr lang="ru-RU" altLang="uk-UA" sz="2400" b="1" dirty="0" err="1" smtClean="0">
                <a:solidFill>
                  <a:srgbClr val="990000"/>
                </a:solidFill>
              </a:rPr>
              <a:t>Мілан</a:t>
            </a:r>
            <a:r>
              <a:rPr lang="ru-RU" altLang="uk-UA" sz="2400" b="1" dirty="0" smtClean="0">
                <a:solidFill>
                  <a:srgbClr val="990000"/>
                </a:solidFill>
              </a:rPr>
              <a:t>.</a:t>
            </a:r>
            <a:br>
              <a:rPr lang="ru-RU" altLang="uk-UA" sz="2400" b="1" dirty="0" smtClean="0">
                <a:solidFill>
                  <a:srgbClr val="990000"/>
                </a:solidFill>
              </a:rPr>
            </a:br>
            <a:r>
              <a:rPr lang="ru-RU" altLang="uk-UA" sz="2400" b="1" dirty="0" smtClean="0">
                <a:solidFill>
                  <a:srgbClr val="990000"/>
                </a:solidFill>
              </a:rPr>
              <a:t> </a:t>
            </a:r>
            <a:r>
              <a:rPr lang="ru-RU" altLang="uk-UA" sz="2400" b="1" dirty="0" smtClean="0">
                <a:solidFill>
                  <a:srgbClr val="990000"/>
                </a:solidFill>
              </a:rPr>
              <a:t>Оперний</a:t>
            </a:r>
            <a:r>
              <a:rPr lang="ru-RU" altLang="uk-UA" sz="2400" b="1" dirty="0" smtClean="0">
                <a:solidFill>
                  <a:srgbClr val="990000"/>
                </a:solidFill>
              </a:rPr>
              <a:t> </a:t>
            </a:r>
            <a:r>
              <a:rPr lang="ru-RU" altLang="uk-UA" sz="2400" b="1" dirty="0" smtClean="0">
                <a:solidFill>
                  <a:srgbClr val="990000"/>
                </a:solidFill>
              </a:rPr>
              <a:t>театр Ла Скала </a:t>
            </a:r>
            <a:r>
              <a:rPr lang="ru-RU" altLang="uk-UA" sz="2400" b="1" dirty="0" smtClean="0">
                <a:solidFill>
                  <a:srgbClr val="990000"/>
                </a:solidFill>
              </a:rPr>
              <a:t>найбільший</a:t>
            </a:r>
            <a:r>
              <a:rPr lang="ru-RU" altLang="uk-UA" sz="2400" b="1" dirty="0" smtClean="0">
                <a:solidFill>
                  <a:srgbClr val="990000"/>
                </a:solidFill>
              </a:rPr>
              <a:t> у </a:t>
            </a:r>
            <a:r>
              <a:rPr lang="ru-RU" altLang="uk-UA" sz="2400" b="1" dirty="0" smtClean="0">
                <a:solidFill>
                  <a:srgbClr val="990000"/>
                </a:solidFill>
              </a:rPr>
              <a:t>світі</a:t>
            </a:r>
            <a:endParaRPr lang="ru-RU" altLang="uk-UA" sz="2400" b="1" dirty="0" smtClean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8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Файл: Неаполь и Vesuvi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Прямоугольник 3"/>
          <p:cNvSpPr>
            <a:spLocks noChangeArrowheads="1"/>
          </p:cNvSpPr>
          <p:nvPr/>
        </p:nvSpPr>
        <p:spPr bwMode="auto">
          <a:xfrm>
            <a:off x="250825" y="476250"/>
            <a:ext cx="6858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4000" b="1" dirty="0">
                <a:solidFill>
                  <a:schemeClr val="bg1"/>
                </a:solidFill>
              </a:rPr>
              <a:t>Неаполь – южная столица</a:t>
            </a:r>
          </a:p>
        </p:txBody>
      </p:sp>
    </p:spTree>
    <p:extLst>
      <p:ext uri="{BB962C8B-B14F-4D97-AF65-F5344CB8AC3E}">
        <p14:creationId xmlns:p14="http://schemas.microsoft.com/office/powerpoint/2010/main" val="215779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midas-tour.ru/uploads/pics/italy/napol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569325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4" descr="http://www.billionnews.ru/uploads/posts/2011-10/1319475973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1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newacropol.ru/pub/Activity/laboratory/leonardo/leonardo-mi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88913"/>
            <a:ext cx="3219450" cy="3095625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5" name="Picture 4" descr="http://img-fotki.yandex.ru/get/5822/34160390.66/0_6a876_3cfcf0b0_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765175"/>
            <a:ext cx="2233612" cy="2976563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6" descr="http://www.almacarioca.net/wp-content/uploads/2012/01/rafae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3825"/>
            <a:ext cx="2016125" cy="2720975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10" descr="http://900igr.net/datai/astronomija/Viktorina/0039-043-Velikij-italjanets-Galileo-Galilej-1564-1642-dostig-porazitelnyk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429000"/>
            <a:ext cx="2925762" cy="3276600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14" descr="http://www.liceoberchet.it/ricerche/dante/autori01_1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933825"/>
            <a:ext cx="2319337" cy="2735263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9" name="Picture 16" descr="http://www.alarabimag.com/Arabi-Elmy/2012/Issues/Issue_5/MEDIA/%CA%C7%D1%ED%CE%20%C7%E1%DA%E1%E331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65175"/>
            <a:ext cx="2160588" cy="3051175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0" name="Заголовок 15"/>
          <p:cNvSpPr>
            <a:spLocks noGrp="1"/>
          </p:cNvSpPr>
          <p:nvPr>
            <p:ph type="title"/>
          </p:nvPr>
        </p:nvSpPr>
        <p:spPr>
          <a:xfrm>
            <a:off x="250825" y="0"/>
            <a:ext cx="8229600" cy="490538"/>
          </a:xfrm>
        </p:spPr>
        <p:txBody>
          <a:bodyPr/>
          <a:lstStyle/>
          <a:p>
            <a:pPr marL="0" indent="0" algn="l">
              <a:buNone/>
            </a:pPr>
            <a:r>
              <a:rPr lang="ru-RU" altLang="uk-UA" sz="3600" b="1" dirty="0" err="1" smtClean="0">
                <a:solidFill>
                  <a:srgbClr val="990000"/>
                </a:solidFill>
              </a:rPr>
              <a:t>Великі</a:t>
            </a:r>
            <a:r>
              <a:rPr lang="ru-RU" altLang="uk-UA" sz="3600" b="1" dirty="0" smtClean="0">
                <a:solidFill>
                  <a:srgbClr val="990000"/>
                </a:solidFill>
              </a:rPr>
              <a:t> </a:t>
            </a:r>
            <a:r>
              <a:rPr lang="ru-RU" altLang="uk-UA" sz="3600" b="1" dirty="0" err="1" smtClean="0">
                <a:solidFill>
                  <a:srgbClr val="990000"/>
                </a:solidFill>
              </a:rPr>
              <a:t>італійці</a:t>
            </a:r>
            <a:endParaRPr lang="ru-RU" altLang="uk-UA" sz="3600" b="1" dirty="0" smtClean="0">
              <a:solidFill>
                <a:srgbClr val="990000"/>
              </a:solidFill>
            </a:endParaRPr>
          </a:p>
        </p:txBody>
      </p:sp>
      <p:sp>
        <p:nvSpPr>
          <p:cNvPr id="49161" name="Прямоугольник 8"/>
          <p:cNvSpPr>
            <a:spLocks noChangeArrowheads="1"/>
          </p:cNvSpPr>
          <p:nvPr/>
        </p:nvSpPr>
        <p:spPr bwMode="auto">
          <a:xfrm>
            <a:off x="323850" y="3500438"/>
            <a:ext cx="15567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2000" b="1" dirty="0" err="1" smtClean="0">
                <a:solidFill>
                  <a:schemeClr val="bg1"/>
                </a:solidFill>
              </a:rPr>
              <a:t>Торрічеллі</a:t>
            </a:r>
            <a:endParaRPr lang="ru-RU" altLang="uk-UA" sz="2000" b="1" dirty="0">
              <a:solidFill>
                <a:schemeClr val="bg1"/>
              </a:solidFill>
            </a:endParaRPr>
          </a:p>
        </p:txBody>
      </p:sp>
      <p:sp>
        <p:nvSpPr>
          <p:cNvPr id="49162" name="Прямоугольник 9"/>
          <p:cNvSpPr>
            <a:spLocks noChangeArrowheads="1"/>
          </p:cNvSpPr>
          <p:nvPr/>
        </p:nvSpPr>
        <p:spPr bwMode="auto">
          <a:xfrm>
            <a:off x="5724525" y="2924175"/>
            <a:ext cx="25122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2000" b="1" dirty="0">
                <a:solidFill>
                  <a:schemeClr val="bg1"/>
                </a:solidFill>
              </a:rPr>
              <a:t>Леонардо да </a:t>
            </a:r>
            <a:r>
              <a:rPr lang="ru-RU" altLang="uk-UA" sz="2000" b="1" dirty="0" err="1" smtClean="0">
                <a:solidFill>
                  <a:schemeClr val="bg1"/>
                </a:solidFill>
              </a:rPr>
              <a:t>Вінчі</a:t>
            </a:r>
            <a:endParaRPr lang="ru-RU" altLang="uk-UA" sz="2000" b="1" dirty="0">
              <a:solidFill>
                <a:schemeClr val="bg1"/>
              </a:solidFill>
            </a:endParaRPr>
          </a:p>
        </p:txBody>
      </p:sp>
      <p:sp>
        <p:nvSpPr>
          <p:cNvPr id="49163" name="Прямоугольник 10"/>
          <p:cNvSpPr>
            <a:spLocks noChangeArrowheads="1"/>
          </p:cNvSpPr>
          <p:nvPr/>
        </p:nvSpPr>
        <p:spPr bwMode="auto">
          <a:xfrm>
            <a:off x="323850" y="6308725"/>
            <a:ext cx="13258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2000" b="1" dirty="0" err="1" smtClean="0">
                <a:solidFill>
                  <a:schemeClr val="bg1"/>
                </a:solidFill>
              </a:rPr>
              <a:t>Рафаель</a:t>
            </a:r>
            <a:endParaRPr lang="ru-RU" altLang="uk-UA" sz="2000" b="1" dirty="0">
              <a:solidFill>
                <a:schemeClr val="bg1"/>
              </a:solidFill>
            </a:endParaRPr>
          </a:p>
        </p:txBody>
      </p:sp>
      <p:sp>
        <p:nvSpPr>
          <p:cNvPr id="49164" name="Прямоугольник 11"/>
          <p:cNvSpPr>
            <a:spLocks noChangeArrowheads="1"/>
          </p:cNvSpPr>
          <p:nvPr/>
        </p:nvSpPr>
        <p:spPr bwMode="auto">
          <a:xfrm>
            <a:off x="6011863" y="6308725"/>
            <a:ext cx="11637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2000" b="1" dirty="0" err="1" smtClean="0">
                <a:solidFill>
                  <a:schemeClr val="bg1"/>
                </a:solidFill>
              </a:rPr>
              <a:t>Галілей</a:t>
            </a:r>
            <a:endParaRPr lang="ru-RU" altLang="uk-UA" sz="2000" b="1" dirty="0">
              <a:solidFill>
                <a:schemeClr val="bg1"/>
              </a:solidFill>
            </a:endParaRPr>
          </a:p>
        </p:txBody>
      </p:sp>
      <p:sp>
        <p:nvSpPr>
          <p:cNvPr id="49165" name="Прямоугольник 12"/>
          <p:cNvSpPr>
            <a:spLocks noChangeArrowheads="1"/>
          </p:cNvSpPr>
          <p:nvPr/>
        </p:nvSpPr>
        <p:spPr bwMode="auto">
          <a:xfrm>
            <a:off x="3132138" y="3933825"/>
            <a:ext cx="933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2000" b="1" dirty="0">
                <a:solidFill>
                  <a:schemeClr val="bg1"/>
                </a:solidFill>
              </a:rPr>
              <a:t>Данте</a:t>
            </a:r>
          </a:p>
        </p:txBody>
      </p:sp>
      <p:sp>
        <p:nvSpPr>
          <p:cNvPr id="49166" name="Прямоугольник 13"/>
          <p:cNvSpPr>
            <a:spLocks noChangeArrowheads="1"/>
          </p:cNvSpPr>
          <p:nvPr/>
        </p:nvSpPr>
        <p:spPr bwMode="auto">
          <a:xfrm>
            <a:off x="3059113" y="3357563"/>
            <a:ext cx="20020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2000" b="1" dirty="0" err="1" smtClean="0">
                <a:solidFill>
                  <a:schemeClr val="bg1"/>
                </a:solidFill>
              </a:rPr>
              <a:t>Мікеланджело</a:t>
            </a:r>
            <a:endParaRPr lang="ru-RU" alt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61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2564904"/>
            <a:ext cx="9505057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uk-UA" sz="9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Дякую за увагу!!!</a:t>
            </a:r>
            <a:endParaRPr lang="uk-UA" sz="9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119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10"/>
          <p:cNvSpPr txBox="1">
            <a:spLocks noChangeArrowheads="1"/>
          </p:cNvSpPr>
          <p:nvPr/>
        </p:nvSpPr>
        <p:spPr bwMode="auto">
          <a:xfrm>
            <a:off x="5292080" y="-84876"/>
            <a:ext cx="367240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uk-UA" altLang="uk-UA" sz="4800" b="1" dirty="0">
                <a:latin typeface="Monotype Corsiva" panose="03010101010201010101" pitchFamily="66" charset="0"/>
              </a:rPr>
              <a:t>Склад </a:t>
            </a:r>
            <a:r>
              <a:rPr lang="uk-UA" altLang="uk-UA" sz="4800" b="1" dirty="0" smtClean="0">
                <a:latin typeface="Monotype Corsiva" panose="03010101010201010101" pitchFamily="66" charset="0"/>
              </a:rPr>
              <a:t>території:</a:t>
            </a:r>
            <a:endParaRPr lang="uk-UA" altLang="uk-UA" sz="4800" b="1" dirty="0">
              <a:latin typeface="Monotype Corsiva" panose="03010101010201010101" pitchFamily="66" charset="0"/>
            </a:endParaRPr>
          </a:p>
        </p:txBody>
      </p:sp>
      <p:sp>
        <p:nvSpPr>
          <p:cNvPr id="10244" name="Text Box 11"/>
          <p:cNvSpPr txBox="1">
            <a:spLocks noChangeArrowheads="1"/>
          </p:cNvSpPr>
          <p:nvPr/>
        </p:nvSpPr>
        <p:spPr bwMode="auto">
          <a:xfrm>
            <a:off x="5364088" y="1412776"/>
            <a:ext cx="37338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uk-UA" altLang="uk-UA" sz="2400" dirty="0" smtClean="0">
                <a:latin typeface="Bookman Old Style" pitchFamily="18" charset="0"/>
              </a:rPr>
              <a:t>Абруцо</a:t>
            </a:r>
            <a:r>
              <a:rPr lang="uk-UA" altLang="uk-UA" sz="2400" dirty="0">
                <a:latin typeface="Bookman Old Style" pitchFamily="18" charset="0"/>
              </a:rPr>
              <a:t>, Базиліката, Калабрія, Кампанія, Емілія-Романья, </a:t>
            </a:r>
            <a:r>
              <a:rPr lang="uk-UA" altLang="uk-UA" sz="2400" dirty="0" smtClean="0">
                <a:latin typeface="Bookman Old Style" pitchFamily="18" charset="0"/>
              </a:rPr>
              <a:t>Фріулі-Венеція-</a:t>
            </a:r>
          </a:p>
          <a:p>
            <a:pPr algn="ctr" eaLnBrk="1" hangingPunct="1"/>
            <a:r>
              <a:rPr lang="uk-UA" altLang="uk-UA" sz="2400" dirty="0" smtClean="0">
                <a:latin typeface="Bookman Old Style" pitchFamily="18" charset="0"/>
              </a:rPr>
              <a:t>Джулія</a:t>
            </a:r>
            <a:r>
              <a:rPr lang="uk-UA" altLang="uk-UA" sz="2400" dirty="0">
                <a:latin typeface="Bookman Old Style" pitchFamily="18" charset="0"/>
              </a:rPr>
              <a:t>*, Лацио, Лигурия, Ломбардія, Марке, Молізе, П'ємонт, Апулія, Сардинія*, Сицилія*, Тоскана, Трентино-Альто-Адідже*, Умбрія, Вале Даоста*, Венето</a:t>
            </a:r>
          </a:p>
          <a:p>
            <a:pPr eaLnBrk="1" hangingPunct="1"/>
            <a:endParaRPr lang="ru-RU" altLang="uk-UA" sz="2400" dirty="0"/>
          </a:p>
        </p:txBody>
      </p:sp>
      <p:pic>
        <p:nvPicPr>
          <p:cNvPr id="5" name="Picture 2" descr="http://www.mosobr.ru/images/europe/italy/image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883" y="0"/>
            <a:ext cx="5551279" cy="685800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88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-27384"/>
            <a:ext cx="9180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4400" b="1" dirty="0" smtClean="0">
                <a:latin typeface="Monotype Corsiva" panose="03010101010201010101" pitchFamily="66" charset="0"/>
              </a:rPr>
              <a:t>Формування території</a:t>
            </a:r>
            <a:endParaRPr lang="uk-UA" sz="4400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196752"/>
            <a:ext cx="79026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тис. до н.е. – італійські племена латинів;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 – роздробленість, іноземне поневолення;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папська держава Ватикан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XV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XIX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 – завоювання країни Іспанією, Австрією, Францією;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1870 р. – об’єднання Італії;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1929 р. – відновлення Ватикану;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сучасних межах.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0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"/>
          <p:cNvSpPr txBox="1">
            <a:spLocks noChangeArrowheads="1"/>
          </p:cNvSpPr>
          <p:nvPr/>
        </p:nvSpPr>
        <p:spPr bwMode="auto">
          <a:xfrm>
            <a:off x="4355976" y="5529426"/>
            <a:ext cx="48965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uk-UA" alt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Найбільшими островами, що належать Італії є: </a:t>
            </a: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Ельба, Сицилія і Сардинія. </a:t>
            </a:r>
            <a:endParaRPr lang="uk-UA" alt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-229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4000" b="1" dirty="0" smtClean="0">
                <a:latin typeface="Monotype Corsiva" panose="03010101010201010101" pitchFamily="66" charset="0"/>
              </a:rPr>
              <a:t>ЕГП</a:t>
            </a:r>
            <a:endParaRPr lang="uk-UA" sz="4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620688"/>
            <a:ext cx="4572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Сухопутні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кордони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проходять вздовж гірського ланцюга 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Альп: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заході із 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Францією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488 км, на півночі — зі 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Швейцарією —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740 км й 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Австрією —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430 км, на сході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Словенією —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232 км. Крім того Італія має кордони з двома невеличкими державами — анклавами: 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Ватиканом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3,2 км і 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Сан-Марино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39 км.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Морські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кордони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проходять узбережжями морів: зі сходу — 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Адріатичного,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півдня — 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Іонічного,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південного заходу — 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Тірренського,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з північного заходу — 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Ліґурійського.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Південне узбережжя острова 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Сицилія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омивають води 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Сицилійського моря.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Довжина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берегової лінії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7 600 км.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" name="Picture 2" descr="Италия. Столица - Рим. Численность населения: 58,5 млн. человек (1997). Плотность населения: 194 человека на 1 кв. км. Городское население: 71%. Сельское население: 29%. Площадь: 301,3 тыс. кв. км. Самая высокая точка: гора Монблан (4807 м над у.м.). Официальный язык: итальянский. Основная религия: католичество. Административно-территориальное деление: 20 областей, подразделяемых на 95 провинций. Денежная единица: лира = 100 чентезимо. Национальный праздник: День Конституции - 2 июня. Государственный гимн: Гимн Мамел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16319"/>
            <a:ext cx="4476103" cy="491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15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"/>
          <p:cNvSpPr>
            <a:spLocks noChangeArrowheads="1"/>
          </p:cNvSpPr>
          <p:nvPr/>
        </p:nvSpPr>
        <p:spPr bwMode="auto">
          <a:xfrm>
            <a:off x="0" y="234893"/>
            <a:ext cx="9121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sz="4000" b="1" dirty="0" smtClean="0">
                <a:solidFill>
                  <a:sysClr val="windowText" lastClr="000000"/>
                </a:solidFill>
                <a:latin typeface="Monotype Corsiva" panose="03010101010201010101" pitchFamily="66" charset="0"/>
              </a:rPr>
              <a:t>Клімат</a:t>
            </a:r>
            <a:r>
              <a:rPr lang="uk-UA" b="1" dirty="0">
                <a:solidFill>
                  <a:srgbClr val="000099"/>
                </a:solidFill>
                <a:latin typeface="Bookman Old Style" pitchFamily="18" charset="0"/>
              </a:rPr>
              <a:t>	</a:t>
            </a:r>
            <a:endParaRPr lang="uk-UA" dirty="0"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322" y="1196356"/>
            <a:ext cx="91176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1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Південь і центр – субтропічний пояс,     середземноморський тип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клімату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8115" y="1988840"/>
            <a:ext cx="91298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січня - + 8 … 10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С; липня - +24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С; опади 400 мм, опади переважно випадають зимою, літо сухе та спекотне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3183359"/>
            <a:ext cx="91591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січня - +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º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С; липня - +22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С; опади – 1000 мм.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399" y="2780928"/>
            <a:ext cx="91551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2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Північ – помірний пояс, морський тип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клімату: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24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5172" y="764704"/>
            <a:ext cx="915917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Площа </a:t>
            </a:r>
            <a:r>
              <a:rPr lang="ru-RU" dirty="0"/>
              <a:t>суші — 294 020 км² з яких:</a:t>
            </a:r>
          </a:p>
          <a:p>
            <a:pPr marL="800100" lvl="1" indent="-342900">
              <a:buFont typeface="+mj-lt"/>
              <a:buAutoNum type="arabicParenR"/>
            </a:pPr>
            <a:r>
              <a:rPr lang="ru-RU" dirty="0"/>
              <a:t>38,7 % — гори;</a:t>
            </a:r>
          </a:p>
          <a:p>
            <a:pPr lvl="1"/>
            <a:r>
              <a:rPr lang="ru-RU" dirty="0"/>
              <a:t>Альпи — на півночі, Апенніни — уздовж Апеннінського півострова з північного заходу на південний схід. Піки:</a:t>
            </a:r>
          </a:p>
          <a:p>
            <a:pPr marL="3943350" lvl="8" indent="-285750">
              <a:buFont typeface="Wingdings" panose="05000000000000000000" pitchFamily="2" charset="2"/>
              <a:buChar char="Ø"/>
            </a:pPr>
            <a:r>
              <a:rPr lang="uk-UA" i="1" dirty="0" smtClean="0"/>
              <a:t>Монблан</a:t>
            </a:r>
            <a:r>
              <a:rPr lang="uk-UA" dirty="0" smtClean="0"/>
              <a:t> </a:t>
            </a:r>
            <a:r>
              <a:rPr lang="uk-UA" dirty="0" smtClean="0">
                <a:solidFill>
                  <a:sysClr val="windowText" lastClr="000000"/>
                </a:solidFill>
              </a:rPr>
              <a:t>— </a:t>
            </a:r>
            <a:r>
              <a:rPr lang="uk-UA" dirty="0">
                <a:solidFill>
                  <a:sysClr val="windowText" lastClr="000000"/>
                </a:solidFill>
              </a:rPr>
              <a:t>4810 м;</a:t>
            </a:r>
          </a:p>
          <a:p>
            <a:pPr marL="3943350" lvl="8" indent="-285750">
              <a:buFont typeface="Wingdings" panose="05000000000000000000" pitchFamily="2" charset="2"/>
              <a:buChar char="Ø"/>
            </a:pPr>
            <a:r>
              <a:rPr lang="uk-UA" i="1" dirty="0" smtClean="0">
                <a:solidFill>
                  <a:sysClr val="windowText" lastClr="000000"/>
                </a:solidFill>
              </a:rPr>
              <a:t>Монте Роза</a:t>
            </a:r>
            <a:r>
              <a:rPr lang="uk-UA" dirty="0">
                <a:solidFill>
                  <a:sysClr val="windowText" lastClr="000000"/>
                </a:solidFill>
              </a:rPr>
              <a:t> — 4634 </a:t>
            </a:r>
            <a:r>
              <a:rPr lang="uk-UA" dirty="0" smtClean="0">
                <a:solidFill>
                  <a:sysClr val="windowText" lastClr="000000"/>
                </a:solidFill>
              </a:rPr>
              <a:t>м; </a:t>
            </a:r>
          </a:p>
          <a:p>
            <a:pPr marL="3943350" lvl="8" indent="-285750">
              <a:buFont typeface="Wingdings" panose="05000000000000000000" pitchFamily="2" charset="2"/>
              <a:buChar char="Ø"/>
            </a:pPr>
            <a:r>
              <a:rPr lang="uk-UA" i="1" dirty="0" smtClean="0">
                <a:solidFill>
                  <a:sysClr val="windowText" lastClr="000000"/>
                </a:solidFill>
              </a:rPr>
              <a:t>Монте Червіно</a:t>
            </a:r>
            <a:r>
              <a:rPr lang="uk-UA" dirty="0" smtClean="0">
                <a:solidFill>
                  <a:sysClr val="windowText" lastClr="000000"/>
                </a:solidFill>
              </a:rPr>
              <a:t> — </a:t>
            </a:r>
            <a:r>
              <a:rPr lang="uk-UA" dirty="0">
                <a:solidFill>
                  <a:sysClr val="windowText" lastClr="000000"/>
                </a:solidFill>
              </a:rPr>
              <a:t>4478 </a:t>
            </a:r>
            <a:r>
              <a:rPr lang="uk-UA" dirty="0" smtClean="0">
                <a:solidFill>
                  <a:sysClr val="windowText" lastClr="000000"/>
                </a:solidFill>
              </a:rPr>
              <a:t>м,		        </a:t>
            </a:r>
            <a:r>
              <a:rPr lang="uk-UA" dirty="0" smtClean="0"/>
              <a:t>що вкриті вічними снігами.</a:t>
            </a:r>
          </a:p>
          <a:p>
            <a:pPr lvl="1"/>
            <a:endParaRPr lang="ru-RU" dirty="0" smtClean="0"/>
          </a:p>
          <a:p>
            <a:pPr lvl="1"/>
            <a:r>
              <a:rPr lang="ru-RU" dirty="0" smtClean="0"/>
              <a:t>2) 39,7 % — пагорби;</a:t>
            </a:r>
          </a:p>
          <a:p>
            <a:pPr lvl="1"/>
            <a:r>
              <a:rPr lang="ru-RU" dirty="0" smtClean="0"/>
              <a:t>3) 21,6</a:t>
            </a:r>
            <a:r>
              <a:rPr lang="ru-RU" dirty="0"/>
              <a:t> % — </a:t>
            </a:r>
            <a:r>
              <a:rPr lang="ru-RU" dirty="0" smtClean="0"/>
              <a:t>рівнини (</a:t>
            </a:r>
            <a:r>
              <a:rPr lang="uk-UA" dirty="0" smtClean="0"/>
              <a:t>Падано-Венеціянська, Пізанська</a:t>
            </a:r>
            <a:r>
              <a:rPr lang="uk-UA" dirty="0"/>
              <a:t>, Маремма, </a:t>
            </a:r>
            <a:r>
              <a:rPr lang="uk-UA" dirty="0" smtClean="0"/>
              <a:t>Аґро-Понтіно);</a:t>
            </a:r>
          </a:p>
          <a:p>
            <a:pPr lvl="1"/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Площа рік та озер — 7 210 км²</a:t>
            </a:r>
            <a:r>
              <a:rPr lang="ru-RU" dirty="0" smtClean="0"/>
              <a:t>.</a:t>
            </a:r>
            <a:r>
              <a:rPr lang="uk-UA" dirty="0"/>
              <a:t> </a:t>
            </a:r>
            <a:endParaRPr lang="uk-UA" dirty="0" smtClean="0"/>
          </a:p>
          <a:p>
            <a:r>
              <a:rPr lang="uk-UA" dirty="0"/>
              <a:t>	</a:t>
            </a:r>
            <a:r>
              <a:rPr lang="uk-UA" dirty="0" smtClean="0"/>
              <a:t>Найдовшими є річки: По, Маґра</a:t>
            </a:r>
            <a:r>
              <a:rPr lang="ru-RU" dirty="0" smtClean="0"/>
              <a:t>,</a:t>
            </a:r>
            <a:r>
              <a:rPr lang="ru-RU" dirty="0"/>
              <a:t> </a:t>
            </a:r>
            <a:r>
              <a:rPr lang="ru-RU" dirty="0" smtClean="0"/>
              <a:t>Арно,</a:t>
            </a:r>
            <a:r>
              <a:rPr lang="ru-RU" dirty="0"/>
              <a:t> </a:t>
            </a:r>
            <a:r>
              <a:rPr lang="ru-RU" dirty="0" smtClean="0"/>
              <a:t>Тібр, Рено, Метауро, Тронто, Брадано,</a:t>
            </a:r>
            <a:r>
              <a:rPr lang="ru-RU" dirty="0"/>
              <a:t> </a:t>
            </a:r>
            <a:r>
              <a:rPr lang="ru-RU" dirty="0" smtClean="0"/>
              <a:t>Базенто.</a:t>
            </a:r>
            <a:endParaRPr lang="uk-UA" dirty="0" smtClean="0"/>
          </a:p>
          <a:p>
            <a:r>
              <a:rPr lang="uk-UA" dirty="0" smtClean="0"/>
              <a:t>	Озера біля підніжжя Альп:Лаґо-Маджоре (212 км²), Комо (146 км², 410 м), Ґарда (370 км²). Озера Тразімено (128 км²), Больнеса (113,5 км²), Брабачано (57,5 км²), лежать в Апеннінських горах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15172" y="-27384"/>
            <a:ext cx="91591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ysClr val="windowText" lastClr="000000"/>
                </a:solidFill>
                <a:latin typeface="Monotype Corsiva" panose="03010101010201010101" pitchFamily="66" charset="0"/>
              </a:rPr>
              <a:t>Рельєф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39740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176</TotalTime>
  <Words>822</Words>
  <Application>Microsoft Office PowerPoint</Application>
  <PresentationFormat>Экран (4:3)</PresentationFormat>
  <Paragraphs>195</Paragraphs>
  <Slides>47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Італійські Альпи</vt:lpstr>
      <vt:lpstr>Презентация PowerPoint</vt:lpstr>
      <vt:lpstr>Апеннины</vt:lpstr>
      <vt:lpstr>Вулкан Етна</vt:lpstr>
      <vt:lpstr>Везувій</vt:lpstr>
      <vt:lpstr>Презентация PowerPoint</vt:lpstr>
      <vt:lpstr>Презентация PowerPoint</vt:lpstr>
      <vt:lpstr>Озеро Гарда</vt:lpstr>
      <vt:lpstr> Є невеликі запаси поліметалевих, залізних руд, вугілля, нафти. В Паданской низовини є великі запаси природного газу. За запасами і видобутку ртуті Італія займає провідне місце в світі. Є запаси калійної і кам'яної солі, бентонітів, будівельних матеріалів, запаси мармуру та граніту мають світове значення.Господарство країни залежить від імпорту сировини та енергоносіїв.   Водні ресурси Італії небагаті. Річки невеликі і влітку маловодні. Найбільша річка - По, невеликі річки - Тибр і Арно. Недолік водних ресурсів гальмує розвиток сільського господарства країни. Гірські річки Альп багаті гідроенергії. На річках побудовані невеликі ГЕС, В горах є озера, які мають рекреаційне значення.   Ґрунти Італії родючі. На рівнинах і в передгір'ях - бурі лісові, субтропічні чорноземи, коричневі, а в гірських масивах - гірські алювіальні. В Італії сільськогосподарські угіддя різноманітні, але площі ріллі обмежені. На душу населення припадає близько 0,2 га ріллі. Значні площі земель зрошуються. Ліси поширені переважно на півночі країни в горах і займають 1/5 території Італії.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Національна кухня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Мілан.  Оперний театр Ла Скала найбільший у світі</vt:lpstr>
      <vt:lpstr>Презентация PowerPoint</vt:lpstr>
      <vt:lpstr>Презентация PowerPoint</vt:lpstr>
      <vt:lpstr>Великі італійці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prosto_KOLIA</dc:creator>
  <cp:lastModifiedBy>prosto_KOLIA</cp:lastModifiedBy>
  <cp:revision>22</cp:revision>
  <dcterms:created xsi:type="dcterms:W3CDTF">2014-02-17T04:20:24Z</dcterms:created>
  <dcterms:modified xsi:type="dcterms:W3CDTF">2014-02-17T08:12:54Z</dcterms:modified>
</cp:coreProperties>
</file>