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 id="266" r:id="rId14"/>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6EE6D8"/>
    <a:srgbClr val="CCFFCC"/>
    <a:srgbClr val="99FF66"/>
    <a:srgbClr val="6633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4660"/>
  </p:normalViewPr>
  <p:slideViewPr>
    <p:cSldViewPr>
      <p:cViewPr varScale="1">
        <p:scale>
          <a:sx n="110" d="100"/>
          <a:sy n="110" d="100"/>
        </p:scale>
        <p:origin x="15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sz="1800">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sz="1800">
                  <a:cs typeface="Arial" charset="0"/>
                </a:endParaRPr>
              </a:p>
            </p:txBody>
          </p:sp>
        </p:grpSp>
      </p:grpSp>
      <p:sp>
        <p:nvSpPr>
          <p:cNvPr id="359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359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a:t>Образец подзаголовка</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FFFFFF"/>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FFFFFF"/>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A59E252E-7A24-49C5-8A47-EFFC53C45D13}" type="slidenum">
              <a:rPr lang="ru-RU"/>
              <a:pPr/>
              <a:t>‹#›</a:t>
            </a:fld>
            <a:endParaRPr lang="ru-RU"/>
          </a:p>
        </p:txBody>
      </p:sp>
    </p:spTree>
    <p:extLst>
      <p:ext uri="{BB962C8B-B14F-4D97-AF65-F5344CB8AC3E}">
        <p14:creationId xmlns:p14="http://schemas.microsoft.com/office/powerpoint/2010/main" val="1762969557"/>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8E77B38A-1F5E-44E2-AB0E-706B9C473709}" type="slidenum">
              <a:rPr lang="ru-RU"/>
              <a:pPr/>
              <a:t>‹#›</a:t>
            </a:fld>
            <a:endParaRPr lang="ru-RU"/>
          </a:p>
        </p:txBody>
      </p:sp>
    </p:spTree>
    <p:extLst>
      <p:ext uri="{BB962C8B-B14F-4D97-AF65-F5344CB8AC3E}">
        <p14:creationId xmlns:p14="http://schemas.microsoft.com/office/powerpoint/2010/main" val="176290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7216ED42-2DF0-4850-8511-EF4836BBD962}" type="slidenum">
              <a:rPr lang="ru-RU"/>
              <a:pPr/>
              <a:t>‹#›</a:t>
            </a:fld>
            <a:endParaRPr lang="ru-RU"/>
          </a:p>
        </p:txBody>
      </p:sp>
    </p:spTree>
    <p:extLst>
      <p:ext uri="{BB962C8B-B14F-4D97-AF65-F5344CB8AC3E}">
        <p14:creationId xmlns:p14="http://schemas.microsoft.com/office/powerpoint/2010/main" val="27281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86A63268-A97F-4618-8C5C-F26DED55A323}" type="slidenum">
              <a:rPr lang="ru-RU"/>
              <a:pPr/>
              <a:t>‹#›</a:t>
            </a:fld>
            <a:endParaRPr lang="ru-RU"/>
          </a:p>
        </p:txBody>
      </p:sp>
    </p:spTree>
    <p:extLst>
      <p:ext uri="{BB962C8B-B14F-4D97-AF65-F5344CB8AC3E}">
        <p14:creationId xmlns:p14="http://schemas.microsoft.com/office/powerpoint/2010/main" val="153698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7EFF26BD-4985-4E35-8EBF-4CFBD7980DF7}" type="slidenum">
              <a:rPr lang="ru-RU"/>
              <a:pPr/>
              <a:t>‹#›</a:t>
            </a:fld>
            <a:endParaRPr lang="ru-RU"/>
          </a:p>
        </p:txBody>
      </p:sp>
    </p:spTree>
    <p:extLst>
      <p:ext uri="{BB962C8B-B14F-4D97-AF65-F5344CB8AC3E}">
        <p14:creationId xmlns:p14="http://schemas.microsoft.com/office/powerpoint/2010/main" val="250681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BAAC8B1C-6F27-4B1E-A5F6-A355B6E408AF}" type="slidenum">
              <a:rPr lang="ru-RU"/>
              <a:pPr/>
              <a:t>‹#›</a:t>
            </a:fld>
            <a:endParaRPr lang="ru-RU"/>
          </a:p>
        </p:txBody>
      </p:sp>
    </p:spTree>
    <p:extLst>
      <p:ext uri="{BB962C8B-B14F-4D97-AF65-F5344CB8AC3E}">
        <p14:creationId xmlns:p14="http://schemas.microsoft.com/office/powerpoint/2010/main" val="328711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fld id="{B9A6510D-075E-4FAC-8EB2-49CFCC6EE40D}" type="slidenum">
              <a:rPr lang="ru-RU"/>
              <a:pPr/>
              <a:t>‹#›</a:t>
            </a:fld>
            <a:endParaRPr lang="ru-RU"/>
          </a:p>
        </p:txBody>
      </p:sp>
    </p:spTree>
    <p:extLst>
      <p:ext uri="{BB962C8B-B14F-4D97-AF65-F5344CB8AC3E}">
        <p14:creationId xmlns:p14="http://schemas.microsoft.com/office/powerpoint/2010/main" val="107177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fld id="{2097882B-C207-4B7E-8078-806CB6CDBE2F}" type="slidenum">
              <a:rPr lang="ru-RU"/>
              <a:pPr/>
              <a:t>‹#›</a:t>
            </a:fld>
            <a:endParaRPr lang="ru-RU"/>
          </a:p>
        </p:txBody>
      </p:sp>
    </p:spTree>
    <p:extLst>
      <p:ext uri="{BB962C8B-B14F-4D97-AF65-F5344CB8AC3E}">
        <p14:creationId xmlns:p14="http://schemas.microsoft.com/office/powerpoint/2010/main" val="285227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fld id="{BFCA4A7A-AA41-4FB8-9088-654167A1D400}" type="slidenum">
              <a:rPr lang="ru-RU"/>
              <a:pPr/>
              <a:t>‹#›</a:t>
            </a:fld>
            <a:endParaRPr lang="ru-RU"/>
          </a:p>
        </p:txBody>
      </p:sp>
    </p:spTree>
    <p:extLst>
      <p:ext uri="{BB962C8B-B14F-4D97-AF65-F5344CB8AC3E}">
        <p14:creationId xmlns:p14="http://schemas.microsoft.com/office/powerpoint/2010/main" val="111273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D04B5014-453E-45EF-A772-6CC83F050957}" type="slidenum">
              <a:rPr lang="ru-RU"/>
              <a:pPr/>
              <a:t>‹#›</a:t>
            </a:fld>
            <a:endParaRPr lang="ru-RU"/>
          </a:p>
        </p:txBody>
      </p:sp>
    </p:spTree>
    <p:extLst>
      <p:ext uri="{BB962C8B-B14F-4D97-AF65-F5344CB8AC3E}">
        <p14:creationId xmlns:p14="http://schemas.microsoft.com/office/powerpoint/2010/main" val="122612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3BC0DB52-01A0-4642-B264-3CD70C714E27}" type="slidenum">
              <a:rPr lang="ru-RU"/>
              <a:pPr/>
              <a:t>‹#›</a:t>
            </a:fld>
            <a:endParaRPr lang="ru-RU"/>
          </a:p>
        </p:txBody>
      </p:sp>
    </p:spTree>
    <p:extLst>
      <p:ext uri="{BB962C8B-B14F-4D97-AF65-F5344CB8AC3E}">
        <p14:creationId xmlns:p14="http://schemas.microsoft.com/office/powerpoint/2010/main" val="173883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348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sp>
            <p:nvSpPr>
              <p:cNvPr id="348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ru-RU" sz="1800">
                  <a:cs typeface="Arial" charset="0"/>
                </a:endParaRPr>
              </a:p>
            </p:txBody>
          </p:sp>
        </p:grpSp>
        <p:grpSp>
          <p:nvGrpSpPr>
            <p:cNvPr id="1033" name="Group 17"/>
            <p:cNvGrpSpPr>
              <a:grpSpLocks/>
            </p:cNvGrpSpPr>
            <p:nvPr userDrawn="1"/>
          </p:nvGrpSpPr>
          <p:grpSpPr bwMode="auto">
            <a:xfrm>
              <a:off x="0" y="2291"/>
              <a:ext cx="1385" cy="1702"/>
              <a:chOff x="0" y="2291"/>
              <a:chExt cx="1385" cy="1702"/>
            </a:xfrm>
          </p:grpSpPr>
          <p:sp>
            <p:nvSpPr>
              <p:cNvPr id="348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348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8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ru-RU" sz="1800">
                  <a:cs typeface="Arial" charset="0"/>
                </a:endParaRPr>
              </a:p>
            </p:txBody>
          </p:sp>
          <p:sp>
            <p:nvSpPr>
              <p:cNvPr id="349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ru-RU" sz="1800">
                  <a:cs typeface="Arial" charset="0"/>
                </a:endParaRPr>
              </a:p>
            </p:txBody>
          </p:sp>
          <p:sp>
            <p:nvSpPr>
              <p:cNvPr id="349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349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ru-RU" sz="1800">
                  <a:cs typeface="Arial" charset="0"/>
                </a:endParaRPr>
              </a:p>
            </p:txBody>
          </p:sp>
          <p:sp>
            <p:nvSpPr>
              <p:cNvPr id="34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ru-RU" sz="1800">
                  <a:cs typeface="Arial" charset="0"/>
                </a:endParaRPr>
              </a:p>
            </p:txBody>
          </p:sp>
          <p:sp>
            <p:nvSpPr>
              <p:cNvPr id="34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ru-RU" sz="1800">
                  <a:cs typeface="Arial" charset="0"/>
                </a:endParaRPr>
              </a:p>
            </p:txBody>
          </p:sp>
        </p:grpSp>
      </p:grpSp>
      <p:sp>
        <p:nvSpPr>
          <p:cNvPr id="3496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97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cs typeface="Arial" charset="0"/>
              </a:defRPr>
            </a:lvl1pPr>
          </a:lstStyle>
          <a:p>
            <a:pPr>
              <a:defRPr/>
            </a:pPr>
            <a:endParaRPr lang="ru-RU"/>
          </a:p>
        </p:txBody>
      </p:sp>
      <p:sp>
        <p:nvSpPr>
          <p:cNvPr id="3497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Arial" charset="0"/>
              </a:defRPr>
            </a:lvl1pPr>
          </a:lstStyle>
          <a:p>
            <a:pPr>
              <a:defRPr/>
            </a:pPr>
            <a:endParaRPr lang="ru-RU"/>
          </a:p>
        </p:txBody>
      </p:sp>
      <p:sp>
        <p:nvSpPr>
          <p:cNvPr id="3497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FD1CF0DE-DA34-4060-92E0-5CF306807D59}" type="slidenum">
              <a:rPr lang="ru-RU"/>
              <a:pPr/>
              <a:t>‹#›</a:t>
            </a:fld>
            <a:endParaRPr lang="ru-RU"/>
          </a:p>
        </p:txBody>
      </p:sp>
      <p:sp>
        <p:nvSpPr>
          <p:cNvPr id="3497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88913"/>
            <a:ext cx="71437" cy="144462"/>
          </a:xfrm>
        </p:spPr>
        <p:txBody>
          <a:bodyPr/>
          <a:lstStyle/>
          <a:p>
            <a:pPr eaLnBrk="1" hangingPunct="1"/>
            <a:endParaRPr lang="ru-RU" sz="4800" dirty="0" smtClean="0"/>
          </a:p>
        </p:txBody>
      </p:sp>
      <p:sp>
        <p:nvSpPr>
          <p:cNvPr id="2051" name="Rectangle 3"/>
          <p:cNvSpPr>
            <a:spLocks noGrp="1" noChangeArrowheads="1"/>
          </p:cNvSpPr>
          <p:nvPr>
            <p:ph type="subTitle" idx="1"/>
          </p:nvPr>
        </p:nvSpPr>
        <p:spPr>
          <a:xfrm>
            <a:off x="1371600" y="6453188"/>
            <a:ext cx="247650" cy="71437"/>
          </a:xfrm>
        </p:spPr>
        <p:txBody>
          <a:bodyPr/>
          <a:lstStyle/>
          <a:p>
            <a:pPr eaLnBrk="1" hangingPunct="1">
              <a:lnSpc>
                <a:spcPct val="80000"/>
              </a:lnSpc>
              <a:defRPr/>
            </a:pPr>
            <a:endParaRPr lang="ru-RU" sz="2400" dirty="0" smtClean="0"/>
          </a:p>
        </p:txBody>
      </p:sp>
      <p:sp>
        <p:nvSpPr>
          <p:cNvPr id="2052" name="Rectangle 4"/>
          <p:cNvSpPr>
            <a:spLocks noChangeArrowheads="1"/>
          </p:cNvSpPr>
          <p:nvPr/>
        </p:nvSpPr>
        <p:spPr bwMode="auto">
          <a:xfrm>
            <a:off x="1042988" y="333375"/>
            <a:ext cx="6840537" cy="7161213"/>
          </a:xfrm>
          <a:prstGeom prst="rect">
            <a:avLst/>
          </a:prstGeom>
          <a:noFill/>
          <a:ln w="9525">
            <a:noFill/>
            <a:miter lim="800000"/>
            <a:headEnd/>
            <a:tailEnd/>
          </a:ln>
          <a:effec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50000"/>
              </a:spcBef>
              <a:buClr>
                <a:schemeClr val="hlink"/>
              </a:buClr>
              <a:buSzPct val="80000"/>
              <a:buFont typeface="Arial" panose="020B0604020202020204" pitchFamily="34" charset="0"/>
              <a:buNone/>
            </a:pPr>
            <a:r>
              <a:rPr lang="uk-UA" sz="4000" b="1" i="1" dirty="0">
                <a:latin typeface="Aparajita" panose="020B0604020202020204" pitchFamily="34" charset="0"/>
                <a:ea typeface="Batang" panose="02030600000101010101" pitchFamily="18" charset="-127"/>
              </a:rPr>
              <a:t> </a:t>
            </a:r>
            <a:r>
              <a:rPr lang="uk-UA" sz="5400" b="1" dirty="0">
                <a:solidFill>
                  <a:schemeClr val="hlink"/>
                </a:solidFill>
                <a:effectLst>
                  <a:outerShdw blurRad="38100" dist="38100" dir="2700000" algn="tl">
                    <a:srgbClr val="000000"/>
                  </a:outerShdw>
                </a:effectLst>
                <a:latin typeface="Aparajita" panose="020B0604020202020204" pitchFamily="34" charset="0"/>
                <a:ea typeface="Batang" panose="02030600000101010101" pitchFamily="18" charset="-127"/>
              </a:rPr>
              <a:t>Поняття нації. Етнічна та політична нація. Нація та націоналізм. Формування політичної нації в Україні</a:t>
            </a:r>
          </a:p>
          <a:p>
            <a:pPr eaLnBrk="1" hangingPunct="1">
              <a:lnSpc>
                <a:spcPct val="90000"/>
              </a:lnSpc>
              <a:spcBef>
                <a:spcPct val="50000"/>
              </a:spcBef>
              <a:buClr>
                <a:schemeClr val="hlink"/>
              </a:buClr>
              <a:buSzPct val="80000"/>
              <a:buFont typeface="Arial" panose="020B0604020202020204" pitchFamily="34" charset="0"/>
              <a:buNone/>
            </a:pPr>
            <a:endParaRPr lang="uk-UA" sz="5400" b="1" dirty="0">
              <a:solidFill>
                <a:schemeClr val="hlink"/>
              </a:solidFill>
              <a:effectLst>
                <a:outerShdw blurRad="38100" dist="38100" dir="2700000" algn="tl">
                  <a:srgbClr val="000000"/>
                </a:outerShdw>
              </a:effectLst>
              <a:latin typeface="Aparajita" panose="020B0604020202020204" pitchFamily="34" charset="0"/>
              <a:ea typeface="Batang" panose="02030600000101010101" pitchFamily="18" charset="-127"/>
            </a:endParaRPr>
          </a:p>
        </p:txBody>
      </p:sp>
      <p:sp>
        <p:nvSpPr>
          <p:cNvPr id="2" name="TextBox 1"/>
          <p:cNvSpPr txBox="1"/>
          <p:nvPr/>
        </p:nvSpPr>
        <p:spPr>
          <a:xfrm>
            <a:off x="6622691" y="6099245"/>
            <a:ext cx="3096344" cy="707886"/>
          </a:xfrm>
          <a:prstGeom prst="rect">
            <a:avLst/>
          </a:prstGeom>
          <a:noFill/>
        </p:spPr>
        <p:txBody>
          <a:bodyPr wrap="square" rtlCol="0">
            <a:spAutoFit/>
          </a:bodyPr>
          <a:lstStyle/>
          <a:p>
            <a:r>
              <a:rPr lang="ru-RU" dirty="0" err="1" smtClean="0"/>
              <a:t>Виконала</a:t>
            </a:r>
            <a:r>
              <a:rPr lang="ru-RU" dirty="0" smtClean="0"/>
              <a:t> </a:t>
            </a:r>
            <a:r>
              <a:rPr lang="ru-RU" dirty="0" err="1" smtClean="0"/>
              <a:t>Томилко</a:t>
            </a:r>
            <a:r>
              <a:rPr lang="ru-RU" dirty="0" smtClean="0"/>
              <a:t> </a:t>
            </a:r>
            <a:r>
              <a:rPr lang="ru-RU" dirty="0"/>
              <a:t>К</a:t>
            </a:r>
            <a:r>
              <a:rPr lang="ru-RU" dirty="0" smtClean="0"/>
              <a:t>атерина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endParaRPr lang="ru-RU" smtClean="0"/>
          </a:p>
        </p:txBody>
      </p:sp>
      <p:sp>
        <p:nvSpPr>
          <p:cNvPr id="37891" name="Rectangle 3"/>
          <p:cNvSpPr>
            <a:spLocks noGrp="1" noRot="1" noChangeArrowheads="1"/>
          </p:cNvSpPr>
          <p:nvPr>
            <p:ph type="body" idx="1"/>
          </p:nvPr>
        </p:nvSpPr>
        <p:spPr>
          <a:xfrm>
            <a:off x="179388" y="5965825"/>
            <a:ext cx="8540750" cy="892175"/>
          </a:xfrm>
        </p:spPr>
        <p:txBody>
          <a:bodyPr/>
          <a:lstStyle/>
          <a:p>
            <a:pPr eaLnBrk="1" hangingPunct="1">
              <a:buFont typeface="Arial" charset="0"/>
              <a:buNone/>
              <a:defRPr/>
            </a:pPr>
            <a:r>
              <a:rPr lang="uk-UA" smtClean="0"/>
              <a:t>              </a:t>
            </a:r>
            <a:r>
              <a:rPr lang="uk-UA" sz="3600" b="1" smtClean="0"/>
              <a:t>Російські націоналісти</a:t>
            </a:r>
            <a:endParaRPr lang="ru-RU" sz="3600" b="1" smtClean="0"/>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135937" cy="55165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endParaRPr lang="ru-RU" sz="4000" smtClean="0"/>
          </a:p>
        </p:txBody>
      </p:sp>
      <p:sp>
        <p:nvSpPr>
          <p:cNvPr id="40963" name="Rectangle 3"/>
          <p:cNvSpPr>
            <a:spLocks noGrp="1" noRot="1" noChangeArrowheads="1"/>
          </p:cNvSpPr>
          <p:nvPr>
            <p:ph type="body" idx="1"/>
          </p:nvPr>
        </p:nvSpPr>
        <p:spPr>
          <a:xfrm>
            <a:off x="323850" y="6110288"/>
            <a:ext cx="8540750" cy="747712"/>
          </a:xfrm>
        </p:spPr>
        <p:txBody>
          <a:bodyPr/>
          <a:lstStyle/>
          <a:p>
            <a:pPr eaLnBrk="1" hangingPunct="1">
              <a:buFont typeface="Arial" panose="020B0604020202020204" pitchFamily="34" charset="0"/>
              <a:buNone/>
            </a:pPr>
            <a:r>
              <a:rPr lang="uk-UA" smtClean="0">
                <a:effectLst>
                  <a:outerShdw blurRad="38100" dist="38100" dir="2700000" algn="tl">
                    <a:srgbClr val="000000"/>
                  </a:outerShdw>
                </a:effectLst>
              </a:rPr>
              <a:t>              </a:t>
            </a:r>
            <a:r>
              <a:rPr lang="uk-UA" sz="3600" b="1" smtClean="0">
                <a:solidFill>
                  <a:srgbClr val="663300"/>
                </a:solidFill>
                <a:effectLst>
                  <a:outerShdw blurRad="38100" dist="38100" dir="2700000" algn="tl">
                    <a:srgbClr val="000000"/>
                  </a:outerShdw>
                </a:effectLst>
              </a:rPr>
              <a:t>Грецькі націоналісти</a:t>
            </a:r>
            <a:endParaRPr lang="ru-RU" sz="3600" b="1" smtClean="0">
              <a:solidFill>
                <a:srgbClr val="663300"/>
              </a:solidFill>
              <a:effectLst>
                <a:outerShdw blurRad="38100" dist="38100" dir="2700000" algn="tl">
                  <a:srgbClr val="000000"/>
                </a:outerShdw>
              </a:effectLst>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8353425" cy="58769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ph type="title"/>
          </p:nvPr>
        </p:nvSpPr>
        <p:spPr>
          <a:xfrm>
            <a:off x="3779838" y="908050"/>
            <a:ext cx="174942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z="4000" smtClean="0">
              <a:effectLst/>
            </a:endParaRPr>
          </a:p>
        </p:txBody>
      </p:sp>
      <p:sp>
        <p:nvSpPr>
          <p:cNvPr id="28675" name="Rectangle 3"/>
          <p:cNvSpPr>
            <a:spLocks noChangeArrowheads="1"/>
          </p:cNvSpPr>
          <p:nvPr>
            <p:ph type="body" idx="1"/>
          </p:nvPr>
        </p:nvSpPr>
        <p:spPr>
          <a:xfrm>
            <a:off x="1258888" y="5734050"/>
            <a:ext cx="6842125" cy="93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uk-UA" sz="3600" smtClean="0">
                <a:effectLst>
                  <a:outerShdw blurRad="38100" dist="38100" dir="2700000" algn="tl">
                    <a:srgbClr val="000000"/>
                  </a:outerShdw>
                </a:effectLst>
                <a:latin typeface="Arial" panose="020B0604020202020204" pitchFamily="34" charset="0"/>
              </a:rPr>
              <a:t> </a:t>
            </a:r>
            <a:r>
              <a:rPr lang="uk-UA" sz="4000" b="1" smtClean="0">
                <a:effectLst>
                  <a:outerShdw blurRad="38100" dist="38100" dir="2700000" algn="tl">
                    <a:srgbClr val="000000"/>
                  </a:outerShdw>
                </a:effectLst>
                <a:latin typeface="Arial" panose="020B0604020202020204" pitchFamily="34" charset="0"/>
              </a:rPr>
              <a:t>Італійські націоналісти </a:t>
            </a:r>
            <a:endParaRPr lang="ru-RU" sz="4000" b="1" smtClean="0">
              <a:effectLst>
                <a:outerShdw blurRad="38100" dist="38100" dir="2700000" algn="tl">
                  <a:srgbClr val="000000"/>
                </a:outerShdw>
              </a:effectLst>
              <a:latin typeface="Arial" panose="020B0604020202020204" pitchFamily="34" charset="0"/>
            </a:endParaRPr>
          </a:p>
        </p:txBody>
      </p:sp>
      <p:pic>
        <p:nvPicPr>
          <p:cNvPr id="28677" name="Picture 5" descr="pravoslavnij_oglyad_564_1383671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7632700" cy="50355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endParaRPr lang="ru-RU" smtClean="0"/>
          </a:p>
        </p:txBody>
      </p:sp>
      <p:sp>
        <p:nvSpPr>
          <p:cNvPr id="39939" name="Rectangle 3"/>
          <p:cNvSpPr>
            <a:spLocks noGrp="1" noRot="1" noChangeArrowheads="1"/>
          </p:cNvSpPr>
          <p:nvPr>
            <p:ph type="body" idx="1"/>
          </p:nvPr>
        </p:nvSpPr>
        <p:spPr>
          <a:xfrm>
            <a:off x="323850" y="5994400"/>
            <a:ext cx="8540750" cy="863600"/>
          </a:xfrm>
        </p:spPr>
        <p:txBody>
          <a:bodyPr/>
          <a:lstStyle/>
          <a:p>
            <a:pPr eaLnBrk="1" hangingPunct="1">
              <a:buFont typeface="Arial" panose="020B0604020202020204" pitchFamily="34" charset="0"/>
              <a:buNone/>
            </a:pPr>
            <a:r>
              <a:rPr lang="uk-UA" smtClean="0">
                <a:effectLst>
                  <a:outerShdw blurRad="38100" dist="38100" dir="2700000" algn="tl">
                    <a:srgbClr val="000000"/>
                  </a:outerShdw>
                </a:effectLst>
              </a:rPr>
              <a:t>         </a:t>
            </a:r>
            <a:r>
              <a:rPr lang="uk-UA" sz="3600" b="1" smtClean="0">
                <a:solidFill>
                  <a:srgbClr val="663300"/>
                </a:solidFill>
                <a:effectLst>
                  <a:outerShdw blurRad="38100" dist="38100" dir="2700000" algn="tl">
                    <a:srgbClr val="000000"/>
                  </a:outerShdw>
                </a:effectLst>
              </a:rPr>
              <a:t>Французькі націоналісти</a:t>
            </a:r>
            <a:endParaRPr lang="ru-RU" sz="3600" b="1" smtClean="0">
              <a:solidFill>
                <a:srgbClr val="663300"/>
              </a:solidFill>
              <a:effectLst>
                <a:outerShdw blurRad="38100" dist="38100" dir="2700000" algn="tl">
                  <a:srgbClr val="000000"/>
                </a:outerShdw>
              </a:effectLst>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569325" cy="5761037"/>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23850" y="-171450"/>
            <a:ext cx="8540750" cy="1143000"/>
          </a:xfrm>
        </p:spPr>
        <p:txBody>
          <a:bodyPr/>
          <a:lstStyle/>
          <a:p>
            <a:pPr eaLnBrk="1" hangingPunct="1"/>
            <a:r>
              <a:rPr lang="uk-UA" sz="5400" i="1" smtClean="0">
                <a:solidFill>
                  <a:srgbClr val="CCFFCC"/>
                </a:solidFill>
                <a:latin typeface="Aparajita" panose="020B0604020202020204" pitchFamily="34" charset="0"/>
              </a:rPr>
              <a:t>Поняття слова “Нація”</a:t>
            </a:r>
            <a:endParaRPr lang="ru-RU" sz="5400" i="1" smtClean="0">
              <a:solidFill>
                <a:srgbClr val="CCFFCC"/>
              </a:solidFill>
              <a:latin typeface="Aparajita" panose="020B0604020202020204" pitchFamily="34" charset="0"/>
            </a:endParaRPr>
          </a:p>
        </p:txBody>
      </p:sp>
      <p:sp>
        <p:nvSpPr>
          <p:cNvPr id="3075" name="Rectangle 3"/>
          <p:cNvSpPr>
            <a:spLocks noGrp="1" noRot="1" noChangeArrowheads="1"/>
          </p:cNvSpPr>
          <p:nvPr>
            <p:ph type="body" idx="1"/>
          </p:nvPr>
        </p:nvSpPr>
        <p:spPr>
          <a:xfrm>
            <a:off x="323850" y="836613"/>
            <a:ext cx="8540750" cy="3197225"/>
          </a:xfrm>
        </p:spPr>
        <p:txBody>
          <a:bodyPr/>
          <a:lstStyle/>
          <a:p>
            <a:pPr eaLnBrk="1" hangingPunct="1">
              <a:lnSpc>
                <a:spcPct val="90000"/>
              </a:lnSpc>
              <a:buFont typeface="Arial" panose="020B0604020202020204" pitchFamily="34" charset="0"/>
              <a:buNone/>
            </a:pPr>
            <a:r>
              <a:rPr lang="ru-RU" b="1" i="1" smtClean="0">
                <a:effectLst>
                  <a:outerShdw blurRad="38100" dist="38100" dir="2700000" algn="tl">
                    <a:srgbClr val="000000"/>
                  </a:outerShdw>
                </a:effectLst>
              </a:rPr>
              <a:t>    </a:t>
            </a:r>
            <a:r>
              <a:rPr lang="ru-RU" b="1" i="1" u="sng" smtClean="0">
                <a:solidFill>
                  <a:srgbClr val="996600"/>
                </a:solidFill>
                <a:effectLst>
                  <a:outerShdw blurRad="38100" dist="38100" dir="2700000" algn="tl">
                    <a:srgbClr val="000000"/>
                  </a:outerShdw>
                </a:effectLst>
              </a:rPr>
              <a:t>Нація</a:t>
            </a:r>
            <a:r>
              <a:rPr lang="ru-RU" b="1" i="1" smtClean="0">
                <a:solidFill>
                  <a:srgbClr val="663300"/>
                </a:solidFill>
                <a:effectLst>
                  <a:outerShdw blurRad="38100" dist="38100" dir="2700000" algn="tl">
                    <a:srgbClr val="000000"/>
                  </a:outerShdw>
                </a:effectLst>
                <a:latin typeface="Arial" panose="020B0604020202020204" pitchFamily="34" charset="0"/>
              </a:rPr>
              <a:t> </a:t>
            </a:r>
            <a:r>
              <a:rPr lang="ru-RU" smtClean="0">
                <a:solidFill>
                  <a:srgbClr val="663300"/>
                </a:solidFill>
                <a:effectLst>
                  <a:outerShdw blurRad="38100" dist="38100" dir="2700000" algn="tl">
                    <a:srgbClr val="000000"/>
                  </a:outerShdw>
                </a:effectLst>
              </a:rPr>
              <a:t>(від латин. natio — плем'я, народ) - історична спільність людей, що складається в ході формування спільності їх території, економічних зв'язків, літературної мови, деяких особливостей культури і характеру, які складають її ознаки.</a:t>
            </a:r>
          </a:p>
        </p:txBody>
      </p:sp>
      <p:sp>
        <p:nvSpPr>
          <p:cNvPr id="3076" name="Rectangle 4"/>
          <p:cNvSpPr>
            <a:spLocks noChangeArrowheads="1"/>
          </p:cNvSpPr>
          <p:nvPr/>
        </p:nvSpPr>
        <p:spPr bwMode="auto">
          <a:xfrm>
            <a:off x="755650" y="4292600"/>
            <a:ext cx="7200900" cy="2227263"/>
          </a:xfrm>
          <a:prstGeom prst="rect">
            <a:avLst/>
          </a:prstGeom>
          <a:noFill/>
          <a:ln w="9525">
            <a:noFill/>
            <a:miter lim="800000"/>
            <a:headEnd/>
            <a:tailEnd/>
          </a:ln>
          <a:effec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uk-UA" sz="2800" u="sng">
                <a:solidFill>
                  <a:srgbClr val="663300"/>
                </a:solidFill>
                <a:effectLst>
                  <a:outerShdw blurRad="38100" dist="38100" dir="2700000" algn="tl">
                    <a:srgbClr val="000000"/>
                  </a:outerShdw>
                </a:effectLst>
              </a:rPr>
              <a:t>Чинники, що визначають націю:</a:t>
            </a:r>
            <a:endParaRPr lang="ru-RU" sz="2800" u="sng">
              <a:solidFill>
                <a:srgbClr val="663300"/>
              </a:solidFill>
              <a:effectLst>
                <a:outerShdw blurRad="38100" dist="38100" dir="2700000" algn="tl">
                  <a:srgbClr val="000000"/>
                </a:outerShdw>
              </a:effectLst>
            </a:endParaRPr>
          </a:p>
          <a:p>
            <a:pPr eaLnBrk="1" hangingPunct="1">
              <a:buFontTx/>
              <a:buChar char="•"/>
            </a:pPr>
            <a:r>
              <a:rPr lang="ru-RU" sz="2800">
                <a:solidFill>
                  <a:srgbClr val="663300"/>
                </a:solidFill>
                <a:effectLst>
                  <a:outerShdw blurRad="38100" dist="38100" dir="2700000" algn="tl">
                    <a:srgbClr val="000000"/>
                  </a:outerShdw>
                </a:effectLst>
              </a:rPr>
              <a:t>Спільність походження</a:t>
            </a:r>
          </a:p>
          <a:p>
            <a:pPr eaLnBrk="1" hangingPunct="1">
              <a:buFontTx/>
              <a:buChar char="•"/>
            </a:pPr>
            <a:r>
              <a:rPr lang="ru-RU" sz="2800">
                <a:solidFill>
                  <a:srgbClr val="663300"/>
                </a:solidFill>
                <a:effectLst>
                  <a:outerShdw blurRad="38100" dist="38100" dir="2700000" algn="tl">
                    <a:srgbClr val="000000"/>
                  </a:outerShdw>
                </a:effectLst>
              </a:rPr>
              <a:t>Спільність мови</a:t>
            </a:r>
          </a:p>
          <a:p>
            <a:pPr eaLnBrk="1" hangingPunct="1">
              <a:buFontTx/>
              <a:buChar char="•"/>
            </a:pPr>
            <a:r>
              <a:rPr lang="ru-RU" sz="2800">
                <a:solidFill>
                  <a:srgbClr val="663300"/>
                </a:solidFill>
                <a:effectLst>
                  <a:outerShdw blurRad="38100" dist="38100" dir="2700000" algn="tl">
                    <a:srgbClr val="000000"/>
                  </a:outerShdw>
                </a:effectLst>
              </a:rPr>
              <a:t>Спільність культури</a:t>
            </a:r>
          </a:p>
          <a:p>
            <a:pPr eaLnBrk="1" hangingPunct="1">
              <a:buFontTx/>
              <a:buChar char="•"/>
            </a:pPr>
            <a:r>
              <a:rPr lang="ru-RU" sz="2800">
                <a:solidFill>
                  <a:srgbClr val="663300"/>
                </a:solidFill>
                <a:effectLst>
                  <a:outerShdw blurRad="38100" dist="38100" dir="2700000" algn="tl">
                    <a:srgbClr val="000000"/>
                  </a:outerShdw>
                </a:effectLst>
              </a:rPr>
              <a:t>Спільність релігії</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r>
              <a:rPr lang="uk-UA" sz="5400" b="1" i="1" smtClean="0">
                <a:solidFill>
                  <a:srgbClr val="CCFFCC"/>
                </a:solidFill>
                <a:latin typeface="Arial" panose="020B0604020202020204" pitchFamily="34" charset="0"/>
              </a:rPr>
              <a:t>Види нації</a:t>
            </a:r>
            <a:endParaRPr lang="ru-RU" sz="5400" b="1" i="1" smtClean="0">
              <a:solidFill>
                <a:srgbClr val="CCFFCC"/>
              </a:solidFill>
              <a:latin typeface="Arial" panose="020B0604020202020204" pitchFamily="34" charset="0"/>
            </a:endParaRPr>
          </a:p>
        </p:txBody>
      </p:sp>
      <p:sp>
        <p:nvSpPr>
          <p:cNvPr id="4099" name="Rectangle 3"/>
          <p:cNvSpPr>
            <a:spLocks noGrp="1" noRot="1" noChangeArrowheads="1"/>
          </p:cNvSpPr>
          <p:nvPr>
            <p:ph type="body" idx="1"/>
          </p:nvPr>
        </p:nvSpPr>
        <p:spPr>
          <a:xfrm>
            <a:off x="0" y="1557338"/>
            <a:ext cx="4572000" cy="4852987"/>
          </a:xfrm>
        </p:spPr>
        <p:txBody>
          <a:bodyPr/>
          <a:lstStyle/>
          <a:p>
            <a:pPr eaLnBrk="1" hangingPunct="1">
              <a:lnSpc>
                <a:spcPct val="90000"/>
              </a:lnSpc>
              <a:buFont typeface="Arial" charset="0"/>
              <a:buChar char="►"/>
              <a:defRPr/>
            </a:pPr>
            <a:r>
              <a:rPr lang="ru-RU" sz="2800" b="1" u="sng" smtClean="0"/>
              <a:t>Політична</a:t>
            </a:r>
            <a:r>
              <a:rPr lang="ru-RU" sz="2800" smtClean="0"/>
              <a:t> спільнота громадян певної держави — політична нація. Часто вживається як синонім терміну держава, коли мається на увазі її населення.</a:t>
            </a:r>
          </a:p>
        </p:txBody>
      </p:sp>
      <p:sp>
        <p:nvSpPr>
          <p:cNvPr id="4100" name="Rectangle 4"/>
          <p:cNvSpPr>
            <a:spLocks noChangeArrowheads="1"/>
          </p:cNvSpPr>
          <p:nvPr/>
        </p:nvSpPr>
        <p:spPr bwMode="auto">
          <a:xfrm>
            <a:off x="4643438" y="1628775"/>
            <a:ext cx="4321175" cy="4529138"/>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80000"/>
              <a:buFont typeface="Arial" charset="0"/>
              <a:buChar char="►"/>
              <a:defRPr/>
            </a:pPr>
            <a:r>
              <a:rPr lang="ru-RU" sz="2800" b="1" u="sng">
                <a:effectLst>
                  <a:outerShdw blurRad="38100" dist="38100" dir="2700000" algn="tl">
                    <a:srgbClr val="FFFFFF"/>
                  </a:outerShdw>
                </a:effectLst>
                <a:cs typeface="Arial" charset="0"/>
              </a:rPr>
              <a:t>Етнічна</a:t>
            </a:r>
            <a:r>
              <a:rPr lang="ru-RU" sz="2800">
                <a:effectLst>
                  <a:outerShdw blurRad="38100" dist="38100" dir="2700000" algn="tl">
                    <a:srgbClr val="FFFFFF"/>
                  </a:outerShdw>
                </a:effectLst>
                <a:cs typeface="Arial" charset="0"/>
              </a:rPr>
              <a:t> спільнота (етнос) з єдиною мовою і самосвідомістю (як особистим відчуттям «національної ідентичності» так і колективним усвідомленням своєї єдності і відмінності від інших). У цьому значенні фактично є синонімом терміну народ.</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ru-RU" sz="4000" i="1" smtClean="0">
                <a:solidFill>
                  <a:srgbClr val="CCFFCC"/>
                </a:solidFill>
              </a:rPr>
              <a:t>Поняття нації в Радянській політології</a:t>
            </a:r>
            <a:r>
              <a:rPr lang="ru-RU" sz="4000" smtClean="0">
                <a:solidFill>
                  <a:schemeClr val="hlink"/>
                </a:solidFill>
              </a:rPr>
              <a:t/>
            </a:r>
            <a:br>
              <a:rPr lang="ru-RU" sz="4000" smtClean="0">
                <a:solidFill>
                  <a:schemeClr val="hlink"/>
                </a:solidFill>
              </a:rPr>
            </a:br>
            <a:endParaRPr lang="ru-RU" sz="4000" smtClean="0">
              <a:solidFill>
                <a:schemeClr val="hlink"/>
              </a:solidFill>
            </a:endParaRPr>
          </a:p>
        </p:txBody>
      </p:sp>
      <p:sp>
        <p:nvSpPr>
          <p:cNvPr id="5123" name="Rectangle 3"/>
          <p:cNvSpPr>
            <a:spLocks noGrp="1" noRot="1" noChangeArrowheads="1"/>
          </p:cNvSpPr>
          <p:nvPr>
            <p:ph type="body" idx="1"/>
          </p:nvPr>
        </p:nvSpPr>
        <p:spPr>
          <a:xfrm>
            <a:off x="0" y="1125538"/>
            <a:ext cx="9144000" cy="5732462"/>
          </a:xfrm>
        </p:spPr>
        <p:txBody>
          <a:bodyPr/>
          <a:lstStyle/>
          <a:p>
            <a:pPr eaLnBrk="1" hangingPunct="1">
              <a:lnSpc>
                <a:spcPct val="80000"/>
              </a:lnSpc>
            </a:pPr>
            <a:r>
              <a:rPr lang="ru-RU" sz="1900" smtClean="0">
                <a:solidFill>
                  <a:srgbClr val="663300"/>
                </a:solidFill>
                <a:effectLst>
                  <a:outerShdw blurRad="38100" dist="38100" dir="2700000" algn="tl">
                    <a:srgbClr val="000000"/>
                  </a:outerShdw>
                </a:effectLst>
              </a:rPr>
              <a:t>Основоположним в радянській політології стало знамените сталінське визначення нації:«</a:t>
            </a:r>
            <a:r>
              <a:rPr lang="ru-RU" sz="1900" i="1" smtClean="0">
                <a:solidFill>
                  <a:srgbClr val="663300"/>
                </a:solidFill>
                <a:effectLst>
                  <a:outerShdw blurRad="38100" dist="38100" dir="2700000" algn="tl">
                    <a:srgbClr val="000000"/>
                  </a:outerShdw>
                </a:effectLst>
              </a:rPr>
              <a:t>Нація є стійка спільність людей, що історично склалася, виникла на основі спільності мови, території, економічного життя і психічного складу, який проявляється у спільності культури</a:t>
            </a:r>
            <a:r>
              <a:rPr lang="ru-RU" sz="1900" smtClean="0">
                <a:solidFill>
                  <a:srgbClr val="663300"/>
                </a:solidFill>
                <a:effectLst>
                  <a:outerShdw blurRad="38100" dist="38100" dir="2700000" algn="tl">
                    <a:srgbClr val="000000"/>
                  </a:outerShdw>
                </a:effectLst>
              </a:rPr>
              <a:t>».</a:t>
            </a:r>
          </a:p>
          <a:p>
            <a:pPr eaLnBrk="1" hangingPunct="1">
              <a:lnSpc>
                <a:spcPct val="80000"/>
              </a:lnSpc>
            </a:pPr>
            <a:r>
              <a:rPr lang="ru-RU" sz="1900" smtClean="0">
                <a:solidFill>
                  <a:srgbClr val="663300"/>
                </a:solidFill>
                <a:effectLst>
                  <a:outerShdw blurRad="38100" dist="38100" dir="2700000" algn="tl">
                    <a:srgbClr val="000000"/>
                  </a:outerShdw>
                </a:effectLst>
              </a:rPr>
              <a:t>За цим визначенням нація виникає в період ліквідації феодалізму й розвитку капіталізму. На заході Європи, як правило, утворення націй було разом з тим і створенням самостійних буржуазно-національних держав (Великобританії, Франції, Німеччини, Італії та ін.). У Східній Європі в силу того, що утворення централізованих держав відбувалося в умовах феодалізму, коли нації ще не склалися, виникли багатонаціональні держави (Австро-Угорщина, Росія). В період імперіалізму декілька великих імперіалістичних держав панують над численними колоніями. За цим визначенням тільки в СРСР відбувається справжній розквіт націй та їх культур, національних за формою, соціалістичних за змістом.</a:t>
            </a:r>
          </a:p>
          <a:p>
            <a:pPr eaLnBrk="1" hangingPunct="1">
              <a:lnSpc>
                <a:spcPct val="80000"/>
              </a:lnSpc>
            </a:pPr>
            <a:r>
              <a:rPr lang="ru-RU" sz="1900" smtClean="0">
                <a:solidFill>
                  <a:srgbClr val="663300"/>
                </a:solidFill>
                <a:effectLst>
                  <a:outerShdw blurRad="38100" dist="38100" dir="2700000" algn="tl">
                    <a:srgbClr val="000000"/>
                  </a:outerShdw>
                </a:effectLst>
              </a:rPr>
              <a:t>У 60-80-і роки в СРСР на основі сталінського визначення був вироблений Етнологічний підхід. Згідно з цим підходом, нація являє собою етносоціальну спільноту, яка характеризується нерозривною єдністю (взаємодією) соціально-економічних і культурних властивостей. До суттєвих ознак нації відноситься також спільність самосвідомості і соціальної структури. Таке формулювання ознак нації відображало певне ідеологічне замовлення на ідею злиття націй (соціалістичних) в «нову історичну спільноту —радянський народ».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ru-RU" sz="4000" i="1" smtClean="0">
                <a:solidFill>
                  <a:srgbClr val="CCFFCC"/>
                </a:solidFill>
              </a:rPr>
              <a:t>Зародження національної свідомості в Європі</a:t>
            </a:r>
            <a:r>
              <a:rPr lang="ru-RU" sz="4000" smtClean="0"/>
              <a:t/>
            </a:r>
            <a:br>
              <a:rPr lang="ru-RU" sz="4000" smtClean="0"/>
            </a:br>
            <a:endParaRPr lang="ru-RU" sz="4000" smtClean="0"/>
          </a:p>
        </p:txBody>
      </p:sp>
      <p:sp>
        <p:nvSpPr>
          <p:cNvPr id="6147" name="Rectangle 3"/>
          <p:cNvSpPr>
            <a:spLocks noGrp="1" noRot="1" noChangeArrowheads="1"/>
          </p:cNvSpPr>
          <p:nvPr>
            <p:ph type="body" idx="1"/>
          </p:nvPr>
        </p:nvSpPr>
        <p:spPr>
          <a:xfrm>
            <a:off x="0" y="1196975"/>
            <a:ext cx="9144000" cy="5661025"/>
          </a:xfrm>
        </p:spPr>
        <p:txBody>
          <a:bodyPr/>
          <a:lstStyle/>
          <a:p>
            <a:pPr eaLnBrk="1" hangingPunct="1">
              <a:lnSpc>
                <a:spcPct val="80000"/>
              </a:lnSpc>
              <a:buFont typeface="Arial" charset="0"/>
              <a:buNone/>
              <a:defRPr/>
            </a:pPr>
            <a:r>
              <a:rPr lang="ru-RU" sz="2000" smtClean="0"/>
              <a:t>         Поняття нації (нім. Volk), як важливої ідеї з'явилося у XVIII столітті в роботах німецького філософа Йогана Готфріда Гернера, який доклав зусиль до формування поняття національної держави. В цей час тривала промислова революція, що дала початок індустріальному суспільству. Ці зміни спричинили до росту національної самосвідомості в Європі:</a:t>
            </a:r>
          </a:p>
          <a:p>
            <a:pPr eaLnBrk="1" hangingPunct="1">
              <a:lnSpc>
                <a:spcPct val="80000"/>
              </a:lnSpc>
              <a:buFont typeface="Arial" charset="0"/>
              <a:buChar char="►"/>
              <a:defRPr/>
            </a:pPr>
            <a:r>
              <a:rPr lang="ru-RU" sz="2000" smtClean="0"/>
              <a:t>Індустріалізація супроводжувалась урбанізацією, а та в свою чергу, спричиняла розпад традиційних сільських спільнот. Хоча місто не сприяло об'єднанню спільноти в товариства, поняття нації компенсувало цю втрату.</a:t>
            </a:r>
          </a:p>
          <a:p>
            <a:pPr eaLnBrk="1" hangingPunct="1">
              <a:lnSpc>
                <a:spcPct val="80000"/>
              </a:lnSpc>
              <a:buFont typeface="Arial" charset="0"/>
              <a:buChar char="►"/>
              <a:defRPr/>
            </a:pPr>
            <a:r>
              <a:rPr lang="ru-RU" sz="2000" smtClean="0"/>
              <a:t>В індустріальному суспільстві становий поділ втратив свою стійкість, що спричинило зміну почуття тотожності. Окремі люди переставали мислити себе селянами чи аристократами, але починали мислити себе частиною нації. Сприяла тому й поширювана з часів Французької революції ідея братерства.</a:t>
            </a:r>
          </a:p>
          <a:p>
            <a:pPr eaLnBrk="1" hangingPunct="1">
              <a:lnSpc>
                <a:spcPct val="80000"/>
              </a:lnSpc>
              <a:buFont typeface="Arial" charset="0"/>
              <a:buChar char="►"/>
              <a:defRPr/>
            </a:pPr>
            <a:r>
              <a:rPr lang="ru-RU" sz="2000" smtClean="0"/>
              <a:t>Розвиток освіти сприяв поширенню національних мов, що супроводжувався і поширенням пов'язаних з цими мовами символічних культур.</a:t>
            </a:r>
          </a:p>
          <a:p>
            <a:pPr eaLnBrk="1" hangingPunct="1">
              <a:lnSpc>
                <a:spcPct val="80000"/>
              </a:lnSpc>
              <a:buFont typeface="Arial" charset="0"/>
              <a:buChar char="►"/>
              <a:defRPr/>
            </a:pPr>
            <a:r>
              <a:rPr lang="ru-RU" sz="2000" smtClean="0"/>
              <a:t>Секуляризація дещо послабила почуття єдності на релігійному ґрунті, але вивільнила місце для росту почуттів єдності на ґрунті національному.</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0"/>
            <a:ext cx="9144000" cy="608013"/>
          </a:xfrm>
        </p:spPr>
        <p:txBody>
          <a:bodyPr/>
          <a:lstStyle/>
          <a:p>
            <a:pPr eaLnBrk="1" hangingPunct="1"/>
            <a:r>
              <a:rPr lang="uk-UA" sz="3600" i="1" smtClean="0">
                <a:solidFill>
                  <a:srgbClr val="CCFFCC"/>
                </a:solidFill>
              </a:rPr>
              <a:t>Формування політичної нації в Україні</a:t>
            </a:r>
            <a:endParaRPr lang="ru-RU" sz="3600" i="1" smtClean="0">
              <a:solidFill>
                <a:srgbClr val="CCFFCC"/>
              </a:solidFill>
            </a:endParaRPr>
          </a:p>
        </p:txBody>
      </p:sp>
      <p:sp>
        <p:nvSpPr>
          <p:cNvPr id="7171" name="Rectangle 3"/>
          <p:cNvSpPr>
            <a:spLocks noGrp="1" noRot="1" noChangeArrowheads="1"/>
          </p:cNvSpPr>
          <p:nvPr>
            <p:ph type="body" idx="1"/>
          </p:nvPr>
        </p:nvSpPr>
        <p:spPr>
          <a:xfrm>
            <a:off x="0" y="765175"/>
            <a:ext cx="9144000" cy="6092825"/>
          </a:xfrm>
        </p:spPr>
        <p:txBody>
          <a:bodyPr/>
          <a:lstStyle/>
          <a:p>
            <a:pPr eaLnBrk="1" hangingPunct="1">
              <a:lnSpc>
                <a:spcPct val="80000"/>
              </a:lnSpc>
            </a:pPr>
            <a:r>
              <a:rPr lang="ru-RU" sz="2000" smtClean="0">
                <a:solidFill>
                  <a:srgbClr val="663300"/>
                </a:solidFill>
                <a:effectLst>
                  <a:outerShdw blurRad="38100" dist="38100" dir="2700000" algn="tl">
                    <a:srgbClr val="000000"/>
                  </a:outerShdw>
                </a:effectLst>
              </a:rPr>
              <a:t>Високою фазою розвитку нації є нація політична, тобто згуртування у спільних інтересах в одній державі різнокультурних громад на основі рівності громадянських прав та взаємоповаги. До політичної нації в Україні належать українці, росіяни, білоруси, румуни, угорці, євреї, кримські татари та інші етнічні групи. </a:t>
            </a:r>
          </a:p>
          <a:p>
            <a:pPr eaLnBrk="1" hangingPunct="1">
              <a:lnSpc>
                <a:spcPct val="80000"/>
              </a:lnSpc>
            </a:pPr>
            <a:r>
              <a:rPr lang="ru-RU" sz="2000" smtClean="0">
                <a:solidFill>
                  <a:srgbClr val="663300"/>
                </a:solidFill>
                <a:effectLst>
                  <a:outerShdw blurRad="38100" dist="38100" dir="2700000" algn="tl">
                    <a:srgbClr val="000000"/>
                  </a:outerShdw>
                </a:effectLst>
              </a:rPr>
              <a:t> «Історія України неначе постійно обертається по колу, проте цей рух необхідно перетворити на поступальний, спрямувавши на створення міцної Української держави. Заради цього необхідно об'єднати народ, представлений багатоетнічним населенням, в єдину українську політичну націю». Тільки так можна створити правову демократичну державу з сильним політичним класом, розвиненими інститутами громадянського суспільства.</a:t>
            </a:r>
          </a:p>
          <a:p>
            <a:pPr eaLnBrk="1" hangingPunct="1">
              <a:lnSpc>
                <a:spcPct val="80000"/>
              </a:lnSpc>
            </a:pPr>
            <a:r>
              <a:rPr lang="ru-RU" sz="2000" smtClean="0">
                <a:solidFill>
                  <a:srgbClr val="663300"/>
                </a:solidFill>
                <a:effectLst>
                  <a:outerShdw blurRad="38100" dist="38100" dir="2700000" algn="tl">
                    <a:srgbClr val="000000"/>
                  </a:outerShdw>
                </a:effectLst>
              </a:rPr>
              <a:t>Після розпаду Радянського Союзу Україна отримала у спадок усі свої етнічні землі «і велику долю російськомовного населення, але не змогла створити українську політичну націю з його участю. Це результат непродуманої мовної і культурної політики, випадків насильницької українізації».</a:t>
            </a:r>
          </a:p>
          <a:p>
            <a:pPr eaLnBrk="1" hangingPunct="1">
              <a:lnSpc>
                <a:spcPct val="80000"/>
              </a:lnSpc>
            </a:pPr>
            <a:r>
              <a:rPr lang="ru-RU" sz="2000" smtClean="0">
                <a:solidFill>
                  <a:srgbClr val="663300"/>
                </a:solidFill>
                <a:effectLst>
                  <a:outerShdw blurRad="38100" dist="38100" dir="2700000" algn="tl">
                    <a:srgbClr val="000000"/>
                  </a:outerShdw>
                </a:effectLst>
              </a:rPr>
              <a:t>Останнім часом в українському суспільстві розгорнулася небезпечна дискусія – про від’єднання частини східних і південних регіонів від основної України . Суть дискусії: нехай проросійсько налаштовані області відійдуть і не висять баластом, заважаючи іншій частині країни розвиватися. Небезпека полягає в тому, що процес від’єднання може призвести до розпаду країни.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8604250" y="0"/>
            <a:ext cx="71438" cy="260350"/>
          </a:xfrm>
        </p:spPr>
        <p:txBody>
          <a:bodyPr/>
          <a:lstStyle/>
          <a:p>
            <a:pPr eaLnBrk="1" hangingPunct="1">
              <a:defRPr/>
            </a:pPr>
            <a:endParaRPr lang="ru-RU" sz="4000" smtClean="0"/>
          </a:p>
        </p:txBody>
      </p:sp>
      <p:sp>
        <p:nvSpPr>
          <p:cNvPr id="8195" name="Rectangle 3"/>
          <p:cNvSpPr>
            <a:spLocks noGrp="1" noRot="1" noChangeArrowheads="1"/>
          </p:cNvSpPr>
          <p:nvPr>
            <p:ph type="body" idx="1"/>
          </p:nvPr>
        </p:nvSpPr>
        <p:spPr>
          <a:xfrm>
            <a:off x="0" y="404813"/>
            <a:ext cx="9144000" cy="6453187"/>
          </a:xfrm>
        </p:spPr>
        <p:txBody>
          <a:bodyPr/>
          <a:lstStyle/>
          <a:p>
            <a:pPr eaLnBrk="1" hangingPunct="1">
              <a:lnSpc>
                <a:spcPct val="80000"/>
              </a:lnSpc>
            </a:pPr>
            <a:r>
              <a:rPr lang="ru-RU" sz="2000" smtClean="0">
                <a:solidFill>
                  <a:srgbClr val="663300"/>
                </a:solidFill>
                <a:effectLst>
                  <a:outerShdw blurRad="38100" dist="38100" dir="2700000" algn="tl">
                    <a:srgbClr val="000000"/>
                  </a:outerShdw>
                </a:effectLst>
              </a:rPr>
              <a:t>Щоб подолати цей розкол, потрібно рішуче відкинути націоналістичні концепції «української України» і «України для українців», які до останнього часу утверджувалися на державному рівні і по суті є спробою формування не національної ідеології, а ідеології «титульної нації», що внесло розкол у багатонаціональне українське суспільство і поставило під загрозу цілісність України. Актуалізовані до останнього часу проблеми голодомору 30-х років минулого сторіччя, переосмислення ролі гетьмана Івана Мазепи, «героїзацію» ОУН – УПА та їхніх лідерів треба висвітлювати виважено, не ідеалізовано.</a:t>
            </a:r>
          </a:p>
          <a:p>
            <a:pPr eaLnBrk="1" hangingPunct="1">
              <a:lnSpc>
                <a:spcPct val="80000"/>
              </a:lnSpc>
            </a:pPr>
            <a:r>
              <a:rPr lang="ru-RU" sz="2000" smtClean="0">
                <a:solidFill>
                  <a:srgbClr val="663300"/>
                </a:solidFill>
                <a:effectLst>
                  <a:outerShdw blurRad="38100" dist="38100" dir="2700000" algn="tl">
                    <a:srgbClr val="000000"/>
                  </a:outerShdw>
                </a:effectLst>
              </a:rPr>
              <a:t>Головними цінностями загальногромадянської ідеології могли б стати відчуття відповідальності за долю країни, патріотизм, гуманізм, демократія, соціальна справедливість, освіченість. І, що особливо важливо, – науково-об'єктивне висвітлення історії становлення й утвердження Української держави. Історія має об'єднувати, а не сіяти розбрат між громадянами. «Не буде ніяких сепаратистських настроїв, якщо почнуть дотримуватися права, поважати духовність і культурні потреби громадян України – Руси» .</a:t>
            </a:r>
          </a:p>
          <a:p>
            <a:pPr eaLnBrk="1" hangingPunct="1">
              <a:lnSpc>
                <a:spcPct val="80000"/>
              </a:lnSpc>
            </a:pPr>
            <a:r>
              <a:rPr lang="ru-RU" sz="2000" smtClean="0">
                <a:solidFill>
                  <a:srgbClr val="663300"/>
                </a:solidFill>
                <a:effectLst>
                  <a:outerShdw blurRad="38100" dist="38100" dir="2700000" algn="tl">
                    <a:srgbClr val="000000"/>
                  </a:outerShdw>
                </a:effectLst>
              </a:rPr>
              <a:t>В українському суспільстві, у всіх його осередках то затихає, то спалахує з новою силою дискусія з мовного питання. Зазвичай висловлюють дві точки зору. Перша: російській мові слід надати статус державної нарівні з українською. Друга: слід обмежити сферу впливу російської мови, інакше потерпатиме українська.</a:t>
            </a:r>
            <a:r>
              <a:rPr lang="ru-RU" sz="2000" smtClean="0"/>
              <a:t> </a:t>
            </a:r>
          </a:p>
          <a:p>
            <a:pPr eaLnBrk="1" hangingPunct="1">
              <a:lnSpc>
                <a:spcPct val="80000"/>
              </a:lnSpc>
            </a:pPr>
            <a:endParaRPr lang="ru-RU"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179388" y="-171450"/>
            <a:ext cx="8540750" cy="1143000"/>
          </a:xfrm>
        </p:spPr>
        <p:txBody>
          <a:bodyPr/>
          <a:lstStyle/>
          <a:p>
            <a:pPr eaLnBrk="1" hangingPunct="1"/>
            <a:r>
              <a:rPr lang="uk-UA" i="1" smtClean="0">
                <a:solidFill>
                  <a:srgbClr val="CCFFCC"/>
                </a:solidFill>
              </a:rPr>
              <a:t>Націоналізм</a:t>
            </a:r>
            <a:endParaRPr lang="ru-RU" i="1" smtClean="0">
              <a:solidFill>
                <a:srgbClr val="CCFFCC"/>
              </a:solidFill>
            </a:endParaRPr>
          </a:p>
        </p:txBody>
      </p:sp>
      <p:sp>
        <p:nvSpPr>
          <p:cNvPr id="36867" name="Rectangle 3"/>
          <p:cNvSpPr>
            <a:spLocks noGrp="1" noRot="1" noChangeArrowheads="1"/>
          </p:cNvSpPr>
          <p:nvPr>
            <p:ph type="body" idx="1"/>
          </p:nvPr>
        </p:nvSpPr>
        <p:spPr>
          <a:xfrm>
            <a:off x="0" y="836613"/>
            <a:ext cx="9144000" cy="6021387"/>
          </a:xfrm>
        </p:spPr>
        <p:txBody>
          <a:bodyPr/>
          <a:lstStyle/>
          <a:p>
            <a:pPr eaLnBrk="1" hangingPunct="1">
              <a:lnSpc>
                <a:spcPct val="80000"/>
              </a:lnSpc>
            </a:pPr>
            <a:r>
              <a:rPr lang="ru-RU" sz="2000" i="1" u="sng" smtClean="0">
                <a:solidFill>
                  <a:srgbClr val="996600"/>
                </a:solidFill>
                <a:effectLst>
                  <a:outerShdw blurRad="38100" dist="38100" dir="2700000" algn="tl">
                    <a:srgbClr val="000000"/>
                  </a:outerShdw>
                </a:effectLst>
              </a:rPr>
              <a:t>Націоналізм</a:t>
            </a:r>
            <a:r>
              <a:rPr lang="ru-RU" sz="2000" smtClean="0"/>
              <a:t> — ідеологія і напрямок політики, базовим принципом яких є теза про цінність нації як вищої форми суспільної єдності і її первинності в державотворчому процесі. Відрізняється різноманіттям течій, деякі з них суперечать одне одній. Як політичний рух, націоналізм прагне до відстоювання інтересів національної спільноти у відносинах з державною владою.</a:t>
            </a:r>
          </a:p>
          <a:p>
            <a:pPr eaLnBrk="1" hangingPunct="1">
              <a:lnSpc>
                <a:spcPct val="80000"/>
              </a:lnSpc>
            </a:pPr>
            <a:r>
              <a:rPr lang="ru-RU" sz="2000" smtClean="0"/>
              <a:t>У своїй основі націоналізм проповідує вірність і відданість своїй нації, політичну незалежність і роботу на благо власного народу, об'єднання національної самосвідомості для практичної захисту умов життя нації, її території проживання, економічних ресурсів та духовних цінностей. Він спирається на національне почуття, яке споріднене патріотизму. Ця ідеологія прагне до об'єднання різних верств суспільства, незважаючи на протилежні класові інтереси. </a:t>
            </a:r>
          </a:p>
          <a:p>
            <a:pPr eaLnBrk="1" hangingPunct="1">
              <a:lnSpc>
                <a:spcPct val="80000"/>
              </a:lnSpc>
            </a:pPr>
            <a:r>
              <a:rPr lang="ru-RU" sz="2000" smtClean="0"/>
              <a:t>В силу того, що багато сучасних радикальних рухів підкреслюють своє націоналістичне забарвлення, націоналізм часто асоціюється з етнічною, культурною та релігійною нетерпимістю. </a:t>
            </a:r>
          </a:p>
          <a:p>
            <a:pPr eaLnBrk="1" hangingPunct="1">
              <a:lnSpc>
                <a:spcPct val="80000"/>
              </a:lnSpc>
            </a:pPr>
            <a:r>
              <a:rPr lang="ru-RU" sz="2000" smtClean="0"/>
              <a:t>Україно- і російськомовні ЗМІ помилково «націоналізмом» часто називають етнонаціоналізм, особливо його крайні форми (шовінізм, ксенофобія), які роблять акцент на перевазі однієї національності над іншими. Багато проявів крайнього етнонаціоналізму, включаючи розпалювання міжнаціональної ворожнечі та етнічну дискримінацію, відносяться до міжнародних правопорушень.</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endParaRPr lang="ru-RU" smtClean="0"/>
          </a:p>
        </p:txBody>
      </p:sp>
      <p:sp>
        <p:nvSpPr>
          <p:cNvPr id="38915" name="Rectangle 3"/>
          <p:cNvSpPr>
            <a:spLocks noGrp="1" noRot="1" noChangeArrowheads="1"/>
          </p:cNvSpPr>
          <p:nvPr>
            <p:ph type="body" idx="1"/>
          </p:nvPr>
        </p:nvSpPr>
        <p:spPr>
          <a:xfrm>
            <a:off x="468313" y="6038850"/>
            <a:ext cx="7956550" cy="819150"/>
          </a:xfrm>
        </p:spPr>
        <p:txBody>
          <a:bodyPr/>
          <a:lstStyle/>
          <a:p>
            <a:pPr eaLnBrk="1" hangingPunct="1">
              <a:buFont typeface="Arial" panose="020B0604020202020204" pitchFamily="34" charset="0"/>
              <a:buNone/>
            </a:pPr>
            <a:r>
              <a:rPr lang="uk-UA" smtClean="0">
                <a:solidFill>
                  <a:srgbClr val="663300"/>
                </a:solidFill>
                <a:effectLst>
                  <a:outerShdw blurRad="38100" dist="38100" dir="2700000" algn="tl">
                    <a:srgbClr val="000000"/>
                  </a:outerShdw>
                </a:effectLst>
              </a:rPr>
              <a:t>            </a:t>
            </a:r>
            <a:r>
              <a:rPr lang="uk-UA" sz="3600" b="1" smtClean="0">
                <a:solidFill>
                  <a:srgbClr val="663300"/>
                </a:solidFill>
                <a:effectLst>
                  <a:outerShdw blurRad="38100" dist="38100" dir="2700000" algn="tl">
                    <a:srgbClr val="000000"/>
                  </a:outerShdw>
                </a:effectLst>
              </a:rPr>
              <a:t>Українські націоналісти</a:t>
            </a:r>
            <a:endParaRPr lang="ru-RU" sz="3600" b="1" smtClean="0">
              <a:solidFill>
                <a:srgbClr val="663300"/>
              </a:solidFill>
              <a:effectLst>
                <a:outerShdw blurRad="38100" dist="38100" dir="2700000" algn="tl">
                  <a:srgbClr val="000000"/>
                </a:outerShdw>
              </a:effectLst>
            </a:endParaRP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8388350" cy="57340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Граница">
  <a:themeElements>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Граница">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10.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2.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3.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4.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5.xml><?xml version="1.0" encoding="utf-8"?>
<a:themeOverride xmlns:a="http://schemas.openxmlformats.org/drawingml/2006/main">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themeOverride>
</file>

<file path=ppt/theme/themeOverride6.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7.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8.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ppt/theme/themeOverride9.xml><?xml version="1.0" encoding="utf-8"?>
<a:themeOverride xmlns:a="http://schemas.openxmlformats.org/drawingml/2006/main">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Compass</Template>
  <TotalTime>388</TotalTime>
  <Words>1177</Words>
  <Application>Microsoft Office PowerPoint</Application>
  <PresentationFormat>Экран (4:3)</PresentationFormat>
  <Paragraphs>40</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Tahoma</vt:lpstr>
      <vt:lpstr>Arial</vt:lpstr>
      <vt:lpstr>Wingdings</vt:lpstr>
      <vt:lpstr>Calibri</vt:lpstr>
      <vt:lpstr>Aparajita</vt:lpstr>
      <vt:lpstr>Batang</vt:lpstr>
      <vt:lpstr>Граница</vt:lpstr>
      <vt:lpstr>Презентация PowerPoint</vt:lpstr>
      <vt:lpstr>Поняття слова “Нація”</vt:lpstr>
      <vt:lpstr>Види нації</vt:lpstr>
      <vt:lpstr>Поняття нації в Радянській політології </vt:lpstr>
      <vt:lpstr>Зародження національної свідомості в Європі </vt:lpstr>
      <vt:lpstr>Формування політичної нації в Україні</vt:lpstr>
      <vt:lpstr>Презентация PowerPoint</vt:lpstr>
      <vt:lpstr>Націоналізм</vt:lpstr>
      <vt:lpstr>Презентация PowerPoint</vt:lpstr>
      <vt:lpstr>Презентация PowerPoint</vt:lpstr>
      <vt:lpstr>Презентация PowerPoint</vt:lpstr>
      <vt:lpstr>Презентация PowerPoint</vt:lpstr>
      <vt:lpstr>Презентация PowerPoint</vt:lpstr>
    </vt:vector>
  </TitlesOfParts>
  <Company>NhT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Max</cp:lastModifiedBy>
  <cp:revision>6</cp:revision>
  <dcterms:created xsi:type="dcterms:W3CDTF">2012-12-20T17:37:47Z</dcterms:created>
  <dcterms:modified xsi:type="dcterms:W3CDTF">2013-12-05T20:20:51Z</dcterms:modified>
</cp:coreProperties>
</file>