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4" r:id="rId8"/>
    <p:sldId id="263" r:id="rId9"/>
    <p:sldId id="267" r:id="rId10"/>
    <p:sldId id="268" r:id="rId11"/>
    <p:sldId id="269" r:id="rId12"/>
    <p:sldId id="261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C8E42B-5054-40C3-99FB-26B7D844A7B1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D7272C-BFC4-4A83-BB5C-023EE5E94A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785926"/>
            <a:ext cx="6477000" cy="1828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Теорема Піфагора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15140" y="6215082"/>
            <a:ext cx="2200268" cy="357190"/>
          </a:xfrm>
        </p:spPr>
        <p:txBody>
          <a:bodyPr>
            <a:noAutofit/>
          </a:bodyPr>
          <a:lstStyle/>
          <a:p>
            <a:r>
              <a:rPr lang="uk-UA" sz="3200" b="1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Алмакаева</a:t>
            </a:r>
            <a:r>
              <a:rPr lang="uk-UA" sz="32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8-Б</a:t>
            </a:r>
            <a:endParaRPr lang="ru-RU" sz="32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Старші роки життя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Bookman Old Style" pitchFamily="18" charset="0"/>
              </a:rPr>
              <a:t>Повернувшись у </a:t>
            </a:r>
            <a:r>
              <a:rPr lang="ru-RU" dirty="0" err="1" smtClean="0">
                <a:latin typeface="Bookman Old Style" pitchFamily="18" charset="0"/>
              </a:rPr>
              <a:t>Грецію</a:t>
            </a:r>
            <a:r>
              <a:rPr lang="ru-RU" dirty="0" smtClean="0">
                <a:latin typeface="Bookman Old Style" pitchFamily="18" charset="0"/>
              </a:rPr>
              <a:t> на </a:t>
            </a:r>
            <a:r>
              <a:rPr lang="ru-RU" dirty="0" err="1" smtClean="0">
                <a:latin typeface="Bookman Old Style" pitchFamily="18" charset="0"/>
              </a:rPr>
              <a:t>п'ятдесятому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році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життя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Піфагор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оселився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півдні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італійського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півострова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полісі</a:t>
            </a:r>
            <a:r>
              <a:rPr lang="ru-RU" dirty="0" smtClean="0">
                <a:latin typeface="Bookman Old Style" pitchFamily="18" charset="0"/>
              </a:rPr>
              <a:t> </a:t>
            </a:r>
            <a:r>
              <a:rPr lang="ru-RU" dirty="0" err="1" smtClean="0">
                <a:latin typeface="Bookman Old Style" pitchFamily="18" charset="0"/>
              </a:rPr>
              <a:t>Кротоні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Його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появі</a:t>
            </a:r>
            <a:r>
              <a:rPr lang="ru-RU" dirty="0" smtClean="0">
                <a:latin typeface="Bookman Old Style" pitchFamily="18" charset="0"/>
              </a:rPr>
              <a:t> передували чутки про </a:t>
            </a:r>
            <a:r>
              <a:rPr lang="ru-RU" dirty="0" err="1" smtClean="0">
                <a:latin typeface="Bookman Old Style" pitchFamily="18" charset="0"/>
              </a:rPr>
              <a:t>зроблені</a:t>
            </a:r>
            <a:r>
              <a:rPr lang="ru-RU" dirty="0" smtClean="0">
                <a:latin typeface="Bookman Old Style" pitchFamily="18" charset="0"/>
              </a:rPr>
              <a:t> ним чудеса, а </a:t>
            </a:r>
            <a:r>
              <a:rPr lang="ru-RU" dirty="0" err="1" smtClean="0">
                <a:latin typeface="Bookman Old Style" pitchFamily="18" charset="0"/>
              </a:rPr>
              <a:t>його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виступи</a:t>
            </a:r>
            <a:r>
              <a:rPr lang="ru-RU" dirty="0" smtClean="0">
                <a:latin typeface="Bookman Old Style" pitchFamily="18" charset="0"/>
              </a:rPr>
              <a:t> перед </a:t>
            </a:r>
            <a:r>
              <a:rPr lang="ru-RU" dirty="0" err="1" smtClean="0">
                <a:latin typeface="Bookman Old Style" pitchFamily="18" charset="0"/>
              </a:rPr>
              <a:t>кротонцями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були</a:t>
            </a:r>
            <a:r>
              <a:rPr lang="ru-RU" dirty="0" smtClean="0">
                <a:latin typeface="Bookman Old Style" pitchFamily="18" charset="0"/>
              </a:rPr>
              <a:t> першими </a:t>
            </a:r>
            <a:r>
              <a:rPr lang="ru-RU" dirty="0" err="1" smtClean="0">
                <a:latin typeface="Bookman Old Style" pitchFamily="18" charset="0"/>
              </a:rPr>
              <a:t>кроками</a:t>
            </a:r>
            <a:r>
              <a:rPr lang="ru-RU" dirty="0" smtClean="0">
                <a:latin typeface="Bookman Old Style" pitchFamily="18" charset="0"/>
              </a:rPr>
              <a:t> на шляху </a:t>
            </a:r>
            <a:r>
              <a:rPr lang="ru-RU" dirty="0" err="1" smtClean="0">
                <a:latin typeface="Bookman Old Style" pitchFamily="18" charset="0"/>
              </a:rPr>
              <a:t>досягнення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моральної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політичної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влади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r>
              <a:rPr lang="ru-RU" dirty="0" err="1" smtClean="0">
                <a:latin typeface="Bookman Old Style" pitchFamily="18" charset="0"/>
              </a:rPr>
              <a:t>Незабаром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навколо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Піфагора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згуртувалися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однодумці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організувавши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аристократичний</a:t>
            </a:r>
            <a:r>
              <a:rPr lang="ru-RU" dirty="0" smtClean="0">
                <a:latin typeface="Bookman Old Style" pitchFamily="18" charset="0"/>
              </a:rPr>
              <a:t> за духом, </a:t>
            </a:r>
            <a:r>
              <a:rPr lang="ru-RU" dirty="0" err="1" smtClean="0">
                <a:latin typeface="Bookman Old Style" pitchFamily="18" charset="0"/>
              </a:rPr>
              <a:t>таємний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релігійно-політичний</a:t>
            </a:r>
            <a:r>
              <a:rPr lang="ru-RU" dirty="0" smtClean="0">
                <a:latin typeface="Bookman Old Style" pitchFamily="18" charset="0"/>
              </a:rPr>
              <a:t> союз — </a:t>
            </a:r>
            <a:r>
              <a:rPr lang="ru-RU" dirty="0" err="1" smtClean="0">
                <a:latin typeface="Bookman Old Style" pitchFamily="18" charset="0"/>
              </a:rPr>
              <a:t>гетерію</a:t>
            </a:r>
            <a:r>
              <a:rPr lang="ru-RU" dirty="0" smtClean="0">
                <a:latin typeface="Bookman Old Style" pitchFamily="18" charset="0"/>
              </a:rPr>
              <a:t> — прообраз </a:t>
            </a:r>
            <a:r>
              <a:rPr lang="ru-RU" dirty="0" err="1" smtClean="0">
                <a:latin typeface="Bookman Old Style" pitchFamily="18" charset="0"/>
              </a:rPr>
              <a:t>майбутньої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філософської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школи</a:t>
            </a:r>
            <a:r>
              <a:rPr lang="ru-RU" dirty="0" smtClean="0">
                <a:latin typeface="Bookman Old Style" pitchFamily="18" charset="0"/>
              </a:rPr>
              <a:t>.. </a:t>
            </a:r>
            <a:r>
              <a:rPr lang="ru-RU" dirty="0" err="1" smtClean="0">
                <a:latin typeface="Bookman Old Style" pitchFamily="18" charset="0"/>
              </a:rPr>
              <a:t>Незабаром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інших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полісах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південної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Італії</a:t>
            </a:r>
            <a:r>
              <a:rPr lang="ru-RU" dirty="0" smtClean="0">
                <a:latin typeface="Bookman Old Style" pitchFamily="18" charset="0"/>
              </a:rPr>
              <a:t> та </a:t>
            </a:r>
            <a:r>
              <a:rPr lang="ru-RU" dirty="0" err="1" smtClean="0">
                <a:latin typeface="Bookman Old Style" pitchFamily="18" charset="0"/>
              </a:rPr>
              <a:t>Греції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виникли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піфагорійські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гетерії</a:t>
            </a:r>
            <a:r>
              <a:rPr lang="ru-RU" dirty="0" smtClean="0">
                <a:latin typeface="Bookman Old Style" pitchFamily="18" charset="0"/>
              </a:rPr>
              <a:t>, в </a:t>
            </a:r>
            <a:r>
              <a:rPr lang="ru-RU" dirty="0" err="1" smtClean="0">
                <a:latin typeface="Bookman Old Style" pitchFamily="18" charset="0"/>
              </a:rPr>
              <a:t>яких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поряд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науковими</a:t>
            </a:r>
            <a:r>
              <a:rPr lang="ru-RU" dirty="0" smtClean="0">
                <a:latin typeface="Bookman Old Style" pitchFamily="18" charset="0"/>
              </a:rPr>
              <a:t> проблемами — </a:t>
            </a:r>
            <a:r>
              <a:rPr lang="ru-RU" dirty="0" err="1" smtClean="0">
                <a:latin typeface="Bookman Old Style" pitchFamily="18" charset="0"/>
              </a:rPr>
              <a:t>математичними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філософськими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етичними</a:t>
            </a:r>
            <a:r>
              <a:rPr lang="ru-RU" dirty="0" smtClean="0">
                <a:latin typeface="Bookman Old Style" pitchFamily="18" charset="0"/>
              </a:rPr>
              <a:t> — </a:t>
            </a:r>
            <a:r>
              <a:rPr lang="ru-RU" dirty="0" err="1" smtClean="0">
                <a:latin typeface="Bookman Old Style" pitchFamily="18" charset="0"/>
              </a:rPr>
              <a:t>розглядалися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релігійні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політичні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Смерть Піфагора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143932" cy="447200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Доля </a:t>
            </a:r>
            <a:r>
              <a:rPr lang="ru-RU" sz="2400" dirty="0" err="1" smtClean="0">
                <a:latin typeface="Bookman Old Style" pitchFamily="18" charset="0"/>
              </a:rPr>
              <a:t>Піфагора</a:t>
            </a:r>
            <a:r>
              <a:rPr lang="ru-RU" sz="2400" dirty="0" smtClean="0">
                <a:latin typeface="Bookman Old Style" pitchFamily="18" charset="0"/>
              </a:rPr>
              <a:t>, як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його</a:t>
            </a:r>
            <a:r>
              <a:rPr lang="ru-RU" sz="2400" dirty="0" smtClean="0">
                <a:latin typeface="Bookman Old Style" pitchFamily="18" charset="0"/>
              </a:rPr>
              <a:t> </a:t>
            </a:r>
            <a:r>
              <a:rPr lang="ru-RU" sz="2400" dirty="0" err="1" smtClean="0">
                <a:latin typeface="Bookman Old Style" pitchFamily="18" charset="0"/>
              </a:rPr>
              <a:t>школи</a:t>
            </a:r>
            <a:r>
              <a:rPr lang="ru-RU" sz="2400" dirty="0" smtClean="0">
                <a:latin typeface="Bookman Old Style" pitchFamily="18" charset="0"/>
              </a:rPr>
              <a:t> в </a:t>
            </a:r>
            <a:r>
              <a:rPr lang="ru-RU" sz="2400" dirty="0" err="1" smtClean="0">
                <a:latin typeface="Bookman Old Style" pitchFamily="18" charset="0"/>
              </a:rPr>
              <a:t>Кротоні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трагічна</a:t>
            </a:r>
            <a:r>
              <a:rPr lang="ru-RU" sz="2400" dirty="0" smtClean="0">
                <a:latin typeface="Bookman Old Style" pitchFamily="18" charset="0"/>
              </a:rPr>
              <a:t>. Один </a:t>
            </a:r>
            <a:r>
              <a:rPr lang="ru-RU" sz="2400" dirty="0" err="1" smtClean="0">
                <a:latin typeface="Bookman Old Style" pitchFamily="18" charset="0"/>
              </a:rPr>
              <a:t>із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впливових</a:t>
            </a:r>
            <a:r>
              <a:rPr lang="ru-RU" sz="2400" dirty="0" smtClean="0">
                <a:latin typeface="Bookman Old Style" pitchFamily="18" charset="0"/>
              </a:rPr>
              <a:t> людей </a:t>
            </a:r>
            <a:r>
              <a:rPr lang="ru-RU" sz="2400" dirty="0" smtClean="0">
                <a:latin typeface="Bookman Old Style" pitchFamily="18" charset="0"/>
              </a:rPr>
              <a:t>Кротона,</a:t>
            </a:r>
            <a:r>
              <a:rPr lang="ru-RU" sz="2400" dirty="0" smtClean="0">
                <a:latin typeface="Bookman Old Style" pitchFamily="18" charset="0"/>
              </a:rPr>
              <a:t> </a:t>
            </a:r>
            <a:r>
              <a:rPr lang="ru-RU" sz="2400" dirty="0" err="1" smtClean="0">
                <a:latin typeface="Bookman Old Style" pitchFamily="18" charset="0"/>
              </a:rPr>
              <a:t>Кілон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претендував</a:t>
            </a:r>
            <a:r>
              <a:rPr lang="ru-RU" sz="2400" dirty="0" smtClean="0">
                <a:latin typeface="Bookman Old Style" pitchFamily="18" charset="0"/>
              </a:rPr>
              <a:t> на дружбу </a:t>
            </a:r>
            <a:r>
              <a:rPr lang="ru-RU" sz="2400" dirty="0" err="1" smtClean="0">
                <a:latin typeface="Bookman Old Style" pitchFamily="18" charset="0"/>
              </a:rPr>
              <a:t>Піфагора</a:t>
            </a:r>
            <a:r>
              <a:rPr lang="ru-RU" sz="2400" dirty="0" smtClean="0">
                <a:latin typeface="Bookman Old Style" pitchFamily="18" charset="0"/>
              </a:rPr>
              <a:t>. Коли </a:t>
            </a:r>
            <a:r>
              <a:rPr lang="ru-RU" sz="2400" dirty="0" err="1" smtClean="0">
                <a:latin typeface="Bookman Old Style" pitchFamily="18" charset="0"/>
              </a:rPr>
              <a:t>його</a:t>
            </a:r>
            <a:r>
              <a:rPr lang="ru-RU" sz="2400" dirty="0" smtClean="0">
                <a:latin typeface="Bookman Old Style" pitchFamily="18" charset="0"/>
              </a:rPr>
              <a:t> не </a:t>
            </a:r>
            <a:r>
              <a:rPr lang="ru-RU" sz="2400" dirty="0" err="1" smtClean="0">
                <a:latin typeface="Bookman Old Style" pitchFamily="18" charset="0"/>
              </a:rPr>
              <a:t>прийняли</a:t>
            </a:r>
            <a:r>
              <a:rPr lang="ru-RU" sz="2400" dirty="0" smtClean="0">
                <a:latin typeface="Bookman Old Style" pitchFamily="18" charset="0"/>
              </a:rPr>
              <a:t> до братства через </a:t>
            </a:r>
            <a:r>
              <a:rPr lang="ru-RU" sz="2400" dirty="0" err="1" smtClean="0">
                <a:latin typeface="Bookman Old Style" pitchFamily="18" charset="0"/>
              </a:rPr>
              <a:t>важкий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владний</a:t>
            </a:r>
            <a:r>
              <a:rPr lang="ru-RU" sz="2400" dirty="0" smtClean="0">
                <a:latin typeface="Bookman Old Style" pitchFamily="18" charset="0"/>
              </a:rPr>
              <a:t> характер, </a:t>
            </a:r>
            <a:r>
              <a:rPr lang="ru-RU" sz="2400" dirty="0" err="1" smtClean="0">
                <a:latin typeface="Bookman Old Style" pitchFamily="18" charset="0"/>
              </a:rPr>
              <a:t>він</a:t>
            </a:r>
            <a:r>
              <a:rPr lang="ru-RU" sz="2400" dirty="0" smtClean="0">
                <a:latin typeface="Bookman Old Style" pitchFamily="18" charset="0"/>
              </a:rPr>
              <a:t> став </a:t>
            </a:r>
            <a:r>
              <a:rPr lang="ru-RU" sz="2400" dirty="0" err="1" smtClean="0">
                <a:latin typeface="Bookman Old Style" pitchFamily="18" charset="0"/>
              </a:rPr>
              <a:t>його</a:t>
            </a:r>
            <a:r>
              <a:rPr lang="ru-RU" sz="2400" dirty="0" smtClean="0">
                <a:latin typeface="Bookman Old Style" pitchFamily="18" charset="0"/>
              </a:rPr>
              <a:t> ворогом </a:t>
            </a:r>
            <a:r>
              <a:rPr lang="ru-RU" sz="2400" dirty="0" err="1" smtClean="0">
                <a:latin typeface="Bookman Old Style" pitchFamily="18" charset="0"/>
              </a:rPr>
              <a:t>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організував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змову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проти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піфагорійців</a:t>
            </a:r>
            <a:r>
              <a:rPr lang="ru-RU" sz="2400" dirty="0" smtClean="0">
                <a:latin typeface="Bookman Old Style" pitchFamily="18" charset="0"/>
              </a:rPr>
              <a:t>. </a:t>
            </a:r>
            <a:r>
              <a:rPr lang="ru-RU" sz="2400" dirty="0" err="1" smtClean="0">
                <a:latin typeface="Bookman Old Style" pitchFamily="18" charset="0"/>
              </a:rPr>
              <a:t>Прихильники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Кілона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підпалили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дім</a:t>
            </a:r>
            <a:r>
              <a:rPr lang="ru-RU" sz="2400" dirty="0" smtClean="0">
                <a:latin typeface="Bookman Old Style" pitchFamily="18" charset="0"/>
              </a:rPr>
              <a:t>, де </a:t>
            </a:r>
            <a:r>
              <a:rPr lang="ru-RU" sz="2400" dirty="0" err="1" smtClean="0">
                <a:latin typeface="Bookman Old Style" pitchFamily="18" charset="0"/>
              </a:rPr>
              <a:t>збирались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піфагорійці</a:t>
            </a:r>
            <a:r>
              <a:rPr lang="ru-RU" sz="2400" dirty="0" smtClean="0">
                <a:latin typeface="Bookman Old Style" pitchFamily="18" charset="0"/>
              </a:rPr>
              <a:t>. </a:t>
            </a:r>
            <a:r>
              <a:rPr lang="ru-RU" sz="2400" dirty="0" err="1" smtClean="0">
                <a:latin typeface="Bookman Old Style" pitchFamily="18" charset="0"/>
              </a:rPr>
              <a:t>Чи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був</a:t>
            </a:r>
            <a:r>
              <a:rPr lang="ru-RU" sz="2400" dirty="0" smtClean="0">
                <a:latin typeface="Bookman Old Style" pitchFamily="18" charset="0"/>
              </a:rPr>
              <a:t> там </a:t>
            </a:r>
            <a:r>
              <a:rPr lang="ru-RU" sz="2400" dirty="0" err="1" smtClean="0">
                <a:latin typeface="Bookman Old Style" pitchFamily="18" charset="0"/>
              </a:rPr>
              <a:t>Піфагор</a:t>
            </a:r>
            <a:r>
              <a:rPr lang="ru-RU" sz="2400" dirty="0" smtClean="0">
                <a:latin typeface="Bookman Old Style" pitchFamily="18" charset="0"/>
              </a:rPr>
              <a:t>, точно не </a:t>
            </a:r>
            <a:r>
              <a:rPr lang="ru-RU" sz="2400" dirty="0" err="1" smtClean="0">
                <a:latin typeface="Bookman Old Style" pitchFamily="18" charset="0"/>
              </a:rPr>
              <a:t>відомо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але</a:t>
            </a:r>
            <a:r>
              <a:rPr lang="ru-RU" sz="2400" dirty="0" smtClean="0">
                <a:latin typeface="Bookman Old Style" pitchFamily="18" charset="0"/>
              </a:rPr>
              <a:t>, за </a:t>
            </a:r>
            <a:r>
              <a:rPr lang="ru-RU" sz="2400" dirty="0" err="1" smtClean="0">
                <a:latin typeface="Bookman Old Style" pitchFamily="18" charset="0"/>
              </a:rPr>
              <a:t>переказами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врятуватися</a:t>
            </a:r>
            <a:r>
              <a:rPr lang="ru-RU" sz="2400" dirty="0" smtClean="0">
                <a:latin typeface="Bookman Old Style" pitchFamily="18" charset="0"/>
              </a:rPr>
              <a:t> вдалось </a:t>
            </a:r>
            <a:r>
              <a:rPr lang="ru-RU" sz="2400" dirty="0" err="1" smtClean="0">
                <a:latin typeface="Bookman Old Style" pitchFamily="18" charset="0"/>
              </a:rPr>
              <a:t>лише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двом</a:t>
            </a:r>
            <a:r>
              <a:rPr lang="ru-RU" sz="2400" dirty="0" smtClean="0">
                <a:latin typeface="Bookman Old Style" pitchFamily="18" charset="0"/>
              </a:rPr>
              <a:t>: </a:t>
            </a:r>
            <a:r>
              <a:rPr lang="ru-RU" sz="2400" dirty="0" err="1" smtClean="0">
                <a:latin typeface="Bookman Old Style" pitchFamily="18" charset="0"/>
              </a:rPr>
              <a:t>Архіппу</a:t>
            </a:r>
            <a:r>
              <a:rPr lang="ru-RU" sz="2400" dirty="0" smtClean="0">
                <a:latin typeface="Bookman Old Style" pitchFamily="18" charset="0"/>
              </a:rPr>
              <a:t> та </a:t>
            </a:r>
            <a:r>
              <a:rPr lang="ru-RU" sz="2400" dirty="0" err="1" smtClean="0">
                <a:latin typeface="Bookman Old Style" pitchFamily="18" charset="0"/>
              </a:rPr>
              <a:t>Лісиду</a:t>
            </a:r>
            <a:r>
              <a:rPr lang="ru-RU" sz="2400" dirty="0" smtClean="0">
                <a:latin typeface="Bookman Old Style" pitchFamily="18" charset="0"/>
              </a:rPr>
              <a:t>. За </a:t>
            </a:r>
            <a:r>
              <a:rPr lang="ru-RU" sz="2400" dirty="0" err="1" smtClean="0">
                <a:latin typeface="Bookman Old Style" pitchFamily="18" charset="0"/>
              </a:rPr>
              <a:t>іншою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версією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Піфагор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втікши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від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заколотників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загинув</a:t>
            </a:r>
            <a:r>
              <a:rPr lang="ru-RU" sz="2400" dirty="0" smtClean="0">
                <a:latin typeface="Bookman Old Style" pitchFamily="18" charset="0"/>
              </a:rPr>
              <a:t> у </a:t>
            </a:r>
            <a:r>
              <a:rPr lang="ru-RU" sz="2400" dirty="0" err="1" smtClean="0">
                <a:latin typeface="Bookman Old Style" pitchFamily="18" charset="0"/>
              </a:rPr>
              <a:t>Метапонті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у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святилищі</a:t>
            </a:r>
            <a:r>
              <a:rPr lang="ru-RU" sz="2400" dirty="0" smtClean="0">
                <a:latin typeface="Bookman Old Style" pitchFamily="18" charset="0"/>
              </a:rPr>
              <a:t> муз, де </a:t>
            </a:r>
            <a:r>
              <a:rPr lang="ru-RU" sz="2400" dirty="0" err="1" smtClean="0">
                <a:latin typeface="Bookman Old Style" pitchFamily="18" charset="0"/>
              </a:rPr>
              <a:t>залишався</a:t>
            </a:r>
            <a:r>
              <a:rPr lang="ru-RU" sz="2400" dirty="0" smtClean="0">
                <a:latin typeface="Bookman Old Style" pitchFamily="18" charset="0"/>
              </a:rPr>
              <a:t> без </a:t>
            </a:r>
            <a:r>
              <a:rPr lang="ru-RU" sz="2400" dirty="0" err="1" smtClean="0">
                <a:latin typeface="Bookman Old Style" pitchFamily="18" charset="0"/>
              </a:rPr>
              <a:t>їжі</a:t>
            </a:r>
            <a:r>
              <a:rPr lang="ru-RU" sz="2400" dirty="0" smtClean="0">
                <a:latin typeface="Bookman Old Style" pitchFamily="18" charset="0"/>
              </a:rPr>
              <a:t> 40 </a:t>
            </a:r>
            <a:r>
              <a:rPr lang="ru-RU" sz="2400" dirty="0" err="1" smtClean="0">
                <a:latin typeface="Bookman Old Style" pitchFamily="18" charset="0"/>
              </a:rPr>
              <a:t>днів</a:t>
            </a:r>
            <a:r>
              <a:rPr lang="ru-RU" sz="2400" dirty="0" smtClean="0">
                <a:latin typeface="Bookman Old Style" pitchFamily="18" charset="0"/>
              </a:rPr>
              <a:t>.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978512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57422" y="349769"/>
            <a:ext cx="4572032" cy="65082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 </a:t>
            </a:r>
            <a:r>
              <a:rPr lang="uk-UA" sz="72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Теорема</a:t>
            </a:r>
            <a:endParaRPr lang="ru-RU" sz="7200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Доведена </a:t>
            </a:r>
            <a:r>
              <a:rPr lang="ru-RU" dirty="0" err="1" smtClean="0">
                <a:latin typeface="Bookman Old Style" pitchFamily="18" charset="0"/>
              </a:rPr>
              <a:t>Піфагором</a:t>
            </a:r>
            <a:r>
              <a:rPr lang="ru-RU" dirty="0" smtClean="0">
                <a:latin typeface="Bookman Old Style" pitchFamily="18" charset="0"/>
              </a:rPr>
              <a:t> знаменита теорема носить </a:t>
            </a:r>
            <a:r>
              <a:rPr lang="ru-RU" dirty="0" err="1" smtClean="0">
                <a:latin typeface="Bookman Old Style" pitchFamily="18" charset="0"/>
              </a:rPr>
              <a:t>його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ім’я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Достатньо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ґрунтовно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дослідив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Піфагор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математичні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відношення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закладаючи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тим</a:t>
            </a:r>
            <a:r>
              <a:rPr lang="ru-RU" dirty="0" smtClean="0">
                <a:latin typeface="Bookman Old Style" pitchFamily="18" charset="0"/>
              </a:rPr>
              <a:t> самим </a:t>
            </a:r>
            <a:r>
              <a:rPr lang="ru-RU" dirty="0" err="1" smtClean="0">
                <a:latin typeface="Bookman Old Style" pitchFamily="18" charset="0"/>
              </a:rPr>
              <a:t>основи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теорії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пропорцій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Особливу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увагу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він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приділяв</a:t>
            </a:r>
            <a:r>
              <a:rPr lang="ru-RU" dirty="0" smtClean="0">
                <a:latin typeface="Bookman Old Style" pitchFamily="18" charset="0"/>
              </a:rPr>
              <a:t> числам та </a:t>
            </a:r>
            <a:r>
              <a:rPr lang="ru-RU" dirty="0" err="1" smtClean="0">
                <a:latin typeface="Bookman Old Style" pitchFamily="18" charset="0"/>
              </a:rPr>
              <a:t>їх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властивостям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пориваючись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зрозуміти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значення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та</a:t>
            </a:r>
            <a:r>
              <a:rPr lang="ru-RU" dirty="0" smtClean="0">
                <a:latin typeface="Bookman Old Style" pitchFamily="18" charset="0"/>
              </a:rPr>
              <a:t> природу речей. </a:t>
            </a:r>
            <a:r>
              <a:rPr lang="ru-RU" dirty="0" err="1" smtClean="0">
                <a:latin typeface="Bookman Old Style" pitchFamily="18" charset="0"/>
              </a:rPr>
              <a:t>Посередництвом</a:t>
            </a:r>
            <a:r>
              <a:rPr lang="ru-RU" dirty="0" smtClean="0">
                <a:latin typeface="Bookman Old Style" pitchFamily="18" charset="0"/>
              </a:rPr>
              <a:t> чисел </a:t>
            </a:r>
            <a:r>
              <a:rPr lang="ru-RU" dirty="0" err="1" smtClean="0">
                <a:latin typeface="Bookman Old Style" pitchFamily="18" charset="0"/>
              </a:rPr>
              <a:t>він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намагався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навіть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зрозуміти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такі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вічні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категорії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буття</a:t>
            </a:r>
            <a:r>
              <a:rPr lang="ru-RU" dirty="0" smtClean="0">
                <a:latin typeface="Bookman Old Style" pitchFamily="18" charset="0"/>
              </a:rPr>
              <a:t>, та </a:t>
            </a:r>
            <a:r>
              <a:rPr lang="ru-RU" dirty="0" err="1" smtClean="0">
                <a:latin typeface="Bookman Old Style" pitchFamily="18" charset="0"/>
              </a:rPr>
              <a:t>справедливість</a:t>
            </a:r>
            <a:r>
              <a:rPr lang="ru-RU" dirty="0" smtClean="0">
                <a:latin typeface="Bookman Old Style" pitchFamily="18" charset="0"/>
              </a:rPr>
              <a:t>, смерть, </a:t>
            </a:r>
            <a:r>
              <a:rPr lang="ru-RU" dirty="0" err="1" smtClean="0">
                <a:latin typeface="Bookman Old Style" pitchFamily="18" charset="0"/>
              </a:rPr>
              <a:t>постійність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чоловік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жінка</a:t>
            </a:r>
            <a:r>
              <a:rPr lang="ru-RU" dirty="0" smtClean="0">
                <a:latin typeface="Bookman Old Style" pitchFamily="18" charset="0"/>
              </a:rPr>
              <a:t> та </a:t>
            </a:r>
            <a:r>
              <a:rPr lang="ru-RU" dirty="0" err="1" smtClean="0">
                <a:latin typeface="Bookman Old Style" pitchFamily="18" charset="0"/>
              </a:rPr>
              <a:t>інше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</a:t>
            </a:r>
            <a:r>
              <a:rPr lang="uk-UA" sz="8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Доведення</a:t>
            </a:r>
            <a:endParaRPr lang="ru-RU" sz="80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Слайд1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92275" y="1600200"/>
            <a:ext cx="5994400" cy="44958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3310" y="6215082"/>
            <a:ext cx="3030690" cy="64291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16.05.2013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9600" dirty="0" smtClean="0">
                <a:latin typeface="Bookman Old Style" pitchFamily="18" charset="0"/>
              </a:rPr>
              <a:t>   </a:t>
            </a:r>
            <a:r>
              <a:rPr lang="uk-UA" sz="96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Дякую за  перегляд!</a:t>
            </a:r>
            <a:endParaRPr lang="ru-RU" sz="96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94576" cy="990600"/>
          </a:xfrm>
        </p:spPr>
        <p:txBody>
          <a:bodyPr/>
          <a:lstStyle/>
          <a:p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Піфагорове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життя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>
                <a:latin typeface="Bookman Old Style" pitchFamily="18" charset="0"/>
              </a:rPr>
              <a:t>Історичні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дослідження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датують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появу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Піфагора</a:t>
            </a:r>
            <a:r>
              <a:rPr lang="ru-RU" sz="2400" dirty="0" smtClean="0">
                <a:latin typeface="Bookman Old Style" pitchFamily="18" charset="0"/>
              </a:rPr>
              <a:t> на </a:t>
            </a:r>
            <a:r>
              <a:rPr lang="ru-RU" sz="2400" dirty="0" err="1" smtClean="0">
                <a:latin typeface="Bookman Old Style" pitchFamily="18" charset="0"/>
              </a:rPr>
              <a:t>світ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приблизно</a:t>
            </a:r>
            <a:r>
              <a:rPr lang="ru-RU" sz="2400" dirty="0" smtClean="0">
                <a:latin typeface="Bookman Old Style" pitchFamily="18" charset="0"/>
              </a:rPr>
              <a:t> 580 роком до </a:t>
            </a:r>
            <a:r>
              <a:rPr lang="ru-RU" sz="2400" dirty="0" err="1" smtClean="0">
                <a:latin typeface="Bookman Old Style" pitchFamily="18" charset="0"/>
              </a:rPr>
              <a:t>нашої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ери</a:t>
            </a:r>
            <a:r>
              <a:rPr lang="ru-RU" sz="2400" dirty="0" smtClean="0">
                <a:latin typeface="Bookman Old Style" pitchFamily="18" charset="0"/>
              </a:rPr>
              <a:t>. Повернувшись </a:t>
            </a:r>
            <a:r>
              <a:rPr lang="ru-RU" sz="2400" dirty="0" err="1" smtClean="0">
                <a:latin typeface="Bookman Old Style" pitchFamily="18" charset="0"/>
              </a:rPr>
              <a:t>із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подорожі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щасливий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батько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будує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церкву</a:t>
            </a:r>
            <a:r>
              <a:rPr lang="ru-RU" sz="2400" dirty="0" smtClean="0">
                <a:latin typeface="Bookman Old Style" pitchFamily="18" charset="0"/>
              </a:rPr>
              <a:t> Аполлону та </a:t>
            </a:r>
            <a:r>
              <a:rPr lang="ru-RU" sz="2400" dirty="0" err="1" smtClean="0">
                <a:latin typeface="Bookman Old Style" pitchFamily="18" charset="0"/>
              </a:rPr>
              <a:t>оточує</a:t>
            </a:r>
            <a:r>
              <a:rPr lang="ru-RU" sz="2400" dirty="0" smtClean="0">
                <a:latin typeface="Bookman Old Style" pitchFamily="18" charset="0"/>
              </a:rPr>
              <a:t> молодого </a:t>
            </a:r>
            <a:r>
              <a:rPr lang="ru-RU" sz="2400" dirty="0" err="1" smtClean="0">
                <a:latin typeface="Bookman Old Style" pitchFamily="18" charset="0"/>
              </a:rPr>
              <a:t>Піфагора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піклуваннями</a:t>
            </a:r>
            <a:r>
              <a:rPr lang="ru-RU" sz="2400" dirty="0" smtClean="0">
                <a:latin typeface="Bookman Old Style" pitchFamily="18" charset="0"/>
              </a:rPr>
              <a:t>, </a:t>
            </a:r>
            <a:r>
              <a:rPr lang="ru-RU" sz="2400" dirty="0" err="1" smtClean="0">
                <a:latin typeface="Bookman Old Style" pitchFamily="18" charset="0"/>
              </a:rPr>
              <a:t>які</a:t>
            </a:r>
            <a:r>
              <a:rPr lang="ru-RU" sz="2400" dirty="0" smtClean="0">
                <a:latin typeface="Bookman Old Style" pitchFamily="18" charset="0"/>
              </a:rPr>
              <a:t> могли б </a:t>
            </a:r>
            <a:r>
              <a:rPr lang="ru-RU" sz="2400" dirty="0" err="1" smtClean="0">
                <a:latin typeface="Bookman Old Style" pitchFamily="18" charset="0"/>
              </a:rPr>
              <a:t>сприяти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виповненню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пророцтва</a:t>
            </a:r>
            <a:r>
              <a:rPr lang="ru-RU" sz="2400" dirty="0" smtClean="0">
                <a:latin typeface="Bookman Old Style" pitchFamily="18" charset="0"/>
              </a:rPr>
              <a:t> Аполлона. </a:t>
            </a:r>
            <a:r>
              <a:rPr lang="ru-RU" sz="2400" dirty="0" err="1" smtClean="0">
                <a:latin typeface="Bookman Old Style" pitchFamily="18" charset="0"/>
              </a:rPr>
              <a:t>Майбутній</a:t>
            </a:r>
            <a:r>
              <a:rPr lang="ru-RU" sz="2400" dirty="0" smtClean="0">
                <a:latin typeface="Bookman Old Style" pitchFamily="18" charset="0"/>
              </a:rPr>
              <a:t> математик та </a:t>
            </a:r>
            <a:r>
              <a:rPr lang="ru-RU" sz="2400" dirty="0" err="1" smtClean="0">
                <a:latin typeface="Bookman Old Style" pitchFamily="18" charset="0"/>
              </a:rPr>
              <a:t>філософ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вже</a:t>
            </a:r>
            <a:r>
              <a:rPr lang="ru-RU" sz="2400" dirty="0" smtClean="0">
                <a:latin typeface="Bookman Old Style" pitchFamily="18" charset="0"/>
              </a:rPr>
              <a:t> в </a:t>
            </a:r>
            <a:r>
              <a:rPr lang="ru-RU" sz="2400" dirty="0" err="1" smtClean="0">
                <a:latin typeface="Bookman Old Style" pitchFamily="18" charset="0"/>
              </a:rPr>
              <a:t>дитинстві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виявив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велику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здатність</a:t>
            </a:r>
            <a:r>
              <a:rPr lang="ru-RU" sz="2400" dirty="0" smtClean="0">
                <a:latin typeface="Bookman Old Style" pitchFamily="18" charset="0"/>
              </a:rPr>
              <a:t> до наук. У </a:t>
            </a:r>
            <a:r>
              <a:rPr lang="ru-RU" sz="2400" dirty="0" err="1" smtClean="0">
                <a:latin typeface="Bookman Old Style" pitchFamily="18" charset="0"/>
              </a:rPr>
              <a:t>свого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першого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вчителя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Гермодамаса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Піфагор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отримує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знання</a:t>
            </a:r>
            <a:r>
              <a:rPr lang="ru-RU" sz="2400" dirty="0" smtClean="0">
                <a:latin typeface="Bookman Old Style" pitchFamily="18" charset="0"/>
              </a:rPr>
              <a:t> основ </a:t>
            </a:r>
            <a:r>
              <a:rPr lang="ru-RU" sz="2400" dirty="0" err="1" smtClean="0">
                <a:latin typeface="Bookman Old Style" pitchFamily="18" charset="0"/>
              </a:rPr>
              <a:t>музики</a:t>
            </a:r>
            <a:r>
              <a:rPr lang="ru-RU" sz="2400" dirty="0" smtClean="0">
                <a:latin typeface="Bookman Old Style" pitchFamily="18" charset="0"/>
              </a:rPr>
              <a:t> та </a:t>
            </a:r>
            <a:r>
              <a:rPr lang="ru-RU" sz="2400" dirty="0" err="1" smtClean="0">
                <a:latin typeface="Bookman Old Style" pitchFamily="18" charset="0"/>
              </a:rPr>
              <a:t>живопису</a:t>
            </a:r>
            <a:r>
              <a:rPr lang="ru-RU" sz="2400" dirty="0" smtClean="0">
                <a:latin typeface="Bookman Old Style" pitchFamily="18" charset="0"/>
              </a:rPr>
              <a:t>. Для </a:t>
            </a:r>
            <a:r>
              <a:rPr lang="ru-RU" sz="2400" dirty="0" err="1" smtClean="0">
                <a:latin typeface="Bookman Old Style" pitchFamily="18" charset="0"/>
              </a:rPr>
              <a:t>покращення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пам’яті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Гермодамас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примушував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його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вивчати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пісні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з</a:t>
            </a:r>
            <a:r>
              <a:rPr lang="ru-RU" sz="2400" dirty="0" smtClean="0">
                <a:latin typeface="Bookman Old Style" pitchFamily="18" charset="0"/>
              </a:rPr>
              <a:t> “</a:t>
            </a:r>
            <a:r>
              <a:rPr lang="ru-RU" sz="2400" dirty="0" err="1" smtClean="0">
                <a:latin typeface="Bookman Old Style" pitchFamily="18" charset="0"/>
              </a:rPr>
              <a:t>Одіссеї</a:t>
            </a:r>
            <a:r>
              <a:rPr lang="ru-RU" sz="2400" dirty="0" smtClean="0">
                <a:latin typeface="Bookman Old Style" pitchFamily="18" charset="0"/>
              </a:rPr>
              <a:t>” та “</a:t>
            </a:r>
            <a:r>
              <a:rPr lang="ru-RU" sz="2400" dirty="0" err="1" smtClean="0">
                <a:latin typeface="Bookman Old Style" pitchFamily="18" charset="0"/>
              </a:rPr>
              <a:t>Іліади</a:t>
            </a:r>
            <a:r>
              <a:rPr lang="ru-RU" sz="2400" dirty="0" smtClean="0">
                <a:latin typeface="Bookman Old Style" pitchFamily="18" charset="0"/>
              </a:rPr>
              <a:t>”. Перший </a:t>
            </a:r>
            <a:r>
              <a:rPr lang="ru-RU" sz="2400" dirty="0" err="1" smtClean="0">
                <a:latin typeface="Bookman Old Style" pitchFamily="18" charset="0"/>
              </a:rPr>
              <a:t>вчитель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навчив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Піфагора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любити</a:t>
            </a:r>
            <a:r>
              <a:rPr lang="ru-RU" sz="2400" dirty="0" smtClean="0">
                <a:latin typeface="Bookman Old Style" pitchFamily="18" charset="0"/>
              </a:rPr>
              <a:t> природу та </a:t>
            </a:r>
            <a:r>
              <a:rPr lang="ru-RU" sz="2400" dirty="0" err="1" smtClean="0">
                <a:latin typeface="Bookman Old Style" pitchFamily="18" charset="0"/>
              </a:rPr>
              <a:t>вивчати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її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таємниці</a:t>
            </a:r>
            <a:r>
              <a:rPr lang="ru-RU" sz="2400" dirty="0" smtClean="0">
                <a:latin typeface="Bookman Old Style" pitchFamily="18" charset="0"/>
              </a:rPr>
              <a:t>. </a:t>
            </a:r>
            <a:br>
              <a:rPr lang="ru-RU" sz="2400" dirty="0" smtClean="0">
                <a:latin typeface="Bookman Old Style" pitchFamily="18" charset="0"/>
              </a:rPr>
            </a:b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57422" y="1643050"/>
            <a:ext cx="4357718" cy="435771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71612"/>
            <a:ext cx="8531352" cy="5286388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Bookman Old Style" pitchFamily="18" charset="0"/>
              </a:rPr>
              <a:t>Пройшло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кілька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років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за </a:t>
            </a:r>
            <a:r>
              <a:rPr lang="ru-RU" dirty="0" err="1" smtClean="0">
                <a:latin typeface="Bookman Old Style" pitchFamily="18" charset="0"/>
              </a:rPr>
              <a:t>порадою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свого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вчителя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Піфагор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вирішує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продовжити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навчання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Єгипті</a:t>
            </a:r>
            <a:r>
              <a:rPr lang="ru-RU" dirty="0" smtClean="0">
                <a:latin typeface="Bookman Old Style" pitchFamily="18" charset="0"/>
              </a:rPr>
              <a:t>, у </a:t>
            </a:r>
            <a:r>
              <a:rPr lang="ru-RU" dirty="0" err="1" smtClean="0">
                <a:latin typeface="Bookman Old Style" pitchFamily="18" charset="0"/>
              </a:rPr>
              <a:t>жреців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Потрапити</a:t>
            </a:r>
            <a:r>
              <a:rPr lang="ru-RU" dirty="0" smtClean="0">
                <a:latin typeface="Bookman Old Style" pitchFamily="18" charset="0"/>
              </a:rPr>
              <a:t> до </a:t>
            </a:r>
            <a:r>
              <a:rPr lang="ru-RU" dirty="0" err="1" smtClean="0">
                <a:latin typeface="Bookman Old Style" pitchFamily="18" charset="0"/>
              </a:rPr>
              <a:t>Єгипту</a:t>
            </a:r>
            <a:r>
              <a:rPr lang="ru-RU" dirty="0" smtClean="0">
                <a:latin typeface="Bookman Old Style" pitchFamily="18" charset="0"/>
              </a:rPr>
              <a:t> у той час </a:t>
            </a:r>
            <a:r>
              <a:rPr lang="ru-RU" dirty="0" err="1" smtClean="0">
                <a:latin typeface="Bookman Old Style" pitchFamily="18" charset="0"/>
              </a:rPr>
              <a:t>було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дуже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важко</a:t>
            </a:r>
            <a:r>
              <a:rPr lang="ru-RU" dirty="0" smtClean="0">
                <a:latin typeface="Bookman Old Style" pitchFamily="18" charset="0"/>
              </a:rPr>
              <a:t>, тому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країну</a:t>
            </a:r>
            <a:r>
              <a:rPr lang="ru-RU" dirty="0" smtClean="0">
                <a:latin typeface="Bookman Old Style" pitchFamily="18" charset="0"/>
              </a:rPr>
              <a:t> практично </a:t>
            </a:r>
            <a:r>
              <a:rPr lang="ru-RU" dirty="0" err="1" smtClean="0">
                <a:latin typeface="Bookman Old Style" pitchFamily="18" charset="0"/>
              </a:rPr>
              <a:t>закрили</a:t>
            </a:r>
            <a:r>
              <a:rPr lang="ru-RU" dirty="0" smtClean="0">
                <a:latin typeface="Bookman Old Style" pitchFamily="18" charset="0"/>
              </a:rPr>
              <a:t> для </a:t>
            </a:r>
            <a:r>
              <a:rPr lang="ru-RU" dirty="0" err="1" smtClean="0">
                <a:latin typeface="Bookman Old Style" pitchFamily="18" charset="0"/>
              </a:rPr>
              <a:t>греків</a:t>
            </a:r>
            <a:r>
              <a:rPr lang="ru-RU" dirty="0" smtClean="0">
                <a:latin typeface="Bookman Old Style" pitchFamily="18" charset="0"/>
              </a:rPr>
              <a:t>. За </a:t>
            </a:r>
            <a:r>
              <a:rPr lang="ru-RU" dirty="0" err="1" smtClean="0">
                <a:latin typeface="Bookman Old Style" pitchFamily="18" charset="0"/>
              </a:rPr>
              <a:t>допомогою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вчителя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Піфагору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вдається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залишити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острів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Самос</a:t>
            </a:r>
            <a:r>
              <a:rPr lang="ru-RU" dirty="0" smtClean="0">
                <a:latin typeface="Bookman Old Style" pitchFamily="18" charset="0"/>
              </a:rPr>
              <a:t>. Але </a:t>
            </a:r>
            <a:r>
              <a:rPr lang="ru-RU" dirty="0" err="1" smtClean="0">
                <a:latin typeface="Bookman Old Style" pitchFamily="18" charset="0"/>
              </a:rPr>
              <a:t>поки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до </a:t>
            </a:r>
            <a:r>
              <a:rPr lang="ru-RU" dirty="0" err="1" smtClean="0">
                <a:latin typeface="Bookman Old Style" pitchFamily="18" charset="0"/>
              </a:rPr>
              <a:t>Єгипту</a:t>
            </a:r>
            <a:r>
              <a:rPr lang="ru-RU" dirty="0" smtClean="0">
                <a:latin typeface="Bookman Old Style" pitchFamily="18" charset="0"/>
              </a:rPr>
              <a:t> далеко. </a:t>
            </a:r>
            <a:r>
              <a:rPr lang="ru-RU" dirty="0" err="1" smtClean="0">
                <a:latin typeface="Bookman Old Style" pitchFamily="18" charset="0"/>
              </a:rPr>
              <a:t>Він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живе</a:t>
            </a:r>
            <a:r>
              <a:rPr lang="ru-RU" dirty="0" smtClean="0">
                <a:latin typeface="Bookman Old Style" pitchFamily="18" charset="0"/>
              </a:rPr>
              <a:t> на </a:t>
            </a:r>
            <a:r>
              <a:rPr lang="ru-RU" dirty="0" err="1" smtClean="0">
                <a:latin typeface="Bookman Old Style" pitchFamily="18" charset="0"/>
              </a:rPr>
              <a:t>острові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Лесбос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свого</a:t>
            </a:r>
            <a:r>
              <a:rPr lang="ru-RU" dirty="0" smtClean="0">
                <a:latin typeface="Bookman Old Style" pitchFamily="18" charset="0"/>
              </a:rPr>
              <a:t> родича </a:t>
            </a:r>
            <a:r>
              <a:rPr lang="ru-RU" dirty="0" err="1" smtClean="0">
                <a:latin typeface="Bookman Old Style" pitchFamily="18" charset="0"/>
              </a:rPr>
              <a:t>Зоїла</a:t>
            </a:r>
            <a:r>
              <a:rPr lang="ru-RU" dirty="0" smtClean="0">
                <a:latin typeface="Bookman Old Style" pitchFamily="18" charset="0"/>
              </a:rPr>
              <a:t>. Там </a:t>
            </a:r>
            <a:r>
              <a:rPr lang="ru-RU" dirty="0" err="1" smtClean="0">
                <a:latin typeface="Bookman Old Style" pitchFamily="18" charset="0"/>
              </a:rPr>
              <a:t>відбувається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знайомство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Піфагора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філософом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Ферекідом</a:t>
            </a:r>
            <a:r>
              <a:rPr lang="ru-RU" dirty="0" smtClean="0">
                <a:latin typeface="Bookman Old Style" pitchFamily="18" charset="0"/>
              </a:rPr>
              <a:t> - другом Фалеса.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684507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57422" y="1420308"/>
            <a:ext cx="4714908" cy="5437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latin typeface="Bookman Old Style" pitchFamily="18" charset="0"/>
              </a:rPr>
              <a:t>Піфагор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уважно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слухає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Мілеті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лекції</a:t>
            </a:r>
            <a:r>
              <a:rPr lang="ru-RU" dirty="0" smtClean="0">
                <a:latin typeface="Bookman Old Style" pitchFamily="18" charset="0"/>
              </a:rPr>
              <a:t> Фалеса, </a:t>
            </a:r>
            <a:r>
              <a:rPr lang="ru-RU" dirty="0" err="1" smtClean="0">
                <a:latin typeface="Bookman Old Style" pitchFamily="18" charset="0"/>
              </a:rPr>
              <a:t>якому</a:t>
            </a:r>
            <a:r>
              <a:rPr lang="ru-RU" dirty="0" smtClean="0">
                <a:latin typeface="Bookman Old Style" pitchFamily="18" charset="0"/>
              </a:rPr>
              <a:t> на той час </a:t>
            </a:r>
            <a:r>
              <a:rPr lang="ru-RU" dirty="0" err="1" smtClean="0">
                <a:latin typeface="Bookman Old Style" pitchFamily="18" charset="0"/>
              </a:rPr>
              <a:t>було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вже</a:t>
            </a:r>
            <a:r>
              <a:rPr lang="ru-RU" dirty="0" smtClean="0">
                <a:latin typeface="Bookman Old Style" pitchFamily="18" charset="0"/>
              </a:rPr>
              <a:t> 80 </a:t>
            </a:r>
            <a:r>
              <a:rPr lang="ru-RU" dirty="0" err="1" smtClean="0">
                <a:latin typeface="Bookman Old Style" pitchFamily="18" charset="0"/>
              </a:rPr>
              <a:t>років</a:t>
            </a:r>
            <a:r>
              <a:rPr lang="ru-RU" dirty="0" smtClean="0">
                <a:latin typeface="Bookman Old Style" pitchFamily="18" charset="0"/>
              </a:rPr>
              <a:t>, та </a:t>
            </a:r>
            <a:r>
              <a:rPr lang="ru-RU" dirty="0" err="1" smtClean="0">
                <a:latin typeface="Bookman Old Style" pitchFamily="18" charset="0"/>
              </a:rPr>
              <a:t>його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учня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Анаксімандра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відомого</a:t>
            </a:r>
            <a:r>
              <a:rPr lang="ru-RU" dirty="0" smtClean="0">
                <a:latin typeface="Bookman Old Style" pitchFamily="18" charset="0"/>
              </a:rPr>
              <a:t> географа </a:t>
            </a:r>
            <a:r>
              <a:rPr lang="ru-RU" dirty="0" err="1" smtClean="0">
                <a:latin typeface="Bookman Old Style" pitchFamily="18" charset="0"/>
              </a:rPr>
              <a:t>й</a:t>
            </a:r>
            <a:r>
              <a:rPr lang="ru-RU" dirty="0" smtClean="0">
                <a:latin typeface="Bookman Old Style" pitchFamily="18" charset="0"/>
              </a:rPr>
              <a:t> астронома. </a:t>
            </a:r>
            <a:r>
              <a:rPr lang="ru-RU" dirty="0" err="1" smtClean="0">
                <a:latin typeface="Bookman Old Style" pitchFamily="18" charset="0"/>
              </a:rPr>
              <a:t>Багатьма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важливими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знаннями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оволодів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Піфагор</a:t>
            </a:r>
            <a:r>
              <a:rPr lang="ru-RU" dirty="0" smtClean="0">
                <a:latin typeface="Bookman Old Style" pitchFamily="18" charset="0"/>
              </a:rPr>
              <a:t> за час </a:t>
            </a:r>
            <a:r>
              <a:rPr lang="ru-RU" dirty="0" err="1" smtClean="0">
                <a:latin typeface="Bookman Old Style" pitchFamily="18" charset="0"/>
              </a:rPr>
              <a:t>свого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навчання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Мілетській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школі</a:t>
            </a:r>
            <a:r>
              <a:rPr lang="ru-RU" dirty="0" smtClean="0">
                <a:latin typeface="Bookman Old Style" pitchFamily="18" charset="0"/>
              </a:rPr>
              <a:t>. Але Фалес </a:t>
            </a:r>
            <a:r>
              <a:rPr lang="ru-RU" dirty="0" err="1" smtClean="0">
                <a:latin typeface="Bookman Old Style" pitchFamily="18" charset="0"/>
              </a:rPr>
              <a:t>теж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радить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йому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поїхати</a:t>
            </a:r>
            <a:r>
              <a:rPr lang="ru-RU" dirty="0" smtClean="0">
                <a:latin typeface="Bookman Old Style" pitchFamily="18" charset="0"/>
              </a:rPr>
              <a:t> до </a:t>
            </a:r>
            <a:r>
              <a:rPr lang="ru-RU" dirty="0" err="1" smtClean="0">
                <a:latin typeface="Bookman Old Style" pitchFamily="18" charset="0"/>
              </a:rPr>
              <a:t>Єгипту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щоб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продовжити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навчання</a:t>
            </a:r>
            <a:r>
              <a:rPr lang="ru-RU" dirty="0" smtClean="0">
                <a:latin typeface="Bookman Old Style" pitchFamily="18" charset="0"/>
              </a:rPr>
              <a:t>. І </a:t>
            </a:r>
            <a:r>
              <a:rPr lang="ru-RU" dirty="0" err="1" smtClean="0">
                <a:latin typeface="Bookman Old Style" pitchFamily="18" charset="0"/>
              </a:rPr>
              <a:t>Піфагор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відправляється</a:t>
            </a:r>
            <a:r>
              <a:rPr lang="ru-RU" dirty="0" smtClean="0">
                <a:latin typeface="Bookman Old Style" pitchFamily="18" charset="0"/>
              </a:rPr>
              <a:t> у дорогу.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ifago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43174" y="1500174"/>
            <a:ext cx="4500594" cy="498978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latin typeface="Bookman Old Style" pitchFamily="18" charset="0"/>
              </a:rPr>
              <a:t>Навчання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Піфагора</a:t>
            </a:r>
            <a:r>
              <a:rPr lang="ru-RU" dirty="0" smtClean="0">
                <a:latin typeface="Bookman Old Style" pitchFamily="18" charset="0"/>
              </a:rPr>
              <a:t> в </a:t>
            </a:r>
            <a:r>
              <a:rPr lang="ru-RU" dirty="0" err="1" smtClean="0">
                <a:latin typeface="Bookman Old Style" pitchFamily="18" charset="0"/>
              </a:rPr>
              <a:t>Єгипті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сприяє</a:t>
            </a:r>
            <a:r>
              <a:rPr lang="ru-RU" dirty="0" smtClean="0">
                <a:latin typeface="Bookman Old Style" pitchFamily="18" charset="0"/>
              </a:rPr>
              <a:t> тому,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він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стає</a:t>
            </a:r>
            <a:r>
              <a:rPr lang="ru-RU" dirty="0" smtClean="0">
                <a:latin typeface="Bookman Old Style" pitchFamily="18" charset="0"/>
              </a:rPr>
              <a:t> одним </a:t>
            </a:r>
            <a:r>
              <a:rPr lang="ru-RU" dirty="0" err="1" smtClean="0">
                <a:latin typeface="Bookman Old Style" pitchFamily="18" charset="0"/>
              </a:rPr>
              <a:t>із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найбільш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освічених</a:t>
            </a:r>
            <a:r>
              <a:rPr lang="ru-RU" dirty="0" smtClean="0">
                <a:latin typeface="Bookman Old Style" pitchFamily="18" charset="0"/>
              </a:rPr>
              <a:t> людей </a:t>
            </a:r>
            <a:r>
              <a:rPr lang="ru-RU" dirty="0" err="1" smtClean="0">
                <a:latin typeface="Bookman Old Style" pitchFamily="18" charset="0"/>
              </a:rPr>
              <a:t>свого</a:t>
            </a:r>
            <a:r>
              <a:rPr lang="ru-RU" dirty="0" smtClean="0">
                <a:latin typeface="Bookman Old Style" pitchFamily="18" charset="0"/>
              </a:rPr>
              <a:t> часу. До </a:t>
            </a:r>
            <a:r>
              <a:rPr lang="ru-RU" dirty="0" err="1" smtClean="0">
                <a:latin typeface="Bookman Old Style" pitchFamily="18" charset="0"/>
              </a:rPr>
              <a:t>цього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періоду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відноситься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подія</a:t>
            </a:r>
            <a:r>
              <a:rPr lang="ru-RU" dirty="0" smtClean="0">
                <a:latin typeface="Bookman Old Style" pitchFamily="18" charset="0"/>
              </a:rPr>
              <a:t>, яка </a:t>
            </a:r>
            <a:r>
              <a:rPr lang="ru-RU" dirty="0" err="1" smtClean="0">
                <a:latin typeface="Bookman Old Style" pitchFamily="18" charset="0"/>
              </a:rPr>
              <a:t>змінила</a:t>
            </a:r>
            <a:r>
              <a:rPr lang="ru-RU" dirty="0" smtClean="0">
                <a:latin typeface="Bookman Old Style" pitchFamily="18" charset="0"/>
              </a:rPr>
              <a:t> все </a:t>
            </a:r>
            <a:r>
              <a:rPr lang="ru-RU" dirty="0" err="1" smtClean="0">
                <a:latin typeface="Bookman Old Style" pitchFamily="18" charset="0"/>
              </a:rPr>
              <a:t>його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майбутнє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життя</a:t>
            </a:r>
            <a:r>
              <a:rPr lang="ru-RU" dirty="0" smtClean="0">
                <a:latin typeface="Bookman Old Style" pitchFamily="18" charset="0"/>
              </a:rPr>
              <a:t>. Помер фараон </a:t>
            </a:r>
            <a:r>
              <a:rPr lang="ru-RU" dirty="0" err="1" smtClean="0">
                <a:latin typeface="Bookman Old Style" pitchFamily="18" charset="0"/>
              </a:rPr>
              <a:t>Амазіс</a:t>
            </a:r>
            <a:r>
              <a:rPr lang="ru-RU" dirty="0" smtClean="0">
                <a:latin typeface="Bookman Old Style" pitchFamily="18" charset="0"/>
              </a:rPr>
              <a:t>, а </a:t>
            </a:r>
            <a:r>
              <a:rPr lang="ru-RU" dirty="0" err="1" smtClean="0">
                <a:latin typeface="Bookman Old Style" pitchFamily="18" charset="0"/>
              </a:rPr>
              <a:t>його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наступник</a:t>
            </a:r>
            <a:r>
              <a:rPr lang="ru-RU" dirty="0" smtClean="0">
                <a:latin typeface="Bookman Old Style" pitchFamily="18" charset="0"/>
              </a:rPr>
              <a:t> по трону не </a:t>
            </a:r>
            <a:r>
              <a:rPr lang="ru-RU" dirty="0" err="1" smtClean="0">
                <a:latin typeface="Bookman Old Style" pitchFamily="18" charset="0"/>
              </a:rPr>
              <a:t>сплатив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щорічну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данину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Камбізу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персидському</a:t>
            </a:r>
            <a:r>
              <a:rPr lang="ru-RU" dirty="0" smtClean="0">
                <a:latin typeface="Bookman Old Style" pitchFamily="18" charset="0"/>
              </a:rPr>
              <a:t> царю, </a:t>
            </a:r>
            <a:r>
              <a:rPr lang="ru-RU" dirty="0" err="1" smtClean="0">
                <a:latin typeface="Bookman Old Style" pitchFamily="18" charset="0"/>
              </a:rPr>
              <a:t>що</a:t>
            </a:r>
            <a:r>
              <a:rPr lang="ru-RU" dirty="0" smtClean="0">
                <a:latin typeface="Bookman Old Style" pitchFamily="18" charset="0"/>
              </a:rPr>
              <a:t> служило </a:t>
            </a:r>
            <a:r>
              <a:rPr lang="ru-RU" dirty="0" err="1" smtClean="0">
                <a:latin typeface="Bookman Old Style" pitchFamily="18" charset="0"/>
              </a:rPr>
              <a:t>достатнім</a:t>
            </a:r>
            <a:r>
              <a:rPr lang="ru-RU" dirty="0" smtClean="0">
                <a:latin typeface="Bookman Old Style" pitchFamily="18" charset="0"/>
              </a:rPr>
              <a:t> приводом для </a:t>
            </a:r>
            <a:r>
              <a:rPr lang="ru-RU" dirty="0" err="1" smtClean="0">
                <a:latin typeface="Bookman Old Style" pitchFamily="18" charset="0"/>
              </a:rPr>
              <a:t>війни</a:t>
            </a:r>
            <a:r>
              <a:rPr lang="ru-RU" dirty="0" smtClean="0">
                <a:latin typeface="Bookman Old Style" pitchFamily="18" charset="0"/>
              </a:rPr>
              <a:t>. Перси не </a:t>
            </a:r>
            <a:r>
              <a:rPr lang="ru-RU" dirty="0" err="1" smtClean="0">
                <a:latin typeface="Bookman Old Style" pitchFamily="18" charset="0"/>
              </a:rPr>
              <a:t>помилували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навіть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священні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храми</a:t>
            </a:r>
            <a:r>
              <a:rPr lang="ru-RU" dirty="0" smtClean="0">
                <a:latin typeface="Bookman Old Style" pitchFamily="18" charset="0"/>
              </a:rPr>
              <a:t>. </a:t>
            </a:r>
            <a:r>
              <a:rPr lang="ru-RU" dirty="0" err="1" smtClean="0">
                <a:latin typeface="Bookman Old Style" pitchFamily="18" charset="0"/>
              </a:rPr>
              <a:t>Піддалися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гонінням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жерці</a:t>
            </a:r>
            <a:r>
              <a:rPr lang="ru-RU" dirty="0" smtClean="0">
                <a:latin typeface="Bookman Old Style" pitchFamily="18" charset="0"/>
              </a:rPr>
              <a:t>: </a:t>
            </a:r>
            <a:r>
              <a:rPr lang="ru-RU" dirty="0" err="1" smtClean="0">
                <a:latin typeface="Bookman Old Style" pitchFamily="18" charset="0"/>
              </a:rPr>
              <a:t>їх</a:t>
            </a:r>
            <a:r>
              <a:rPr lang="ru-RU" dirty="0" smtClean="0">
                <a:latin typeface="Bookman Old Style" pitchFamily="18" charset="0"/>
              </a:rPr>
              <a:t> вбивали </a:t>
            </a:r>
            <a:r>
              <a:rPr lang="ru-RU" dirty="0" err="1" smtClean="0">
                <a:latin typeface="Bookman Old Style" pitchFamily="18" charset="0"/>
              </a:rPr>
              <a:t>або</a:t>
            </a:r>
            <a:r>
              <a:rPr lang="ru-RU" dirty="0" smtClean="0">
                <a:latin typeface="Bookman Old Style" pitchFamily="18" charset="0"/>
              </a:rPr>
              <a:t> брали в полон. Так </a:t>
            </a:r>
            <a:r>
              <a:rPr lang="ru-RU" dirty="0" err="1" smtClean="0">
                <a:latin typeface="Bookman Old Style" pitchFamily="18" charset="0"/>
              </a:rPr>
              <a:t>потрапив</a:t>
            </a:r>
            <a:r>
              <a:rPr lang="ru-RU" dirty="0" smtClean="0">
                <a:latin typeface="Bookman Old Style" pitchFamily="18" charset="0"/>
              </a:rPr>
              <a:t> у </a:t>
            </a:r>
            <a:r>
              <a:rPr lang="ru-RU" dirty="0" err="1" smtClean="0">
                <a:latin typeface="Bookman Old Style" pitchFamily="18" charset="0"/>
              </a:rPr>
              <a:t>персидський</a:t>
            </a:r>
            <a:r>
              <a:rPr lang="ru-RU" dirty="0" smtClean="0">
                <a:latin typeface="Bookman Old Style" pitchFamily="18" charset="0"/>
              </a:rPr>
              <a:t> полон </a:t>
            </a:r>
            <a:r>
              <a:rPr lang="ru-RU" dirty="0" err="1" smtClean="0">
                <a:latin typeface="Bookman Old Style" pitchFamily="18" charset="0"/>
              </a:rPr>
              <a:t>і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Піфагор</a:t>
            </a:r>
            <a:r>
              <a:rPr lang="ru-RU" dirty="0" smtClean="0">
                <a:latin typeface="Bookman Old Style" pitchFamily="18" charset="0"/>
              </a:rPr>
              <a:t>. </a:t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thematicians-pythagoras-0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14" y="1857364"/>
            <a:ext cx="6786610" cy="407196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</TotalTime>
  <Words>412</Words>
  <Application>Microsoft Office PowerPoint</Application>
  <PresentationFormat>Экран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Теорема Піфагора</vt:lpstr>
      <vt:lpstr>Піфагорове життя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Старші роки життя</vt:lpstr>
      <vt:lpstr>Смерть Піфагора</vt:lpstr>
      <vt:lpstr>Слайд 12</vt:lpstr>
      <vt:lpstr>                      Теорема</vt:lpstr>
      <vt:lpstr>             Доведення</vt:lpstr>
      <vt:lpstr>16.05.2013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Піфагора</dc:title>
  <dc:creator>Elvira</dc:creator>
  <cp:lastModifiedBy>Elvira</cp:lastModifiedBy>
  <cp:revision>4</cp:revision>
  <dcterms:created xsi:type="dcterms:W3CDTF">2013-05-15T21:23:43Z</dcterms:created>
  <dcterms:modified xsi:type="dcterms:W3CDTF">2013-05-15T21:55:42Z</dcterms:modified>
</cp:coreProperties>
</file>