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2" r:id="rId7"/>
    <p:sldId id="269" r:id="rId8"/>
    <p:sldId id="263"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9AE1"/>
    <a:srgbClr val="E8C6E6"/>
    <a:srgbClr val="FF99FF"/>
    <a:srgbClr val="E4E1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07.12.2013</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07.12.2013</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692696"/>
            <a:ext cx="7772400" cy="1470025"/>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66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Юп</a:t>
            </a:r>
            <a:r>
              <a:rPr lang="uk-UA" sz="66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ітер </a:t>
            </a:r>
            <a:r>
              <a:rPr lang="uk-UA" sz="6600" b="1" cap="all" dirty="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І</a:t>
            </a:r>
            <a:r>
              <a:rPr lang="uk-UA" sz="66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 </a:t>
            </a:r>
            <a:r>
              <a:rPr lang="uk-UA" sz="6600" b="1" cap="all" dirty="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С</a:t>
            </a:r>
            <a:r>
              <a:rPr lang="uk-UA" sz="66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атурн</a:t>
            </a:r>
            <a:endParaRPr lang="uk-UA" sz="6600" b="1" cap="all" dirty="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97661">
            <a:off x="1619672" y="3300936"/>
            <a:ext cx="2584812" cy="2564904"/>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99683">
            <a:off x="4043541" y="3284983"/>
            <a:ext cx="5179809" cy="25968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06452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573016"/>
            <a:ext cx="8100392" cy="3103097"/>
          </a:xfrm>
          <a:prstGeom prst="rect">
            <a:avLst/>
          </a:prstGeom>
        </p:spPr>
      </p:pic>
      <p:sp>
        <p:nvSpPr>
          <p:cNvPr id="4" name="TextBox 3"/>
          <p:cNvSpPr txBox="1"/>
          <p:nvPr/>
        </p:nvSpPr>
        <p:spPr>
          <a:xfrm>
            <a:off x="1205372" y="343095"/>
            <a:ext cx="7776864" cy="2677656"/>
          </a:xfrm>
          <a:prstGeom prst="rect">
            <a:avLst/>
          </a:prstGeom>
          <a:noFill/>
        </p:spPr>
        <p:txBody>
          <a:bodyPr wrap="square" rtlCol="0">
            <a:spAutoFit/>
          </a:bodyPr>
          <a:lstStyle/>
          <a:p>
            <a:pPr algn="ctr"/>
            <a:r>
              <a:rPr lang="uk-UA" sz="2400" dirty="0">
                <a:solidFill>
                  <a:schemeClr val="tx1">
                    <a:lumMod val="75000"/>
                    <a:lumOff val="25000"/>
                  </a:schemeClr>
                </a:solidFill>
                <a:latin typeface="Calibri" pitchFamily="34" charset="0"/>
                <a:cs typeface="Calibri" pitchFamily="34" charset="0"/>
              </a:rPr>
              <a:t>Сатурн оточує багато кілець, здалеку вони виглядають як суцільні утвори, проте це не так: вони складаються з мільярдів уламків криги та пилу, що обертаються навколо планети з великою </a:t>
            </a:r>
            <a:r>
              <a:rPr lang="uk-UA" sz="2400" dirty="0" smtClean="0">
                <a:solidFill>
                  <a:schemeClr val="tx1">
                    <a:lumMod val="75000"/>
                    <a:lumOff val="25000"/>
                  </a:schemeClr>
                </a:solidFill>
                <a:latin typeface="Calibri" pitchFamily="34" charset="0"/>
                <a:cs typeface="Calibri" pitchFamily="34" charset="0"/>
              </a:rPr>
              <a:t>швидкістю. Ці уламки різних розмірів – від величезних брил до дрібних частинок. Кільця дуже тонкі, завтовшки, близько кілометра і поширюються до 300 тис. км у космосі.</a:t>
            </a:r>
            <a:endParaRPr lang="uk-UA" sz="24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391357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37470"/>
            <a:ext cx="6028125" cy="76944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400" b="1" cap="all" dirty="0" smtClean="0">
                <a:ln w="0"/>
                <a:solidFill>
                  <a:schemeClr val="tx1">
                    <a:lumMod val="75000"/>
                    <a:lumOff val="25000"/>
                  </a:schemeClr>
                </a:solidFill>
                <a:effectLst>
                  <a:outerShdw blurRad="38100" dist="38100" dir="2700000" algn="tl">
                    <a:srgbClr val="000000">
                      <a:alpha val="43137"/>
                    </a:srgbClr>
                  </a:outerShdw>
                  <a:reflection blurRad="12700" stA="50000" endPos="50000" dist="5000" dir="5400000" sy="-100000" rotWithShape="0"/>
                </a:effectLst>
              </a:rPr>
              <a:t>Супутники Сатурна</a:t>
            </a:r>
            <a:endParaRPr lang="uk-UA" sz="4400" b="1" cap="all" dirty="0">
              <a:ln w="0"/>
              <a:solidFill>
                <a:schemeClr val="tx1">
                  <a:lumMod val="75000"/>
                  <a:lumOff val="25000"/>
                </a:schemeClr>
              </a:solidFill>
              <a:effectLst>
                <a:outerShdw blurRad="38100" dist="38100" dir="2700000" algn="tl">
                  <a:srgbClr val="000000">
                    <a:alpha val="43137"/>
                  </a:srgbClr>
                </a:outerShdw>
                <a:reflection blurRad="12700" stA="50000" endPos="50000" dist="5000" dir="5400000" sy="-100000" rotWithShape="0"/>
              </a:effectLst>
            </a:endParaRPr>
          </a:p>
        </p:txBody>
      </p:sp>
      <p:sp>
        <p:nvSpPr>
          <p:cNvPr id="4" name="TextBox 3"/>
          <p:cNvSpPr txBox="1"/>
          <p:nvPr/>
        </p:nvSpPr>
        <p:spPr>
          <a:xfrm>
            <a:off x="1187624" y="1052736"/>
            <a:ext cx="7884368" cy="1785104"/>
          </a:xfrm>
          <a:prstGeom prst="rect">
            <a:avLst/>
          </a:prstGeom>
          <a:noFill/>
        </p:spPr>
        <p:txBody>
          <a:bodyPr wrap="square" rtlCol="0">
            <a:spAutoFit/>
          </a:bodyPr>
          <a:lstStyle/>
          <a:p>
            <a:pPr algn="ctr"/>
            <a:r>
              <a:rPr lang="uk-UA" sz="2200" dirty="0" smtClean="0">
                <a:solidFill>
                  <a:schemeClr val="tx1">
                    <a:lumMod val="75000"/>
                    <a:lumOff val="25000"/>
                  </a:schemeClr>
                </a:solidFill>
                <a:latin typeface="Calibri" pitchFamily="34" charset="0"/>
                <a:cs typeface="Calibri" pitchFamily="34" charset="0"/>
              </a:rPr>
              <a:t>Відомо близько 60 супутників Сатурна, більша частина яких виявлена за допомогою космічних апаратів. Тільки 5 із них мають діаметр понад 1000 км. Найбільший – Титан – </a:t>
            </a:r>
            <a:r>
              <a:rPr lang="uk-UA" sz="2200" dirty="0" err="1" smtClean="0">
                <a:solidFill>
                  <a:schemeClr val="tx1">
                    <a:lumMod val="75000"/>
                    <a:lumOff val="25000"/>
                  </a:schemeClr>
                </a:solidFill>
                <a:latin typeface="Calibri" pitchFamily="34" charset="0"/>
                <a:cs typeface="Calibri" pitchFamily="34" charset="0"/>
              </a:rPr>
              <a:t>діамером</a:t>
            </a:r>
            <a:r>
              <a:rPr lang="uk-UA" sz="2200" dirty="0" smtClean="0">
                <a:solidFill>
                  <a:schemeClr val="tx1">
                    <a:lumMod val="75000"/>
                    <a:lumOff val="25000"/>
                  </a:schemeClr>
                </a:solidFill>
                <a:latin typeface="Calibri" pitchFamily="34" charset="0"/>
                <a:cs typeface="Calibri" pitchFamily="34" charset="0"/>
              </a:rPr>
              <a:t> 5140 км, другий за розміром супутник Сонячної системи і єдиний, що має щільну атмосферу.</a:t>
            </a:r>
            <a:endParaRPr lang="uk-UA" sz="2200" dirty="0">
              <a:solidFill>
                <a:schemeClr val="tx1">
                  <a:lumMod val="75000"/>
                  <a:lumOff val="25000"/>
                </a:schemeClr>
              </a:solidFill>
              <a:latin typeface="Calibri" pitchFamily="34" charset="0"/>
              <a:cs typeface="Calibri"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446" y="2903195"/>
            <a:ext cx="5256476" cy="3754626"/>
          </a:xfrm>
          <a:prstGeom prst="rect">
            <a:avLst/>
          </a:prstGeom>
        </p:spPr>
      </p:pic>
      <p:sp>
        <p:nvSpPr>
          <p:cNvPr id="6" name="Прямоугольник 5"/>
          <p:cNvSpPr/>
          <p:nvPr/>
        </p:nvSpPr>
        <p:spPr>
          <a:xfrm>
            <a:off x="6407696" y="2703016"/>
            <a:ext cx="2664296" cy="4154984"/>
          </a:xfrm>
          <a:prstGeom prst="rect">
            <a:avLst/>
          </a:prstGeom>
        </p:spPr>
        <p:txBody>
          <a:bodyPr wrap="square">
            <a:spAutoFit/>
          </a:bodyPr>
          <a:lstStyle/>
          <a:p>
            <a:pPr algn="ctr"/>
            <a:r>
              <a:rPr lang="uk-UA" sz="2200" dirty="0" err="1">
                <a:solidFill>
                  <a:schemeClr val="tx1">
                    <a:lumMod val="75000"/>
                    <a:lumOff val="25000"/>
                  </a:schemeClr>
                </a:solidFill>
                <a:latin typeface="Calibri" pitchFamily="34" charset="0"/>
                <a:cs typeface="Calibri" pitchFamily="34" charset="0"/>
              </a:rPr>
              <a:t>Япет</a:t>
            </a:r>
            <a:r>
              <a:rPr lang="uk-UA" sz="2200" dirty="0">
                <a:solidFill>
                  <a:schemeClr val="tx1">
                    <a:lumMod val="75000"/>
                    <a:lumOff val="25000"/>
                  </a:schemeClr>
                </a:solidFill>
                <a:latin typeface="Calibri" pitchFamily="34" charset="0"/>
                <a:cs typeface="Calibri" pitchFamily="34" charset="0"/>
              </a:rPr>
              <a:t> – чорний з одного боку і білий з іншого. </a:t>
            </a:r>
            <a:r>
              <a:rPr lang="uk-UA" sz="2200" dirty="0" err="1">
                <a:solidFill>
                  <a:schemeClr val="tx1">
                    <a:lumMod val="75000"/>
                    <a:lumOff val="25000"/>
                  </a:schemeClr>
                </a:solidFill>
                <a:latin typeface="Calibri" pitchFamily="34" charset="0"/>
                <a:cs typeface="Calibri" pitchFamily="34" charset="0"/>
              </a:rPr>
              <a:t>Енцелад</a:t>
            </a:r>
            <a:r>
              <a:rPr lang="uk-UA" sz="2200" dirty="0">
                <a:solidFill>
                  <a:schemeClr val="tx1">
                    <a:lumMod val="75000"/>
                    <a:lumOff val="25000"/>
                  </a:schemeClr>
                </a:solidFill>
                <a:latin typeface="Calibri" pitchFamily="34" charset="0"/>
                <a:cs typeface="Calibri" pitchFamily="34" charset="0"/>
              </a:rPr>
              <a:t> покритий мерехтливими сніговими кульками. </a:t>
            </a:r>
            <a:r>
              <a:rPr lang="uk-UA" sz="2200" dirty="0" err="1">
                <a:solidFill>
                  <a:schemeClr val="tx1">
                    <a:lumMod val="75000"/>
                    <a:lumOff val="25000"/>
                  </a:schemeClr>
                </a:solidFill>
                <a:latin typeface="Calibri" pitchFamily="34" charset="0"/>
                <a:cs typeface="Calibri" pitchFamily="34" charset="0"/>
              </a:rPr>
              <a:t>Тефія</a:t>
            </a:r>
            <a:r>
              <a:rPr lang="uk-UA" sz="2200" dirty="0">
                <a:solidFill>
                  <a:schemeClr val="tx1">
                    <a:lumMod val="75000"/>
                    <a:lumOff val="25000"/>
                  </a:schemeClr>
                </a:solidFill>
                <a:latin typeface="Calibri" pitchFamily="34" charset="0"/>
                <a:cs typeface="Calibri" pitchFamily="34" charset="0"/>
              </a:rPr>
              <a:t> була майже розбита навпіл гігантським метеором, що залишив величезний кратер.</a:t>
            </a:r>
          </a:p>
        </p:txBody>
      </p:sp>
    </p:spTree>
    <p:extLst>
      <p:ext uri="{BB962C8B-B14F-4D97-AF65-F5344CB8AC3E}">
        <p14:creationId xmlns:p14="http://schemas.microsoft.com/office/powerpoint/2010/main" val="4240582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556792"/>
            <a:ext cx="8244408" cy="5011054"/>
          </a:xfrm>
          <a:prstGeom prst="rect">
            <a:avLst/>
          </a:prstGeom>
          <a:ln>
            <a:noFill/>
          </a:ln>
          <a:effectLst>
            <a:softEdge rad="112500"/>
          </a:effectLst>
        </p:spPr>
      </p:pic>
      <p:sp>
        <p:nvSpPr>
          <p:cNvPr id="4" name="TextBox 3"/>
          <p:cNvSpPr txBox="1"/>
          <p:nvPr/>
        </p:nvSpPr>
        <p:spPr>
          <a:xfrm>
            <a:off x="1357749" y="404664"/>
            <a:ext cx="7472110" cy="1107996"/>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66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Дякую за увагу!</a:t>
            </a:r>
            <a:endParaRPr lang="uk-UA" sz="6600" b="1" cap="all" dirty="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endParaRPr>
          </a:p>
        </p:txBody>
      </p:sp>
    </p:spTree>
    <p:extLst>
      <p:ext uri="{BB962C8B-B14F-4D97-AF65-F5344CB8AC3E}">
        <p14:creationId xmlns:p14="http://schemas.microsoft.com/office/powerpoint/2010/main" val="175877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643" y="250917"/>
            <a:ext cx="4692627" cy="6247581"/>
          </a:xfrm>
          <a:prstGeom prst="rect">
            <a:avLst/>
          </a:prstGeom>
          <a:ln>
            <a:noFill/>
          </a:ln>
          <a:effectLst>
            <a:softEdge rad="112500"/>
          </a:effectLst>
        </p:spPr>
      </p:pic>
      <p:sp>
        <p:nvSpPr>
          <p:cNvPr id="3" name="TextBox 2"/>
          <p:cNvSpPr txBox="1"/>
          <p:nvPr/>
        </p:nvSpPr>
        <p:spPr>
          <a:xfrm>
            <a:off x="973682" y="404664"/>
            <a:ext cx="3384376" cy="5940088"/>
          </a:xfrm>
          <a:prstGeom prst="rect">
            <a:avLst/>
          </a:prstGeom>
          <a:noFill/>
        </p:spPr>
        <p:txBody>
          <a:bodyPr wrap="square" rtlCol="0">
            <a:spAutoFit/>
          </a:bodyPr>
          <a:lstStyle/>
          <a:p>
            <a:pPr algn="ctr"/>
            <a:r>
              <a:rPr lang="uk-UA" sz="2000" dirty="0" smtClean="0">
                <a:solidFill>
                  <a:schemeClr val="tx1">
                    <a:lumMod val="75000"/>
                    <a:lumOff val="25000"/>
                  </a:schemeClr>
                </a:solidFill>
                <a:latin typeface="Calibri" pitchFamily="34" charset="0"/>
                <a:cs typeface="Calibri" pitchFamily="34" charset="0"/>
              </a:rPr>
              <a:t>За Марсом розташовані дві планети, найбільші в Сонячній системі: Юпітер і Сатурн – п</a:t>
            </a:r>
            <a:r>
              <a:rPr lang="en-US" sz="2000" dirty="0" smtClean="0">
                <a:solidFill>
                  <a:schemeClr val="tx1">
                    <a:lumMod val="75000"/>
                    <a:lumOff val="25000"/>
                  </a:schemeClr>
                </a:solidFill>
                <a:latin typeface="Calibri" pitchFamily="34" charset="0"/>
                <a:cs typeface="Calibri" pitchFamily="34" charset="0"/>
              </a:rPr>
              <a:t>’</a:t>
            </a:r>
            <a:r>
              <a:rPr lang="ru-RU" sz="2000" dirty="0" smtClean="0">
                <a:solidFill>
                  <a:schemeClr val="tx1">
                    <a:lumMod val="75000"/>
                    <a:lumOff val="25000"/>
                  </a:schemeClr>
                </a:solidFill>
                <a:latin typeface="Calibri" pitchFamily="34" charset="0"/>
                <a:cs typeface="Calibri" pitchFamily="34" charset="0"/>
              </a:rPr>
              <a:t>я</a:t>
            </a:r>
            <a:r>
              <a:rPr lang="uk-UA" sz="2000" dirty="0" smtClean="0">
                <a:solidFill>
                  <a:schemeClr val="tx1">
                    <a:lumMod val="75000"/>
                    <a:lumOff val="25000"/>
                  </a:schemeClr>
                </a:solidFill>
                <a:latin typeface="Calibri" pitchFamily="34" charset="0"/>
                <a:cs typeface="Calibri" pitchFamily="34" charset="0"/>
              </a:rPr>
              <a:t>та і шоста планети-гіганти. Юпітер більш як удвічі масивніший за всі інші планети, разом узяті, Сатурн не набагато менший. На відміну від планет земної групи – ці обидві планети в основному складаються з газу, тільки ядро в них зі скельних порід. Але не слід вважати, що це величезні газові кулі. Через високий тиск, обумовлений силою тяжіння, газ стиснутий до рідкого або навіть твердого стану.</a:t>
            </a:r>
            <a:endParaRPr lang="uk-UA" sz="20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220888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6711" y="58045"/>
            <a:ext cx="4074075" cy="4163043"/>
          </a:xfrm>
          <a:prstGeom prst="rect">
            <a:avLst/>
          </a:prstGeom>
          <a:ln>
            <a:noFill/>
          </a:ln>
          <a:effectLst>
            <a:softEdge rad="112500"/>
          </a:effectLst>
        </p:spPr>
      </p:pic>
      <p:sp>
        <p:nvSpPr>
          <p:cNvPr id="4" name="TextBox 3"/>
          <p:cNvSpPr txBox="1"/>
          <p:nvPr/>
        </p:nvSpPr>
        <p:spPr>
          <a:xfrm>
            <a:off x="1475656" y="100329"/>
            <a:ext cx="3013967" cy="1015663"/>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60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Юпітер</a:t>
            </a:r>
            <a:endParaRPr lang="uk-UA" sz="6000" b="1" cap="all" dirty="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endParaRPr>
          </a:p>
        </p:txBody>
      </p:sp>
      <p:sp>
        <p:nvSpPr>
          <p:cNvPr id="5" name="TextBox 4"/>
          <p:cNvSpPr txBox="1"/>
          <p:nvPr/>
        </p:nvSpPr>
        <p:spPr>
          <a:xfrm>
            <a:off x="1074427" y="1340768"/>
            <a:ext cx="3816424" cy="4893647"/>
          </a:xfrm>
          <a:prstGeom prst="rect">
            <a:avLst/>
          </a:prstGeom>
          <a:noFill/>
        </p:spPr>
        <p:txBody>
          <a:bodyPr wrap="square" rtlCol="0">
            <a:spAutoFit/>
          </a:bodyPr>
          <a:lstStyle/>
          <a:p>
            <a:pPr algn="ctr"/>
            <a:r>
              <a:rPr lang="uk-UA" sz="2400" dirty="0" smtClean="0">
                <a:solidFill>
                  <a:schemeClr val="tx1">
                    <a:lumMod val="75000"/>
                    <a:lumOff val="25000"/>
                  </a:schemeClr>
                </a:solidFill>
                <a:latin typeface="Calibri" pitchFamily="34" charset="0"/>
                <a:cs typeface="Calibri" pitchFamily="34" charset="0"/>
              </a:rPr>
              <a:t>П</a:t>
            </a:r>
            <a:r>
              <a:rPr lang="en-US" sz="2400" dirty="0" smtClean="0">
                <a:solidFill>
                  <a:schemeClr val="tx1">
                    <a:lumMod val="75000"/>
                    <a:lumOff val="25000"/>
                  </a:schemeClr>
                </a:solidFill>
                <a:latin typeface="Calibri" pitchFamily="34" charset="0"/>
                <a:cs typeface="Calibri" pitchFamily="34" charset="0"/>
              </a:rPr>
              <a:t>’</a:t>
            </a:r>
            <a:r>
              <a:rPr lang="ru-RU" sz="2400" dirty="0" smtClean="0">
                <a:solidFill>
                  <a:schemeClr val="tx1">
                    <a:lumMod val="75000"/>
                    <a:lumOff val="25000"/>
                  </a:schemeClr>
                </a:solidFill>
                <a:latin typeface="Calibri" pitchFamily="34" charset="0"/>
                <a:cs typeface="Calibri" pitchFamily="34" charset="0"/>
              </a:rPr>
              <a:t>я</a:t>
            </a:r>
            <a:r>
              <a:rPr lang="uk-UA" sz="2400" dirty="0" smtClean="0">
                <a:solidFill>
                  <a:schemeClr val="tx1">
                    <a:lumMod val="75000"/>
                    <a:lumOff val="25000"/>
                  </a:schemeClr>
                </a:solidFill>
                <a:latin typeface="Calibri" pitchFamily="34" charset="0"/>
                <a:cs typeface="Calibri" pitchFamily="34" charset="0"/>
              </a:rPr>
              <a:t>та, найбільша і наймасивніша планета Сонячної системи. Він міг би вмістити понад 1300 тіл розміром із Землю. Його штормова атмосфера наповнена густими шарами хмар, що швидко рухаються. Навколо Юпітера обертається ціле сімейство супутників. Деякі з них за розмірами схожі на планети.</a:t>
            </a:r>
            <a:endParaRPr lang="uk-UA" sz="2400" dirty="0">
              <a:solidFill>
                <a:schemeClr val="tx1">
                  <a:lumMod val="75000"/>
                  <a:lumOff val="25000"/>
                </a:schemeClr>
              </a:solidFill>
              <a:latin typeface="Calibri" pitchFamily="34" charset="0"/>
              <a:cs typeface="Calibri" pitchFamily="34" charset="0"/>
            </a:endParaRPr>
          </a:p>
        </p:txBody>
      </p:sp>
      <p:sp>
        <p:nvSpPr>
          <p:cNvPr id="6" name="TextBox 5"/>
          <p:cNvSpPr txBox="1"/>
          <p:nvPr/>
        </p:nvSpPr>
        <p:spPr>
          <a:xfrm>
            <a:off x="4997540" y="4221088"/>
            <a:ext cx="4132419"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b="1" dirty="0" smtClean="0">
                <a:solidFill>
                  <a:schemeClr val="tx1">
                    <a:lumMod val="75000"/>
                    <a:lumOff val="25000"/>
                  </a:schemeClr>
                </a:solidFill>
                <a:latin typeface="Calibri" pitchFamily="34" charset="0"/>
                <a:cs typeface="Calibri" pitchFamily="34" charset="0"/>
              </a:rPr>
              <a:t>Характеристики Юпітера</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Діаметр – 142 984 км, а його маса в 318 разів більша, ніж у Землі.</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Середня відстань від Сонця: 778 млн км.</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Період обертання навколо своєї осі (доба): 9 </a:t>
            </a:r>
            <a:r>
              <a:rPr lang="uk-UA" sz="1600" dirty="0" err="1" smtClean="0">
                <a:solidFill>
                  <a:schemeClr val="tx1">
                    <a:lumMod val="75000"/>
                    <a:lumOff val="25000"/>
                  </a:schemeClr>
                </a:solidFill>
                <a:latin typeface="Calibri" pitchFamily="34" charset="0"/>
                <a:cs typeface="Calibri" pitchFamily="34" charset="0"/>
              </a:rPr>
              <a:t>год</a:t>
            </a:r>
            <a:r>
              <a:rPr lang="uk-UA" sz="1600" dirty="0" smtClean="0">
                <a:solidFill>
                  <a:schemeClr val="tx1">
                    <a:lumMod val="75000"/>
                    <a:lumOff val="25000"/>
                  </a:schemeClr>
                </a:solidFill>
                <a:latin typeface="Calibri" pitchFamily="34" charset="0"/>
                <a:cs typeface="Calibri" pitchFamily="34" charset="0"/>
              </a:rPr>
              <a:t> 50 хв.</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Час обертання навколо Сонця (рік): 11,9 земного року.</a:t>
            </a:r>
          </a:p>
          <a:p>
            <a:pPr marL="342900" indent="-342900">
              <a:buClr>
                <a:schemeClr val="tx1">
                  <a:lumMod val="95000"/>
                  <a:lumOff val="5000"/>
                </a:schemeClr>
              </a:buClr>
              <a:buFont typeface="Arial" pitchFamily="34" charset="0"/>
              <a:buChar char="•"/>
            </a:pPr>
            <a:r>
              <a:rPr lang="uk-UA" sz="1600" dirty="0">
                <a:solidFill>
                  <a:schemeClr val="tx1">
                    <a:lumMod val="75000"/>
                    <a:lumOff val="25000"/>
                  </a:schemeClr>
                </a:solidFill>
                <a:latin typeface="Calibri" pitchFamily="34" charset="0"/>
                <a:cs typeface="Calibri" pitchFamily="34" charset="0"/>
              </a:rPr>
              <a:t>Температура поверхні -</a:t>
            </a:r>
            <a:r>
              <a:rPr lang="uk-UA" sz="1600" dirty="0" smtClean="0">
                <a:solidFill>
                  <a:schemeClr val="tx1">
                    <a:lumMod val="75000"/>
                    <a:lumOff val="25000"/>
                  </a:schemeClr>
                </a:solidFill>
                <a:latin typeface="Calibri" pitchFamily="34" charset="0"/>
                <a:cs typeface="Calibri" pitchFamily="34" charset="0"/>
              </a:rPr>
              <a:t>150°С.</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Супутники: відомо 67.</a:t>
            </a:r>
          </a:p>
        </p:txBody>
      </p:sp>
    </p:spTree>
    <p:extLst>
      <p:ext uri="{BB962C8B-B14F-4D97-AF65-F5344CB8AC3E}">
        <p14:creationId xmlns:p14="http://schemas.microsoft.com/office/powerpoint/2010/main" val="23790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470" y="260648"/>
            <a:ext cx="3672408" cy="4139817"/>
          </a:xfrm>
          <a:prstGeom prst="rect">
            <a:avLst/>
          </a:prstGeom>
        </p:spPr>
      </p:pic>
      <p:sp>
        <p:nvSpPr>
          <p:cNvPr id="4" name="TextBox 3"/>
          <p:cNvSpPr txBox="1"/>
          <p:nvPr/>
        </p:nvSpPr>
        <p:spPr>
          <a:xfrm>
            <a:off x="4731878" y="116632"/>
            <a:ext cx="4292137" cy="4893647"/>
          </a:xfrm>
          <a:prstGeom prst="rect">
            <a:avLst/>
          </a:prstGeom>
          <a:noFill/>
        </p:spPr>
        <p:txBody>
          <a:bodyPr wrap="square" rtlCol="0">
            <a:spAutoFit/>
          </a:bodyPr>
          <a:lstStyle/>
          <a:p>
            <a:pPr algn="ctr"/>
            <a:r>
              <a:rPr lang="uk-UA" sz="2400" dirty="0" smtClean="0">
                <a:solidFill>
                  <a:schemeClr val="tx1">
                    <a:lumMod val="75000"/>
                    <a:lumOff val="25000"/>
                  </a:schemeClr>
                </a:solidFill>
                <a:latin typeface="Calibri" pitchFamily="34" charset="0"/>
                <a:cs typeface="Calibri" pitchFamily="34" charset="0"/>
              </a:rPr>
              <a:t>Юпітер – величезна куля, що складається газу, зокрема рідкого, переважно з водню і гелію. Під розрідженою атмосферою Юпітера з аміаку та метану розміщений океан рідкого водню глибиною</a:t>
            </a:r>
            <a:endParaRPr lang="en-US" sz="2400" dirty="0" smtClean="0">
              <a:solidFill>
                <a:schemeClr val="tx1">
                  <a:lumMod val="75000"/>
                  <a:lumOff val="25000"/>
                </a:schemeClr>
              </a:solidFill>
              <a:latin typeface="Calibri" pitchFamily="34" charset="0"/>
              <a:cs typeface="Calibri" pitchFamily="34" charset="0"/>
            </a:endParaRPr>
          </a:p>
          <a:p>
            <a:pPr algn="ctr"/>
            <a:r>
              <a:rPr lang="uk-UA" sz="2400" dirty="0" smtClean="0">
                <a:solidFill>
                  <a:schemeClr val="tx1">
                    <a:lumMod val="75000"/>
                    <a:lumOff val="25000"/>
                  </a:schemeClr>
                </a:solidFill>
                <a:latin typeface="Calibri" pitchFamily="34" charset="0"/>
                <a:cs typeface="Calibri" pitchFamily="34" charset="0"/>
              </a:rPr>
              <a:t>25 000 км. Величезна маса планети і її швидке обертання так розкручують металічне ядро, що Юпітер перетворюється на потужний магніт. </a:t>
            </a:r>
            <a:endParaRPr lang="uk-UA" sz="2400" dirty="0">
              <a:solidFill>
                <a:schemeClr val="tx1">
                  <a:lumMod val="75000"/>
                  <a:lumOff val="25000"/>
                </a:schemeClr>
              </a:solidFill>
              <a:latin typeface="Calibri" pitchFamily="34" charset="0"/>
              <a:cs typeface="Calibri" pitchFamily="34" charset="0"/>
            </a:endParaRPr>
          </a:p>
        </p:txBody>
      </p:sp>
      <p:sp>
        <p:nvSpPr>
          <p:cNvPr id="9" name="Прямоугольник 8"/>
          <p:cNvSpPr/>
          <p:nvPr/>
        </p:nvSpPr>
        <p:spPr>
          <a:xfrm>
            <a:off x="1331640" y="4941168"/>
            <a:ext cx="7344817" cy="1569660"/>
          </a:xfrm>
          <a:prstGeom prst="rect">
            <a:avLst/>
          </a:prstGeom>
        </p:spPr>
        <p:txBody>
          <a:bodyPr wrap="square">
            <a:spAutoFit/>
          </a:bodyPr>
          <a:lstStyle/>
          <a:p>
            <a:pPr algn="ctr"/>
            <a:r>
              <a:rPr lang="uk-UA" sz="2400" dirty="0">
                <a:solidFill>
                  <a:schemeClr val="tx1">
                    <a:lumMod val="75000"/>
                    <a:lumOff val="25000"/>
                  </a:schemeClr>
                </a:solidFill>
                <a:latin typeface="Calibri" pitchFamily="34" charset="0"/>
                <a:cs typeface="Calibri" pitchFamily="34" charset="0"/>
              </a:rPr>
              <a:t>В атмосфері Юпітера дмуть сильні вітри. Їх швидкість у 6 разів вища, ніж швидкість ураганів на Землі. Вони створюють кольорові смуги на його поверхні – різні типи хмар у щільній атмосфері.</a:t>
            </a:r>
          </a:p>
        </p:txBody>
      </p:sp>
    </p:spTree>
    <p:extLst>
      <p:ext uri="{BB962C8B-B14F-4D97-AF65-F5344CB8AC3E}">
        <p14:creationId xmlns:p14="http://schemas.microsoft.com/office/powerpoint/2010/main" val="171377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4" y="0"/>
            <a:ext cx="9165704" cy="6857999"/>
          </a:xfrm>
          <a:prstGeom prst="rect">
            <a:avLst/>
          </a:prstGeom>
        </p:spPr>
      </p:pic>
      <p:sp>
        <p:nvSpPr>
          <p:cNvPr id="4" name="TextBox 3"/>
          <p:cNvSpPr txBox="1"/>
          <p:nvPr/>
        </p:nvSpPr>
        <p:spPr>
          <a:xfrm>
            <a:off x="4716016" y="0"/>
            <a:ext cx="4426795" cy="1938992"/>
          </a:xfrm>
          <a:prstGeom prst="rect">
            <a:avLst/>
          </a:prstGeom>
          <a:solidFill>
            <a:schemeClr val="accent2">
              <a:lumMod val="20000"/>
              <a:lumOff val="80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uk-UA" sz="2000" dirty="0" smtClean="0">
                <a:solidFill>
                  <a:schemeClr val="tx1">
                    <a:lumMod val="95000"/>
                    <a:lumOff val="5000"/>
                  </a:schemeClr>
                </a:solidFill>
                <a:latin typeface="Calibri" pitchFamily="34" charset="0"/>
                <a:cs typeface="Calibri" pitchFamily="34" charset="0"/>
              </a:rPr>
              <a:t>Найпримітніша риса поверхні Юпітера – червона овальна зона, названа Великою Червоною </a:t>
            </a:r>
            <a:r>
              <a:rPr lang="ru-RU" sz="2000" dirty="0" smtClean="0">
                <a:solidFill>
                  <a:schemeClr val="tx1">
                    <a:lumMod val="95000"/>
                    <a:lumOff val="5000"/>
                  </a:schemeClr>
                </a:solidFill>
                <a:latin typeface="Calibri" pitchFamily="34" charset="0"/>
                <a:cs typeface="Calibri" pitchFamily="34" charset="0"/>
              </a:rPr>
              <a:t>П</a:t>
            </a:r>
            <a:r>
              <a:rPr lang="uk-UA" sz="2000" dirty="0" smtClean="0">
                <a:solidFill>
                  <a:schemeClr val="tx1">
                    <a:lumMod val="95000"/>
                    <a:lumOff val="5000"/>
                  </a:schemeClr>
                </a:solidFill>
                <a:latin typeface="Calibri" pitchFamily="34" charset="0"/>
                <a:cs typeface="Calibri" pitchFamily="34" charset="0"/>
              </a:rPr>
              <a:t>лямою. Відомо, що це гігантський вихор, діаметром 40 </a:t>
            </a:r>
            <a:r>
              <a:rPr lang="uk-UA" sz="2000" dirty="0" err="1" smtClean="0">
                <a:solidFill>
                  <a:schemeClr val="tx1">
                    <a:lumMod val="95000"/>
                    <a:lumOff val="5000"/>
                  </a:schemeClr>
                </a:solidFill>
                <a:latin typeface="Calibri" pitchFamily="34" charset="0"/>
                <a:cs typeface="Calibri" pitchFamily="34" charset="0"/>
              </a:rPr>
              <a:t>тис.км</a:t>
            </a:r>
            <a:r>
              <a:rPr lang="uk-UA" sz="2000" dirty="0" smtClean="0">
                <a:solidFill>
                  <a:schemeClr val="tx1">
                    <a:lumMod val="95000"/>
                    <a:lumOff val="5000"/>
                  </a:schemeClr>
                </a:solidFill>
                <a:latin typeface="Calibri" pitchFamily="34" charset="0"/>
                <a:cs typeface="Calibri" pitchFamily="34" charset="0"/>
              </a:rPr>
              <a:t>, схожий на земний смерч. Він існує не менше 330 років.</a:t>
            </a:r>
            <a:endParaRPr lang="uk-UA" sz="2000" dirty="0">
              <a:solidFill>
                <a:schemeClr val="tx1">
                  <a:lumMod val="95000"/>
                  <a:lumOff val="5000"/>
                </a:schemeClr>
              </a:solidFill>
              <a:latin typeface="Calibri" pitchFamily="34" charset="0"/>
              <a:cs typeface="Calibri" pitchFamily="34"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240" y="4573873"/>
            <a:ext cx="2349881" cy="22580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1644"/>
            <a:ext cx="3059832" cy="22890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TextBox 10"/>
          <p:cNvSpPr txBox="1"/>
          <p:nvPr/>
        </p:nvSpPr>
        <p:spPr>
          <a:xfrm>
            <a:off x="197321" y="0"/>
            <a:ext cx="4170372" cy="1323439"/>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0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Calibri" pitchFamily="34" charset="0"/>
                <a:cs typeface="Calibri" pitchFamily="34" charset="0"/>
              </a:rPr>
              <a:t>Велика Червона</a:t>
            </a:r>
          </a:p>
          <a:p>
            <a:pPr algn="ctr"/>
            <a:r>
              <a:rPr lang="uk-UA" sz="4000" b="1" cap="all" dirty="0" smtClean="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Calibri" pitchFamily="34" charset="0"/>
                <a:cs typeface="Calibri" pitchFamily="34" charset="0"/>
              </a:rPr>
              <a:t>Пляма</a:t>
            </a:r>
            <a:endParaRPr lang="uk-UA" sz="4000" b="1" cap="all" dirty="0">
              <a:ln w="0"/>
              <a:solidFill>
                <a:schemeClr val="bg1"/>
              </a:solidFill>
              <a:effectLst>
                <a:outerShdw blurRad="38100" dist="38100" dir="2700000" algn="tl">
                  <a:srgbClr val="000000">
                    <a:alpha val="43137"/>
                  </a:srgbClr>
                </a:outerShdw>
                <a:reflection blurRad="12700" stA="50000" endPos="50000" dist="5000" dir="5400000" sy="-100000" rotWithShape="0"/>
              </a:effectLst>
              <a:latin typeface="Calibri" pitchFamily="34" charset="0"/>
              <a:cs typeface="Calibri" pitchFamily="34" charset="0"/>
            </a:endParaRPr>
          </a:p>
        </p:txBody>
      </p:sp>
    </p:spTree>
    <p:extLst>
      <p:ext uri="{BB962C8B-B14F-4D97-AF65-F5344CB8AC3E}">
        <p14:creationId xmlns:p14="http://schemas.microsoft.com/office/powerpoint/2010/main" val="10881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3421" y="116632"/>
            <a:ext cx="3488455" cy="144655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400" b="1" cap="all" dirty="0" smtClean="0">
                <a:ln w="0"/>
                <a:solidFill>
                  <a:schemeClr val="tx1">
                    <a:lumMod val="75000"/>
                    <a:lumOff val="25000"/>
                  </a:schemeClr>
                </a:solidFill>
                <a:effectLst>
                  <a:outerShdw blurRad="38100" dist="38100" dir="2700000" algn="tl">
                    <a:srgbClr val="000000">
                      <a:alpha val="43137"/>
                    </a:srgbClr>
                  </a:outerShdw>
                  <a:reflection blurRad="12700" stA="50000" endPos="50000" dist="5000" dir="5400000" sy="-100000" rotWithShape="0"/>
                </a:effectLst>
              </a:rPr>
              <a:t>Супутники</a:t>
            </a:r>
          </a:p>
          <a:p>
            <a:pPr algn="ctr"/>
            <a:r>
              <a:rPr lang="uk-UA" sz="4400" b="1" cap="all" dirty="0" smtClean="0">
                <a:ln w="0"/>
                <a:solidFill>
                  <a:schemeClr val="tx1">
                    <a:lumMod val="75000"/>
                    <a:lumOff val="25000"/>
                  </a:schemeClr>
                </a:solidFill>
                <a:effectLst>
                  <a:outerShdw blurRad="38100" dist="38100" dir="2700000" algn="tl">
                    <a:srgbClr val="000000">
                      <a:alpha val="43137"/>
                    </a:srgbClr>
                  </a:outerShdw>
                  <a:reflection blurRad="12700" stA="50000" endPos="50000" dist="5000" dir="5400000" sy="-100000" rotWithShape="0"/>
                </a:effectLst>
              </a:rPr>
              <a:t>Юпітера</a:t>
            </a:r>
            <a:endParaRPr lang="uk-UA" sz="4400" b="1" cap="all" dirty="0">
              <a:ln w="0"/>
              <a:solidFill>
                <a:schemeClr val="tx1">
                  <a:lumMod val="75000"/>
                  <a:lumOff val="25000"/>
                </a:schemeClr>
              </a:solidFill>
              <a:effectLst>
                <a:outerShdw blurRad="38100" dist="38100" dir="2700000" algn="tl">
                  <a:srgbClr val="000000">
                    <a:alpha val="43137"/>
                  </a:srgbClr>
                </a:outerShdw>
                <a:reflection blurRad="12700" stA="50000" endPos="50000" dist="5000" dir="5400000" sy="-100000" rotWithShape="0"/>
              </a:effectLst>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60" y="-24530"/>
            <a:ext cx="3384376" cy="3714238"/>
          </a:xfrm>
          <a:prstGeom prst="rect">
            <a:avLst/>
          </a:prstGeom>
          <a:ln>
            <a:noFill/>
          </a:ln>
          <a:effectLst>
            <a:softEdge rad="112500"/>
          </a:effectLst>
        </p:spPr>
      </p:pic>
      <p:sp>
        <p:nvSpPr>
          <p:cNvPr id="5" name="Прямоугольник 4"/>
          <p:cNvSpPr/>
          <p:nvPr/>
        </p:nvSpPr>
        <p:spPr>
          <a:xfrm>
            <a:off x="5065129" y="3380125"/>
            <a:ext cx="4067945" cy="3477875"/>
          </a:xfrm>
          <a:prstGeom prst="rect">
            <a:avLst/>
          </a:prstGeom>
        </p:spPr>
        <p:txBody>
          <a:bodyPr wrap="square">
            <a:spAutoFit/>
          </a:bodyPr>
          <a:lstStyle/>
          <a:p>
            <a:pPr algn="ctr"/>
            <a:r>
              <a:rPr lang="uk-UA" sz="2000" dirty="0" smtClean="0">
                <a:solidFill>
                  <a:schemeClr val="tx1">
                    <a:lumMod val="75000"/>
                    <a:lumOff val="25000"/>
                  </a:schemeClr>
                </a:solidFill>
                <a:latin typeface="Calibri" pitchFamily="34" charset="0"/>
                <a:cs typeface="Calibri" pitchFamily="34" charset="0"/>
              </a:rPr>
              <a:t>Їх у 1610 р. відкрив учений Галілей, тому їх називають </a:t>
            </a:r>
            <a:r>
              <a:rPr lang="uk-UA" sz="2000" dirty="0" err="1" smtClean="0">
                <a:solidFill>
                  <a:schemeClr val="tx1">
                    <a:lumMod val="75000"/>
                    <a:lumOff val="25000"/>
                  </a:schemeClr>
                </a:solidFill>
                <a:latin typeface="Calibri" pitchFamily="34" charset="0"/>
                <a:cs typeface="Calibri" pitchFamily="34" charset="0"/>
              </a:rPr>
              <a:t>Галілеєвими</a:t>
            </a:r>
            <a:r>
              <a:rPr lang="uk-UA" sz="2000" dirty="0">
                <a:solidFill>
                  <a:schemeClr val="tx1">
                    <a:lumMod val="75000"/>
                    <a:lumOff val="25000"/>
                  </a:schemeClr>
                </a:solidFill>
                <a:latin typeface="Calibri" pitchFamily="34" charset="0"/>
                <a:cs typeface="Calibri" pitchFamily="34" charset="0"/>
              </a:rPr>
              <a:t> </a:t>
            </a:r>
            <a:r>
              <a:rPr lang="uk-UA" sz="2000" dirty="0" smtClean="0">
                <a:solidFill>
                  <a:schemeClr val="tx1">
                    <a:lumMod val="75000"/>
                    <a:lumOff val="25000"/>
                  </a:schemeClr>
                </a:solidFill>
                <a:latin typeface="Calibri" pitchFamily="34" charset="0"/>
                <a:cs typeface="Calibri" pitchFamily="34" charset="0"/>
              </a:rPr>
              <a:t>(</a:t>
            </a:r>
            <a:r>
              <a:rPr lang="uk-UA" sz="2000" dirty="0" err="1" smtClean="0">
                <a:solidFill>
                  <a:schemeClr val="tx1">
                    <a:lumMod val="75000"/>
                    <a:lumOff val="25000"/>
                  </a:schemeClr>
                </a:solidFill>
                <a:latin typeface="Calibri" pitchFamily="34" charset="0"/>
                <a:cs typeface="Calibri" pitchFamily="34" charset="0"/>
              </a:rPr>
              <a:t>Іо</a:t>
            </a:r>
            <a:r>
              <a:rPr lang="uk-UA" sz="2000" dirty="0" smtClean="0">
                <a:solidFill>
                  <a:schemeClr val="tx1">
                    <a:lumMod val="75000"/>
                    <a:lumOff val="25000"/>
                  </a:schemeClr>
                </a:solidFill>
                <a:latin typeface="Calibri" pitchFamily="34" charset="0"/>
                <a:cs typeface="Calibri" pitchFamily="34" charset="0"/>
              </a:rPr>
              <a:t>, Європа, </a:t>
            </a:r>
            <a:r>
              <a:rPr lang="uk-UA" sz="2000" dirty="0" err="1" smtClean="0">
                <a:solidFill>
                  <a:schemeClr val="tx1">
                    <a:lumMod val="75000"/>
                    <a:lumOff val="25000"/>
                  </a:schemeClr>
                </a:solidFill>
                <a:latin typeface="Calibri" pitchFamily="34" charset="0"/>
                <a:cs typeface="Calibri" pitchFamily="34" charset="0"/>
              </a:rPr>
              <a:t>Ганімед</a:t>
            </a:r>
            <a:r>
              <a:rPr lang="uk-UA" sz="2000" dirty="0" smtClean="0">
                <a:solidFill>
                  <a:schemeClr val="tx1">
                    <a:lumMod val="75000"/>
                    <a:lumOff val="25000"/>
                  </a:schemeClr>
                </a:solidFill>
                <a:latin typeface="Calibri" pitchFamily="34" charset="0"/>
                <a:cs typeface="Calibri" pitchFamily="34" charset="0"/>
              </a:rPr>
              <a:t> і Калісто). </a:t>
            </a:r>
            <a:r>
              <a:rPr lang="uk-UA" sz="2000" dirty="0" err="1" smtClean="0">
                <a:solidFill>
                  <a:schemeClr val="tx1">
                    <a:lumMod val="75000"/>
                    <a:lumOff val="25000"/>
                  </a:schemeClr>
                </a:solidFill>
                <a:latin typeface="Calibri" pitchFamily="34" charset="0"/>
                <a:cs typeface="Calibri" pitchFamily="34" charset="0"/>
              </a:rPr>
              <a:t>Ганімед</a:t>
            </a:r>
            <a:r>
              <a:rPr lang="uk-UA" sz="2000" dirty="0" smtClean="0">
                <a:solidFill>
                  <a:schemeClr val="tx1">
                    <a:lumMod val="75000"/>
                    <a:lumOff val="25000"/>
                  </a:schemeClr>
                </a:solidFill>
                <a:latin typeface="Calibri" pitchFamily="34" charset="0"/>
                <a:cs typeface="Calibri" pitchFamily="34" charset="0"/>
              </a:rPr>
              <a:t> – найбільший супутник Юпітера, він навіть більший за Меркурій. Супутник </a:t>
            </a:r>
            <a:r>
              <a:rPr lang="uk-UA" sz="2000" dirty="0" err="1" smtClean="0">
                <a:solidFill>
                  <a:schemeClr val="tx1">
                    <a:lumMod val="75000"/>
                    <a:lumOff val="25000"/>
                  </a:schemeClr>
                </a:solidFill>
                <a:latin typeface="Calibri" pitchFamily="34" charset="0"/>
                <a:cs typeface="Calibri" pitchFamily="34" charset="0"/>
              </a:rPr>
              <a:t>Іо</a:t>
            </a:r>
            <a:r>
              <a:rPr lang="uk-UA" sz="2000" dirty="0" smtClean="0">
                <a:solidFill>
                  <a:schemeClr val="tx1">
                    <a:lumMod val="75000"/>
                    <a:lumOff val="25000"/>
                  </a:schemeClr>
                </a:solidFill>
                <a:latin typeface="Calibri" pitchFamily="34" charset="0"/>
                <a:cs typeface="Calibri" pitchFamily="34" charset="0"/>
              </a:rPr>
              <a:t> відзначається дуже високою вулканічною активністю. Велика сила тяжіння Юпітера спричиняє виверження вулканів із сірки на його природних супутниках</a:t>
            </a:r>
            <a:r>
              <a:rPr lang="uk-UA" dirty="0" smtClean="0">
                <a:solidFill>
                  <a:schemeClr val="tx1">
                    <a:lumMod val="75000"/>
                    <a:lumOff val="25000"/>
                  </a:schemeClr>
                </a:solidFill>
                <a:latin typeface="Calibri" pitchFamily="34" charset="0"/>
                <a:cs typeface="Calibri" pitchFamily="34" charset="0"/>
              </a:rPr>
              <a:t>.</a:t>
            </a:r>
            <a:endParaRPr lang="uk-UA" dirty="0">
              <a:solidFill>
                <a:schemeClr val="tx1">
                  <a:lumMod val="75000"/>
                  <a:lumOff val="25000"/>
                </a:schemeClr>
              </a:solidFill>
              <a:latin typeface="Calibri" pitchFamily="34" charset="0"/>
              <a:cs typeface="Calibri" pitchFamily="34"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728" y="3680794"/>
            <a:ext cx="4932040" cy="2774273"/>
          </a:xfrm>
          <a:prstGeom prst="rect">
            <a:avLst/>
          </a:prstGeom>
          <a:ln>
            <a:noFill/>
          </a:ln>
          <a:effectLst>
            <a:softEdge rad="112500"/>
          </a:effectLst>
        </p:spPr>
      </p:pic>
      <p:sp>
        <p:nvSpPr>
          <p:cNvPr id="7" name="TextBox 6"/>
          <p:cNvSpPr txBox="1"/>
          <p:nvPr/>
        </p:nvSpPr>
        <p:spPr>
          <a:xfrm>
            <a:off x="1913892" y="6478434"/>
            <a:ext cx="1463862" cy="400110"/>
          </a:xfrm>
          <a:prstGeom prst="rect">
            <a:avLst/>
          </a:prstGeom>
          <a:noFill/>
        </p:spPr>
        <p:txBody>
          <a:bodyPr wrap="none" rtlCol="0">
            <a:spAutoFit/>
          </a:bodyPr>
          <a:lstStyle/>
          <a:p>
            <a:r>
              <a:rPr lang="uk-UA" sz="2000" i="1" dirty="0" smtClean="0"/>
              <a:t>Поверхня </a:t>
            </a:r>
            <a:r>
              <a:rPr lang="uk-UA" sz="2000" i="1" dirty="0" err="1" smtClean="0"/>
              <a:t>Іо</a:t>
            </a:r>
            <a:endParaRPr lang="uk-UA" sz="2000" i="1" dirty="0"/>
          </a:p>
        </p:txBody>
      </p:sp>
      <p:sp>
        <p:nvSpPr>
          <p:cNvPr id="8" name="Прямоугольник 7"/>
          <p:cNvSpPr/>
          <p:nvPr/>
        </p:nvSpPr>
        <p:spPr>
          <a:xfrm>
            <a:off x="4192136" y="1800421"/>
            <a:ext cx="4791026" cy="1631216"/>
          </a:xfrm>
          <a:prstGeom prst="rect">
            <a:avLst/>
          </a:prstGeom>
        </p:spPr>
        <p:txBody>
          <a:bodyPr wrap="square">
            <a:spAutoFit/>
          </a:bodyPr>
          <a:lstStyle/>
          <a:p>
            <a:pPr algn="ctr"/>
            <a:r>
              <a:rPr lang="uk-UA" sz="2000" dirty="0">
                <a:solidFill>
                  <a:schemeClr val="tx1">
                    <a:lumMod val="75000"/>
                    <a:lumOff val="25000"/>
                  </a:schemeClr>
                </a:solidFill>
                <a:latin typeface="Calibri" pitchFamily="34" charset="0"/>
                <a:cs typeface="Calibri" pitchFamily="34" charset="0"/>
              </a:rPr>
              <a:t>Відомі 67 супутників Юпітера; це найбільша кількість відкритих супутників серед всіх планет Сонячної системи. Крім того, у Юпітера є система кілець. 4 найбільші супутники видно у бінокль. </a:t>
            </a:r>
            <a:endParaRPr lang="uk-UA" sz="2000" dirty="0"/>
          </a:p>
        </p:txBody>
      </p:sp>
    </p:spTree>
    <p:extLst>
      <p:ext uri="{BB962C8B-B14F-4D97-AF65-F5344CB8AC3E}">
        <p14:creationId xmlns:p14="http://schemas.microsoft.com/office/powerpoint/2010/main" val="325819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00329"/>
            <a:ext cx="3012684" cy="1015663"/>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60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Сатурн</a:t>
            </a:r>
            <a:endParaRPr lang="uk-UA" sz="6000" b="1" cap="all" dirty="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endParaRPr>
          </a:p>
        </p:txBody>
      </p:sp>
      <p:sp>
        <p:nvSpPr>
          <p:cNvPr id="5" name="TextBox 4"/>
          <p:cNvSpPr txBox="1"/>
          <p:nvPr/>
        </p:nvSpPr>
        <p:spPr>
          <a:xfrm>
            <a:off x="1120011" y="1484783"/>
            <a:ext cx="3816424" cy="4893647"/>
          </a:xfrm>
          <a:prstGeom prst="rect">
            <a:avLst/>
          </a:prstGeom>
          <a:noFill/>
        </p:spPr>
        <p:txBody>
          <a:bodyPr wrap="square" rtlCol="0">
            <a:spAutoFit/>
          </a:bodyPr>
          <a:lstStyle/>
          <a:p>
            <a:pPr algn="ctr"/>
            <a:r>
              <a:rPr lang="uk-UA" sz="2400" dirty="0" smtClean="0">
                <a:solidFill>
                  <a:schemeClr val="tx1">
                    <a:lumMod val="75000"/>
                    <a:lumOff val="25000"/>
                  </a:schemeClr>
                </a:solidFill>
                <a:latin typeface="Calibri" pitchFamily="34" charset="0"/>
                <a:cs typeface="Calibri" pitchFamily="34" charset="0"/>
              </a:rPr>
              <a:t>Шоста за віддаленістю від Сонця та друга за розмірами планета Сонячної системи. Як і Юпітер, це гігантська газова куля. Сатурн оточений блискучими кільцями, один із найпривабливіших об</a:t>
            </a:r>
            <a:r>
              <a:rPr lang="en-US" sz="2400" dirty="0" smtClean="0">
                <a:solidFill>
                  <a:schemeClr val="tx1">
                    <a:lumMod val="75000"/>
                    <a:lumOff val="25000"/>
                  </a:schemeClr>
                </a:solidFill>
                <a:latin typeface="Calibri" pitchFamily="34" charset="0"/>
                <a:cs typeface="Calibri" pitchFamily="34" charset="0"/>
              </a:rPr>
              <a:t>’</a:t>
            </a:r>
            <a:r>
              <a:rPr lang="uk-UA" sz="2400" dirty="0" err="1" smtClean="0">
                <a:solidFill>
                  <a:schemeClr val="tx1">
                    <a:lumMod val="75000"/>
                    <a:lumOff val="25000"/>
                  </a:schemeClr>
                </a:solidFill>
                <a:latin typeface="Calibri" pitchFamily="34" charset="0"/>
                <a:cs typeface="Calibri" pitchFamily="34" charset="0"/>
              </a:rPr>
              <a:t>єктів</a:t>
            </a:r>
            <a:r>
              <a:rPr lang="uk-UA" sz="2400" dirty="0" smtClean="0">
                <a:solidFill>
                  <a:schemeClr val="tx1">
                    <a:lumMod val="75000"/>
                    <a:lumOff val="25000"/>
                  </a:schemeClr>
                </a:solidFill>
                <a:latin typeface="Calibri" pitchFamily="34" charset="0"/>
                <a:cs typeface="Calibri" pitchFamily="34" charset="0"/>
              </a:rPr>
              <a:t> Сонячної системи. Вітри на поверхні Сатурна сильніші, </a:t>
            </a:r>
            <a:r>
              <a:rPr lang="uk-UA" sz="2400" dirty="0">
                <a:solidFill>
                  <a:schemeClr val="tx1">
                    <a:lumMod val="75000"/>
                    <a:lumOff val="25000"/>
                  </a:schemeClr>
                </a:solidFill>
                <a:latin typeface="Calibri" pitchFamily="34" charset="0"/>
                <a:cs typeface="Calibri" pitchFamily="34" charset="0"/>
              </a:rPr>
              <a:t>н</a:t>
            </a:r>
            <a:r>
              <a:rPr lang="uk-UA" sz="2400" dirty="0" smtClean="0">
                <a:solidFill>
                  <a:schemeClr val="tx1">
                    <a:lumMod val="75000"/>
                    <a:lumOff val="25000"/>
                  </a:schemeClr>
                </a:solidFill>
                <a:latin typeface="Calibri" pitchFamily="34" charset="0"/>
                <a:cs typeface="Calibri" pitchFamily="34" charset="0"/>
              </a:rPr>
              <a:t>іж на Юпітері, і досягають швидкості</a:t>
            </a:r>
          </a:p>
          <a:p>
            <a:pPr algn="ctr"/>
            <a:r>
              <a:rPr lang="uk-UA" sz="2400" dirty="0" smtClean="0">
                <a:solidFill>
                  <a:schemeClr val="tx1">
                    <a:lumMod val="75000"/>
                    <a:lumOff val="25000"/>
                  </a:schemeClr>
                </a:solidFill>
                <a:latin typeface="Calibri" pitchFamily="34" charset="0"/>
                <a:cs typeface="Calibri" pitchFamily="34" charset="0"/>
              </a:rPr>
              <a:t>1800 км/год.</a:t>
            </a:r>
            <a:endParaRPr lang="uk-UA" sz="2400" dirty="0">
              <a:solidFill>
                <a:schemeClr val="tx1">
                  <a:lumMod val="75000"/>
                  <a:lumOff val="25000"/>
                </a:schemeClr>
              </a:solidFill>
              <a:latin typeface="Calibri" pitchFamily="34" charset="0"/>
              <a:cs typeface="Calibri" pitchFamily="34" charset="0"/>
            </a:endParaRPr>
          </a:p>
        </p:txBody>
      </p:sp>
      <p:sp>
        <p:nvSpPr>
          <p:cNvPr id="6" name="TextBox 5"/>
          <p:cNvSpPr txBox="1"/>
          <p:nvPr/>
        </p:nvSpPr>
        <p:spPr>
          <a:xfrm>
            <a:off x="4936435" y="3931606"/>
            <a:ext cx="4132419"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uk-UA" sz="1600" b="1" dirty="0" smtClean="0">
                <a:solidFill>
                  <a:schemeClr val="tx1">
                    <a:lumMod val="75000"/>
                    <a:lumOff val="25000"/>
                  </a:schemeClr>
                </a:solidFill>
                <a:latin typeface="Calibri" pitchFamily="34" charset="0"/>
                <a:cs typeface="Calibri" pitchFamily="34" charset="0"/>
              </a:rPr>
              <a:t>Характеристики Сатурна</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Діаметр – 120 536 км, а його маса в 95 разів більша, ніж у Землі.</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Середня відстань від Сонця:</a:t>
            </a:r>
          </a:p>
          <a:p>
            <a:pPr>
              <a:buClr>
                <a:schemeClr val="tx1">
                  <a:lumMod val="95000"/>
                  <a:lumOff val="5000"/>
                </a:schemeClr>
              </a:buClr>
            </a:pPr>
            <a:r>
              <a:rPr lang="en-US" sz="1600" smtClean="0">
                <a:solidFill>
                  <a:schemeClr val="tx1">
                    <a:lumMod val="75000"/>
                    <a:lumOff val="25000"/>
                  </a:schemeClr>
                </a:solidFill>
                <a:latin typeface="Calibri" pitchFamily="34" charset="0"/>
                <a:cs typeface="Calibri" pitchFamily="34" charset="0"/>
              </a:rPr>
              <a:t>        </a:t>
            </a:r>
            <a:r>
              <a:rPr lang="uk-UA" sz="1600" smtClean="0">
                <a:solidFill>
                  <a:schemeClr val="tx1">
                    <a:lumMod val="75000"/>
                    <a:lumOff val="25000"/>
                  </a:schemeClr>
                </a:solidFill>
                <a:latin typeface="Calibri" pitchFamily="34" charset="0"/>
                <a:cs typeface="Calibri" pitchFamily="34" charset="0"/>
              </a:rPr>
              <a:t>1427 </a:t>
            </a:r>
            <a:r>
              <a:rPr lang="uk-UA" sz="1600" dirty="0" smtClean="0">
                <a:solidFill>
                  <a:schemeClr val="tx1">
                    <a:lumMod val="75000"/>
                    <a:lumOff val="25000"/>
                  </a:schemeClr>
                </a:solidFill>
                <a:latin typeface="Calibri" pitchFamily="34" charset="0"/>
                <a:cs typeface="Calibri" pitchFamily="34" charset="0"/>
              </a:rPr>
              <a:t>млн км.</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Період обертання навколо своєї осі (доба): 10 </a:t>
            </a:r>
            <a:r>
              <a:rPr lang="uk-UA" sz="1600" dirty="0" err="1" smtClean="0">
                <a:solidFill>
                  <a:schemeClr val="tx1">
                    <a:lumMod val="75000"/>
                    <a:lumOff val="25000"/>
                  </a:schemeClr>
                </a:solidFill>
                <a:latin typeface="Calibri" pitchFamily="34" charset="0"/>
                <a:cs typeface="Calibri" pitchFamily="34" charset="0"/>
              </a:rPr>
              <a:t>год</a:t>
            </a:r>
            <a:r>
              <a:rPr lang="uk-UA" sz="1600" dirty="0" smtClean="0">
                <a:solidFill>
                  <a:schemeClr val="tx1">
                    <a:lumMod val="75000"/>
                    <a:lumOff val="25000"/>
                  </a:schemeClr>
                </a:solidFill>
                <a:latin typeface="Calibri" pitchFamily="34" charset="0"/>
                <a:cs typeface="Calibri" pitchFamily="34" charset="0"/>
              </a:rPr>
              <a:t> 40 хв.</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Час обертання навколо Сонця (рік): 29,5 земних років.</a:t>
            </a:r>
          </a:p>
          <a:p>
            <a:pPr marL="342900" indent="-342900">
              <a:buClr>
                <a:schemeClr val="tx1">
                  <a:lumMod val="95000"/>
                  <a:lumOff val="5000"/>
                </a:schemeClr>
              </a:buClr>
              <a:buFont typeface="Arial" pitchFamily="34" charset="0"/>
              <a:buChar char="•"/>
            </a:pPr>
            <a:r>
              <a:rPr lang="uk-UA" sz="1600" dirty="0">
                <a:solidFill>
                  <a:schemeClr val="tx1">
                    <a:lumMod val="75000"/>
                    <a:lumOff val="25000"/>
                  </a:schemeClr>
                </a:solidFill>
                <a:latin typeface="Calibri" pitchFamily="34" charset="0"/>
                <a:cs typeface="Calibri" pitchFamily="34" charset="0"/>
              </a:rPr>
              <a:t>Температура поверхні -</a:t>
            </a:r>
            <a:r>
              <a:rPr lang="uk-UA" sz="1600" dirty="0" smtClean="0">
                <a:solidFill>
                  <a:schemeClr val="tx1">
                    <a:lumMod val="75000"/>
                    <a:lumOff val="25000"/>
                  </a:schemeClr>
                </a:solidFill>
                <a:latin typeface="Calibri" pitchFamily="34" charset="0"/>
                <a:cs typeface="Calibri" pitchFamily="34" charset="0"/>
              </a:rPr>
              <a:t>170°С.</a:t>
            </a:r>
          </a:p>
          <a:p>
            <a:pPr marL="342900" indent="-342900">
              <a:buClr>
                <a:schemeClr val="tx1">
                  <a:lumMod val="95000"/>
                  <a:lumOff val="5000"/>
                </a:schemeClr>
              </a:buClr>
              <a:buFont typeface="Arial" pitchFamily="34" charset="0"/>
              <a:buChar char="•"/>
            </a:pPr>
            <a:r>
              <a:rPr lang="uk-UA" sz="1600" dirty="0" smtClean="0">
                <a:solidFill>
                  <a:schemeClr val="tx1">
                    <a:lumMod val="75000"/>
                    <a:lumOff val="25000"/>
                  </a:schemeClr>
                </a:solidFill>
                <a:latin typeface="Calibri" pitchFamily="34" charset="0"/>
                <a:cs typeface="Calibri" pitchFamily="34" charset="0"/>
              </a:rPr>
              <a:t>Супутники: відомо 62.</a:t>
            </a: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9490" y="332656"/>
            <a:ext cx="4266311" cy="3598951"/>
          </a:xfrm>
          <a:prstGeom prst="rect">
            <a:avLst/>
          </a:prstGeom>
          <a:ln>
            <a:noFill/>
          </a:ln>
          <a:effectLst>
            <a:softEdge rad="112500"/>
          </a:effectLst>
        </p:spPr>
      </p:pic>
    </p:spTree>
    <p:extLst>
      <p:ext uri="{BB962C8B-B14F-4D97-AF65-F5344CB8AC3E}">
        <p14:creationId xmlns:p14="http://schemas.microsoft.com/office/powerpoint/2010/main" val="87933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5" y="3212975"/>
            <a:ext cx="8125835" cy="3641549"/>
          </a:xfrm>
          <a:prstGeom prst="rect">
            <a:avLst/>
          </a:prstGeom>
        </p:spPr>
      </p:pic>
      <p:sp>
        <p:nvSpPr>
          <p:cNvPr id="3" name="TextBox 2"/>
          <p:cNvSpPr txBox="1"/>
          <p:nvPr/>
        </p:nvSpPr>
        <p:spPr>
          <a:xfrm>
            <a:off x="1192650" y="165987"/>
            <a:ext cx="7776864" cy="3046988"/>
          </a:xfrm>
          <a:prstGeom prst="rect">
            <a:avLst/>
          </a:prstGeom>
          <a:noFill/>
        </p:spPr>
        <p:txBody>
          <a:bodyPr wrap="square" rtlCol="0">
            <a:spAutoFit/>
          </a:bodyPr>
          <a:lstStyle/>
          <a:p>
            <a:pPr algn="ctr"/>
            <a:r>
              <a:rPr lang="uk-UA" sz="2400" dirty="0" smtClean="0">
                <a:solidFill>
                  <a:schemeClr val="tx1">
                    <a:lumMod val="75000"/>
                    <a:lumOff val="25000"/>
                  </a:schemeClr>
                </a:solidFill>
                <a:latin typeface="Calibri" pitchFamily="34" charset="0"/>
                <a:cs typeface="Calibri" pitchFamily="34" charset="0"/>
              </a:rPr>
              <a:t>Сатурн складається переважно з газу і рідкого газу. Він покритий хмарною атмосферою з водню та гелію. Поверхня планети – величезний глибокий океан рідкого водню. Нижче розміщений шар металічного водню. У центрі планети розміщене невелике </a:t>
            </a:r>
            <a:r>
              <a:rPr lang="uk-UA" sz="2400" dirty="0" err="1" smtClean="0">
                <a:solidFill>
                  <a:schemeClr val="tx1">
                    <a:lumMod val="75000"/>
                    <a:lumOff val="25000"/>
                  </a:schemeClr>
                </a:solidFill>
                <a:latin typeface="Calibri" pitchFamily="34" charset="0"/>
                <a:cs typeface="Calibri" pitchFamily="34" charset="0"/>
              </a:rPr>
              <a:t>кам</a:t>
            </a:r>
            <a:r>
              <a:rPr lang="en-US" sz="2400" dirty="0" smtClean="0">
                <a:solidFill>
                  <a:schemeClr val="tx1">
                    <a:lumMod val="75000"/>
                    <a:lumOff val="25000"/>
                  </a:schemeClr>
                </a:solidFill>
                <a:latin typeface="Calibri" pitchFamily="34" charset="0"/>
                <a:cs typeface="Calibri" pitchFamily="34" charset="0"/>
              </a:rPr>
              <a:t>’</a:t>
            </a:r>
            <a:r>
              <a:rPr lang="uk-UA" sz="2400" dirty="0" err="1" smtClean="0">
                <a:solidFill>
                  <a:schemeClr val="tx1">
                    <a:lumMod val="75000"/>
                    <a:lumOff val="25000"/>
                  </a:schemeClr>
                </a:solidFill>
                <a:latin typeface="Calibri" pitchFamily="34" charset="0"/>
                <a:cs typeface="Calibri" pitchFamily="34" charset="0"/>
              </a:rPr>
              <a:t>яне</a:t>
            </a:r>
            <a:r>
              <a:rPr lang="uk-UA" sz="2400" dirty="0" smtClean="0">
                <a:solidFill>
                  <a:schemeClr val="tx1">
                    <a:lumMod val="75000"/>
                    <a:lumOff val="25000"/>
                  </a:schemeClr>
                </a:solidFill>
                <a:latin typeface="Calibri" pitchFamily="34" charset="0"/>
                <a:cs typeface="Calibri" pitchFamily="34" charset="0"/>
              </a:rPr>
              <a:t> ядро. Сатурн великий, </a:t>
            </a:r>
            <a:r>
              <a:rPr lang="uk-UA" sz="2400" dirty="0" err="1" smtClean="0">
                <a:solidFill>
                  <a:schemeClr val="tx1">
                    <a:lumMod val="75000"/>
                    <a:lumOff val="25000"/>
                  </a:schemeClr>
                </a:solidFill>
                <a:latin typeface="Calibri" pitchFamily="34" charset="0"/>
                <a:cs typeface="Calibri" pitchFamily="34" charset="0"/>
              </a:rPr>
              <a:t>надивовижу</a:t>
            </a:r>
            <a:r>
              <a:rPr lang="uk-UA" sz="2400" dirty="0" smtClean="0">
                <a:solidFill>
                  <a:schemeClr val="tx1">
                    <a:lumMod val="75000"/>
                    <a:lumOff val="25000"/>
                  </a:schemeClr>
                </a:solidFill>
                <a:latin typeface="Calibri" pitchFamily="34" charset="0"/>
                <a:cs typeface="Calibri" pitchFamily="34" charset="0"/>
              </a:rPr>
              <a:t> легкий, хоча </a:t>
            </a:r>
            <a:r>
              <a:rPr lang="uk-UA" sz="2400" dirty="0">
                <a:solidFill>
                  <a:schemeClr val="tx1">
                    <a:lumMod val="75000"/>
                    <a:lumOff val="25000"/>
                  </a:schemeClr>
                </a:solidFill>
                <a:latin typeface="Calibri" pitchFamily="34" charset="0"/>
                <a:cs typeface="Calibri" pitchFamily="34" charset="0"/>
              </a:rPr>
              <a:t>його маса </a:t>
            </a:r>
            <a:r>
              <a:rPr lang="uk-UA" sz="2400" dirty="0" smtClean="0">
                <a:solidFill>
                  <a:schemeClr val="tx1">
                    <a:lumMod val="75000"/>
                    <a:lumOff val="25000"/>
                  </a:schemeClr>
                </a:solidFill>
                <a:latin typeface="Calibri" pitchFamily="34" charset="0"/>
                <a:cs typeface="Calibri" pitchFamily="34" charset="0"/>
              </a:rPr>
              <a:t>6</a:t>
            </a:r>
            <a:r>
              <a:rPr lang="ru-RU" sz="2400" dirty="0" smtClean="0">
                <a:solidFill>
                  <a:schemeClr val="tx1">
                    <a:lumMod val="75000"/>
                    <a:lumOff val="25000"/>
                  </a:schemeClr>
                </a:solidFill>
                <a:latin typeface="Calibri" pitchFamily="34" charset="0"/>
                <a:cs typeface="Calibri" pitchFamily="34" charset="0"/>
              </a:rPr>
              <a:t>·10²³ т. </a:t>
            </a:r>
            <a:r>
              <a:rPr lang="ru-RU" sz="2400" dirty="0" err="1" smtClean="0">
                <a:solidFill>
                  <a:schemeClr val="tx1">
                    <a:lumMod val="75000"/>
                    <a:lumOff val="25000"/>
                  </a:schemeClr>
                </a:solidFill>
                <a:latin typeface="Calibri" pitchFamily="34" charset="0"/>
                <a:cs typeface="Calibri" pitchFamily="34" charset="0"/>
              </a:rPr>
              <a:t>Густина</a:t>
            </a:r>
            <a:r>
              <a:rPr lang="ru-RU" sz="2400" dirty="0" smtClean="0">
                <a:solidFill>
                  <a:schemeClr val="tx1">
                    <a:lumMod val="75000"/>
                    <a:lumOff val="25000"/>
                  </a:schemeClr>
                </a:solidFill>
                <a:latin typeface="Calibri" pitchFamily="34" charset="0"/>
                <a:cs typeface="Calibri" pitchFamily="34" charset="0"/>
              </a:rPr>
              <a:t> </a:t>
            </a:r>
            <a:r>
              <a:rPr lang="ru-RU" sz="2400" dirty="0" err="1" smtClean="0">
                <a:solidFill>
                  <a:schemeClr val="tx1">
                    <a:lumMod val="75000"/>
                    <a:lumOff val="25000"/>
                  </a:schemeClr>
                </a:solidFill>
                <a:latin typeface="Calibri" pitchFamily="34" charset="0"/>
                <a:cs typeface="Calibri" pitchFamily="34" charset="0"/>
              </a:rPr>
              <a:t>речовини</a:t>
            </a:r>
            <a:r>
              <a:rPr lang="ru-RU" sz="2400" dirty="0" smtClean="0">
                <a:solidFill>
                  <a:schemeClr val="tx1">
                    <a:lumMod val="75000"/>
                    <a:lumOff val="25000"/>
                  </a:schemeClr>
                </a:solidFill>
                <a:latin typeface="Calibri" pitchFamily="34" charset="0"/>
                <a:cs typeface="Calibri" pitchFamily="34" charset="0"/>
              </a:rPr>
              <a:t> Сатурна </a:t>
            </a:r>
            <a:r>
              <a:rPr lang="ru-RU" sz="2400" dirty="0" err="1" smtClean="0">
                <a:solidFill>
                  <a:schemeClr val="tx1">
                    <a:lumMod val="75000"/>
                    <a:lumOff val="25000"/>
                  </a:schemeClr>
                </a:solidFill>
                <a:latin typeface="Calibri" pitchFamily="34" charset="0"/>
                <a:cs typeface="Calibri" pitchFamily="34" charset="0"/>
              </a:rPr>
              <a:t>менша</a:t>
            </a:r>
            <a:r>
              <a:rPr lang="ru-RU" sz="2400" dirty="0" smtClean="0">
                <a:solidFill>
                  <a:schemeClr val="tx1">
                    <a:lumMod val="75000"/>
                    <a:lumOff val="25000"/>
                  </a:schemeClr>
                </a:solidFill>
                <a:latin typeface="Calibri" pitchFamily="34" charset="0"/>
                <a:cs typeface="Calibri" pitchFamily="34" charset="0"/>
              </a:rPr>
              <a:t> за </a:t>
            </a:r>
            <a:r>
              <a:rPr lang="ru-RU" sz="2400" dirty="0" err="1" smtClean="0">
                <a:solidFill>
                  <a:schemeClr val="tx1">
                    <a:lumMod val="75000"/>
                    <a:lumOff val="25000"/>
                  </a:schemeClr>
                </a:solidFill>
                <a:latin typeface="Calibri" pitchFamily="34" charset="0"/>
                <a:cs typeface="Calibri" pitchFamily="34" charset="0"/>
              </a:rPr>
              <a:t>густину</a:t>
            </a:r>
            <a:r>
              <a:rPr lang="ru-RU" sz="2400" dirty="0" smtClean="0">
                <a:solidFill>
                  <a:schemeClr val="tx1">
                    <a:lumMod val="75000"/>
                    <a:lumOff val="25000"/>
                  </a:schemeClr>
                </a:solidFill>
                <a:latin typeface="Calibri" pitchFamily="34" charset="0"/>
                <a:cs typeface="Calibri" pitchFamily="34" charset="0"/>
              </a:rPr>
              <a:t> води. </a:t>
            </a:r>
            <a:r>
              <a:rPr lang="ru-RU" sz="2400" dirty="0" err="1" smtClean="0">
                <a:solidFill>
                  <a:schemeClr val="tx1">
                    <a:lumMod val="75000"/>
                    <a:lumOff val="25000"/>
                  </a:schemeClr>
                </a:solidFill>
                <a:latin typeface="Calibri" pitchFamily="34" charset="0"/>
                <a:cs typeface="Calibri" pitchFamily="34" charset="0"/>
              </a:rPr>
              <a:t>Якби</a:t>
            </a:r>
            <a:r>
              <a:rPr lang="ru-RU" sz="2400" dirty="0" smtClean="0">
                <a:solidFill>
                  <a:schemeClr val="tx1">
                    <a:lumMod val="75000"/>
                    <a:lumOff val="25000"/>
                  </a:schemeClr>
                </a:solidFill>
                <a:latin typeface="Calibri" pitchFamily="34" charset="0"/>
                <a:cs typeface="Calibri" pitchFamily="34" charset="0"/>
              </a:rPr>
              <a:t> </a:t>
            </a:r>
            <a:r>
              <a:rPr lang="ru-RU" sz="2400" dirty="0" err="1" smtClean="0">
                <a:solidFill>
                  <a:schemeClr val="tx1">
                    <a:lumMod val="75000"/>
                    <a:lumOff val="25000"/>
                  </a:schemeClr>
                </a:solidFill>
                <a:latin typeface="Calibri" pitchFamily="34" charset="0"/>
                <a:cs typeface="Calibri" pitchFamily="34" charset="0"/>
              </a:rPr>
              <a:t>була</a:t>
            </a:r>
            <a:r>
              <a:rPr lang="ru-RU" sz="2400" dirty="0" smtClean="0">
                <a:solidFill>
                  <a:schemeClr val="tx1">
                    <a:lumMod val="75000"/>
                    <a:lumOff val="25000"/>
                  </a:schemeClr>
                </a:solidFill>
                <a:latin typeface="Calibri" pitchFamily="34" charset="0"/>
                <a:cs typeface="Calibri" pitchFamily="34" charset="0"/>
              </a:rPr>
              <a:t> </a:t>
            </a:r>
            <a:r>
              <a:rPr lang="ru-RU" sz="2400" dirty="0" err="1" smtClean="0">
                <a:solidFill>
                  <a:schemeClr val="tx1">
                    <a:lumMod val="75000"/>
                    <a:lumOff val="25000"/>
                  </a:schemeClr>
                </a:solidFill>
                <a:latin typeface="Calibri" pitchFamily="34" charset="0"/>
                <a:cs typeface="Calibri" pitchFamily="34" charset="0"/>
              </a:rPr>
              <a:t>достатньо</a:t>
            </a:r>
            <a:r>
              <a:rPr lang="ru-RU" sz="2400" dirty="0" smtClean="0">
                <a:solidFill>
                  <a:schemeClr val="tx1">
                    <a:lumMod val="75000"/>
                    <a:lumOff val="25000"/>
                  </a:schemeClr>
                </a:solidFill>
                <a:latin typeface="Calibri" pitchFamily="34" charset="0"/>
                <a:cs typeface="Calibri" pitchFamily="34" charset="0"/>
              </a:rPr>
              <a:t> велика ванна, в</a:t>
            </a:r>
            <a:r>
              <a:rPr lang="uk-UA" sz="2400" dirty="0" err="1" smtClean="0">
                <a:solidFill>
                  <a:schemeClr val="tx1">
                    <a:lumMod val="75000"/>
                    <a:lumOff val="25000"/>
                  </a:schemeClr>
                </a:solidFill>
                <a:latin typeface="Calibri" pitchFamily="34" charset="0"/>
                <a:cs typeface="Calibri" pitchFamily="34" charset="0"/>
              </a:rPr>
              <a:t>ін</a:t>
            </a:r>
            <a:r>
              <a:rPr lang="uk-UA" sz="2400" dirty="0" smtClean="0">
                <a:solidFill>
                  <a:schemeClr val="tx1">
                    <a:lumMod val="75000"/>
                    <a:lumOff val="25000"/>
                  </a:schemeClr>
                </a:solidFill>
                <a:latin typeface="Calibri" pitchFamily="34" charset="0"/>
                <a:cs typeface="Calibri" pitchFamily="34" charset="0"/>
              </a:rPr>
              <a:t> би плавав у воді.</a:t>
            </a:r>
            <a:endParaRPr lang="uk-UA" sz="2400" dirty="0">
              <a:solidFill>
                <a:schemeClr val="tx1">
                  <a:lumMod val="75000"/>
                  <a:lumOff val="25000"/>
                </a:schemeClr>
              </a:solidFill>
              <a:latin typeface="Calibri" pitchFamily="34" charset="0"/>
              <a:cs typeface="Calibri" pitchFamily="34" charset="0"/>
            </a:endParaRPr>
          </a:p>
        </p:txBody>
      </p:sp>
    </p:spTree>
    <p:extLst>
      <p:ext uri="{BB962C8B-B14F-4D97-AF65-F5344CB8AC3E}">
        <p14:creationId xmlns:p14="http://schemas.microsoft.com/office/powerpoint/2010/main" val="6186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5747177" y="20260"/>
            <a:ext cx="2851037" cy="1569660"/>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4800" b="1" cap="all" dirty="0"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Кільця</a:t>
            </a:r>
          </a:p>
          <a:p>
            <a:pPr algn="ctr"/>
            <a:r>
              <a:rPr lang="uk-UA" sz="4800" b="1" cap="all" dirty="0" err="1" smtClean="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rPr>
              <a:t>сатурна</a:t>
            </a:r>
            <a:endParaRPr lang="uk-UA" sz="4800" b="1" cap="all" dirty="0">
              <a:ln w="0"/>
              <a:solidFill>
                <a:schemeClr val="accent2">
                  <a:lumMod val="75000"/>
                </a:schemeClr>
              </a:solidFill>
              <a:effectLst>
                <a:outerShdw blurRad="38100" dist="38100" dir="2700000" algn="tl">
                  <a:srgbClr val="000000">
                    <a:alpha val="43137"/>
                  </a:srgbClr>
                </a:outerShdw>
                <a:reflection blurRad="12700" stA="50000" endPos="50000" dist="5000" dir="5400000" sy="-100000" rotWithShape="0"/>
              </a:effectLst>
            </a:endParaRPr>
          </a:p>
        </p:txBody>
      </p:sp>
    </p:spTree>
    <p:extLst>
      <p:ext uri="{BB962C8B-B14F-4D97-AF65-F5344CB8AC3E}">
        <p14:creationId xmlns:p14="http://schemas.microsoft.com/office/powerpoint/2010/main" val="196786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2C0057"/>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170</TotalTime>
  <Words>777</Words>
  <Application>Microsoft Office PowerPoint</Application>
  <PresentationFormat>Экран (4:3)</PresentationFormat>
  <Paragraphs>41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Юпітер І Сатурн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18</cp:revision>
  <dcterms:created xsi:type="dcterms:W3CDTF">2013-12-06T17:17:48Z</dcterms:created>
  <dcterms:modified xsi:type="dcterms:W3CDTF">2013-12-07T15:24:00Z</dcterms:modified>
</cp:coreProperties>
</file>