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87" r:id="rId7"/>
    <p:sldId id="285" r:id="rId8"/>
    <p:sldId id="262" r:id="rId9"/>
    <p:sldId id="260" r:id="rId10"/>
    <p:sldId id="261" r:id="rId11"/>
    <p:sldId id="265" r:id="rId12"/>
    <p:sldId id="266" r:id="rId13"/>
    <p:sldId id="268" r:id="rId14"/>
    <p:sldId id="263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4" r:id="rId25"/>
    <p:sldId id="282" r:id="rId26"/>
    <p:sldId id="280" r:id="rId27"/>
    <p:sldId id="281" r:id="rId28"/>
    <p:sldId id="279" r:id="rId29"/>
    <p:sldId id="283" r:id="rId30"/>
    <p:sldId id="27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1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2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6%D1%83%D0%BA%D1%80%D0%BE%D0%B2%D0%B8%D0%B9_%D0%B4%D1%96%D0%B0%D0%B1%D0%B5%D1%82" TargetMode="External"/><Relationship Id="rId2" Type="http://schemas.openxmlformats.org/officeDocument/2006/relationships/hyperlink" Target="http://uk.wikipedia.org/wiki/%D0%86%D0%BD%D1%81%D1%83%D0%BB%D1%96%D0%B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f.ru/health/life/1080398?utm_source=qip&amp;utm_medium=news.qip&amp;utm_campaign=articl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3312367"/>
          </a:xfrm>
        </p:spPr>
        <p:txBody>
          <a:bodyPr>
            <a:normAutofit/>
          </a:bodyPr>
          <a:lstStyle/>
          <a:p>
            <a:r>
              <a:rPr lang="uk-UA" sz="8000" b="1" dirty="0" smtClean="0">
                <a:solidFill>
                  <a:srgbClr val="7030A0"/>
                </a:solidFill>
                <a:latin typeface="Comic Sans MS" pitchFamily="66" charset="0"/>
              </a:rPr>
              <a:t>Цукровий діабет</a:t>
            </a:r>
            <a:br>
              <a:rPr lang="uk-UA" sz="8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uk-UA" sz="8000" b="1" dirty="0" smtClean="0">
                <a:solidFill>
                  <a:srgbClr val="7030A0"/>
                </a:solidFill>
                <a:latin typeface="Comic Sans MS" pitchFamily="66" charset="0"/>
              </a:rPr>
              <a:t>Інсулін</a:t>
            </a:r>
            <a:endParaRPr lang="uk-UA" sz="8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797152"/>
            <a:ext cx="3168352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Підготувала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учениця </a:t>
            </a:r>
            <a:r>
              <a:rPr lang="uk-UA" dirty="0">
                <a:solidFill>
                  <a:schemeClr val="tx1"/>
                </a:solidFill>
              </a:rPr>
              <a:t>11 — </a:t>
            </a:r>
            <a:r>
              <a:rPr lang="uk-UA" dirty="0" smtClean="0">
                <a:solidFill>
                  <a:schemeClr val="tx1"/>
                </a:solidFill>
              </a:rPr>
              <a:t>Б класу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ЗОШ І — ІІІ </a:t>
            </a:r>
            <a:r>
              <a:rPr lang="uk-UA" dirty="0" smtClean="0">
                <a:solidFill>
                  <a:schemeClr val="tx1"/>
                </a:solidFill>
              </a:rPr>
              <a:t>ст. № 11</a:t>
            </a:r>
          </a:p>
          <a:p>
            <a:pPr algn="l"/>
            <a:r>
              <a:rPr lang="uk-UA" dirty="0" err="1" smtClean="0">
                <a:solidFill>
                  <a:schemeClr val="tx1"/>
                </a:solidFill>
              </a:rPr>
              <a:t>Відняк</a:t>
            </a:r>
            <a:r>
              <a:rPr lang="uk-UA" dirty="0" smtClean="0">
                <a:solidFill>
                  <a:schemeClr val="tx1"/>
                </a:solidFill>
              </a:rPr>
              <a:t> Людмила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9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5832648" cy="402895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600" dirty="0"/>
              <a:t>До кінця </a:t>
            </a:r>
            <a:r>
              <a:rPr lang="en-US" sz="2600" dirty="0"/>
              <a:t>XVII </a:t>
            </a:r>
            <a:r>
              <a:rPr lang="uk-UA" sz="2600" dirty="0"/>
              <a:t>століття з'явилась нова концепція цього захворювання: воно розглядалось як </a:t>
            </a:r>
            <a:r>
              <a:rPr lang="uk-UA" sz="2600" dirty="0" smtClean="0"/>
              <a:t>системний розлад пов'язаний із травленням. </a:t>
            </a:r>
            <a:r>
              <a:rPr lang="uk-UA" sz="2600" dirty="0"/>
              <a:t>Такий зсув у розумінні діабету відбувся в першу чергу завдяки дослідженням </a:t>
            </a:r>
            <a:r>
              <a:rPr lang="uk-UA" sz="2600" dirty="0">
                <a:solidFill>
                  <a:srgbClr val="C00000"/>
                </a:solidFill>
              </a:rPr>
              <a:t>Метью </a:t>
            </a:r>
            <a:r>
              <a:rPr lang="uk-UA" sz="2600" dirty="0" err="1">
                <a:solidFill>
                  <a:srgbClr val="C00000"/>
                </a:solidFill>
              </a:rPr>
              <a:t>Добсона</a:t>
            </a:r>
            <a:r>
              <a:rPr lang="uk-UA" sz="2600" dirty="0"/>
              <a:t>, що </a:t>
            </a:r>
            <a:r>
              <a:rPr lang="uk-UA" sz="2600" dirty="0">
                <a:solidFill>
                  <a:srgbClr val="00B050"/>
                </a:solidFill>
              </a:rPr>
              <a:t>1776</a:t>
            </a:r>
            <a:r>
              <a:rPr lang="uk-UA" sz="2600" dirty="0"/>
              <a:t> року встановив наявність цукру в крові та сечі пацієнтів</a:t>
            </a:r>
            <a:r>
              <a:rPr lang="uk-UA" sz="2600" dirty="0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44728"/>
            <a:ext cx="2877861" cy="4037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62408" y="4657744"/>
            <a:ext cx="8780424" cy="1692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600" dirty="0"/>
              <a:t>Роль підшлункової залози у розвитку цукрового діабету остаточно довели </a:t>
            </a:r>
            <a:r>
              <a:rPr lang="uk-UA" sz="2600" dirty="0">
                <a:solidFill>
                  <a:srgbClr val="C00000"/>
                </a:solidFill>
              </a:rPr>
              <a:t>Йозеф фон </a:t>
            </a:r>
            <a:r>
              <a:rPr lang="uk-UA" sz="2600" dirty="0" err="1">
                <a:solidFill>
                  <a:srgbClr val="C00000"/>
                </a:solidFill>
              </a:rPr>
              <a:t>Мерінг</a:t>
            </a:r>
            <a:r>
              <a:rPr lang="uk-UA" sz="2600" dirty="0"/>
              <a:t> та </a:t>
            </a:r>
            <a:r>
              <a:rPr lang="uk-UA" sz="2600" dirty="0">
                <a:solidFill>
                  <a:srgbClr val="C00000"/>
                </a:solidFill>
              </a:rPr>
              <a:t>Оскар </a:t>
            </a:r>
            <a:r>
              <a:rPr lang="uk-UA" sz="2600" dirty="0" err="1">
                <a:solidFill>
                  <a:srgbClr val="C00000"/>
                </a:solidFill>
              </a:rPr>
              <a:t>Мінковський</a:t>
            </a:r>
            <a:r>
              <a:rPr lang="uk-UA" sz="2600" dirty="0"/>
              <a:t>. </a:t>
            </a:r>
            <a:r>
              <a:rPr lang="uk-UA" sz="2600" dirty="0">
                <a:solidFill>
                  <a:srgbClr val="00B050"/>
                </a:solidFill>
              </a:rPr>
              <a:t>1889</a:t>
            </a:r>
            <a:r>
              <a:rPr lang="uk-UA" sz="2600" dirty="0"/>
              <a:t> року вони зробили </a:t>
            </a:r>
            <a:r>
              <a:rPr lang="uk-UA" sz="2600" dirty="0" err="1"/>
              <a:t>панкреатомію</a:t>
            </a:r>
            <a:r>
              <a:rPr lang="uk-UA" sz="2600" dirty="0"/>
              <a:t> собаці, внаслідок чого в нього </a:t>
            </a:r>
            <a:r>
              <a:rPr lang="uk-UA" sz="2600" dirty="0" err="1"/>
              <a:t>розвинувся</a:t>
            </a:r>
            <a:r>
              <a:rPr lang="uk-UA" sz="2600" dirty="0"/>
              <a:t> діабет.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42553" y="72403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solidFill>
                  <a:schemeClr val="bg1"/>
                </a:solidFill>
              </a:rPr>
              <a:t>Клод </a:t>
            </a:r>
            <a:r>
              <a:rPr lang="uk-UA" i="1" dirty="0" err="1">
                <a:solidFill>
                  <a:schemeClr val="bg1"/>
                </a:solidFill>
              </a:rPr>
              <a:t>Бернар</a:t>
            </a:r>
            <a:r>
              <a:rPr lang="uk-UA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46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60" y="555536"/>
            <a:ext cx="5184576" cy="4525963"/>
          </a:xfrm>
        </p:spPr>
        <p:txBody>
          <a:bodyPr>
            <a:normAutofit lnSpcReduction="10000"/>
          </a:bodyPr>
          <a:lstStyle/>
          <a:p>
            <a:r>
              <a:rPr lang="uk-UA" sz="2400" dirty="0"/>
              <a:t>У </a:t>
            </a:r>
            <a:r>
              <a:rPr lang="uk-UA" sz="2400" dirty="0">
                <a:solidFill>
                  <a:srgbClr val="00B050"/>
                </a:solidFill>
              </a:rPr>
              <a:t>1901</a:t>
            </a:r>
            <a:r>
              <a:rPr lang="uk-UA" sz="2400" dirty="0"/>
              <a:t> році був зроблений наступний важливий крок, </a:t>
            </a:r>
            <a:r>
              <a:rPr lang="uk-UA" sz="2400" dirty="0" err="1">
                <a:solidFill>
                  <a:srgbClr val="C00000"/>
                </a:solidFill>
              </a:rPr>
              <a:t>Юджин</a:t>
            </a:r>
            <a:r>
              <a:rPr lang="uk-UA" sz="2400" dirty="0">
                <a:solidFill>
                  <a:srgbClr val="C00000"/>
                </a:solidFill>
              </a:rPr>
              <a:t> </a:t>
            </a:r>
            <a:r>
              <a:rPr lang="uk-UA" sz="2400" dirty="0" err="1">
                <a:solidFill>
                  <a:srgbClr val="C00000"/>
                </a:solidFill>
              </a:rPr>
              <a:t>Опі</a:t>
            </a:r>
            <a:r>
              <a:rPr lang="uk-UA" sz="2400" dirty="0"/>
              <a:t> </a:t>
            </a:r>
            <a:r>
              <a:rPr lang="uk-UA" sz="2400" dirty="0" smtClean="0"/>
              <a:t>чітко </a:t>
            </a:r>
            <a:r>
              <a:rPr lang="uk-UA" sz="2400" dirty="0"/>
              <a:t>показав, що «цукровий діабет обумовлений руйнуванням острівців підшлункової залози, і виникає тільки коли ці тільця частково або повністю зруйновані</a:t>
            </a:r>
            <a:r>
              <a:rPr lang="uk-UA" sz="2400" dirty="0" smtClean="0"/>
              <a:t>».</a:t>
            </a:r>
          </a:p>
          <a:p>
            <a:r>
              <a:rPr lang="uk-UA" sz="2400" dirty="0" smtClean="0"/>
              <a:t>Зв'язок </a:t>
            </a:r>
            <a:r>
              <a:rPr lang="uk-UA" sz="2400" dirty="0"/>
              <a:t>між цукровим діабетом і підшлунковою залозою був відомий і раніше, але до цього не було ясно, що діабет пов'язаний саме з острівцями </a:t>
            </a:r>
            <a:r>
              <a:rPr lang="uk-UA" sz="2400" dirty="0" err="1"/>
              <a:t>Лангерганса</a:t>
            </a:r>
            <a:r>
              <a:rPr lang="uk-UA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48680"/>
            <a:ext cx="3572335" cy="3873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453630" y="4797152"/>
            <a:ext cx="60616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Вчені зробили висновок, що острівці </a:t>
            </a:r>
            <a:r>
              <a:rPr lang="uk-UA" sz="2400" dirty="0" err="1"/>
              <a:t>Лангенгарса</a:t>
            </a:r>
            <a:r>
              <a:rPr lang="uk-UA" sz="2400" dirty="0"/>
              <a:t> повинні виробляти речовину із цукрознижувальним ефектом. </a:t>
            </a:r>
            <a:r>
              <a:rPr lang="uk-UA" sz="2400" dirty="0" err="1"/>
              <a:t>Мейер</a:t>
            </a:r>
            <a:r>
              <a:rPr lang="uk-UA" sz="2400" dirty="0"/>
              <a:t> назвав її </a:t>
            </a:r>
            <a:r>
              <a:rPr lang="uk-UA" sz="2400" b="1" dirty="0">
                <a:solidFill>
                  <a:srgbClr val="00B050"/>
                </a:solidFill>
              </a:rPr>
              <a:t>інсуліном</a:t>
            </a:r>
            <a:r>
              <a:rPr lang="uk-UA" sz="24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39069" y="4395952"/>
            <a:ext cx="1960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/>
              <a:t>Пауль </a:t>
            </a:r>
            <a:r>
              <a:rPr lang="uk-UA" i="1" dirty="0" err="1"/>
              <a:t>Лангерганс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69257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B050"/>
                </a:solidFill>
                <a:latin typeface="Comic Sans MS" pitchFamily="66" charset="0"/>
              </a:rPr>
              <a:t>Інсулін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3"/>
          </a:xfrm>
        </p:spPr>
        <p:txBody>
          <a:bodyPr>
            <a:normAutofit/>
          </a:bodyPr>
          <a:lstStyle/>
          <a:p>
            <a:r>
              <a:rPr lang="uk-UA" i="1" dirty="0">
                <a:solidFill>
                  <a:srgbClr val="7030A0"/>
                </a:solidFill>
              </a:rPr>
              <a:t>Інсулін</a:t>
            </a:r>
            <a:r>
              <a:rPr lang="uk-UA" dirty="0"/>
              <a:t> (від лат. </a:t>
            </a:r>
            <a:r>
              <a:rPr lang="en-US" dirty="0" smtClean="0"/>
              <a:t>— </a:t>
            </a:r>
            <a:r>
              <a:rPr lang="uk-UA" dirty="0"/>
              <a:t>острів) — гормон пептидної природи, що утворюється в бета-клітинах острівців </a:t>
            </a:r>
            <a:r>
              <a:rPr lang="uk-UA" dirty="0" err="1"/>
              <a:t>Лангерганса</a:t>
            </a:r>
            <a:r>
              <a:rPr lang="uk-UA" dirty="0"/>
              <a:t> підшлункової залози. Впливає на багато аспектів обміну речовин практично у всіх тканинах. Основна дія інсуліну полягає в зниженні концентрації глюкози в крові.</a:t>
            </a:r>
          </a:p>
        </p:txBody>
      </p:sp>
    </p:spTree>
    <p:extLst>
      <p:ext uri="{BB962C8B-B14F-4D97-AF65-F5344CB8AC3E}">
        <p14:creationId xmlns:p14="http://schemas.microsoft.com/office/powerpoint/2010/main" val="299681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Будова молекули інсуліну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573016"/>
            <a:ext cx="8562124" cy="24048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i="1" dirty="0"/>
              <a:t>Інсулін</a:t>
            </a:r>
            <a:r>
              <a:rPr lang="uk-UA" dirty="0"/>
              <a:t> — це невеликий </a:t>
            </a:r>
            <a:r>
              <a:rPr lang="uk-UA" dirty="0" smtClean="0"/>
              <a:t>білок молекулярною масою 5,8 </a:t>
            </a:r>
            <a:r>
              <a:rPr lang="uk-UA" dirty="0" err="1" smtClean="0"/>
              <a:t>кДа</a:t>
            </a:r>
            <a:r>
              <a:rPr lang="uk-UA" dirty="0" smtClean="0"/>
              <a:t>. </a:t>
            </a:r>
            <a:r>
              <a:rPr lang="uk-UA" dirty="0"/>
              <a:t>Він складається із двох поліпептидних ланцюгів: А (21 амінокислота) та </a:t>
            </a:r>
            <a:r>
              <a:rPr lang="en-US" dirty="0"/>
              <a:t>B (30 </a:t>
            </a:r>
            <a:r>
              <a:rPr lang="uk-UA" dirty="0"/>
              <a:t>амінокислот).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496944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7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5264" y="75982"/>
            <a:ext cx="577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Comic Sans MS" pitchFamily="66" charset="0"/>
              </a:rPr>
              <a:t>Структура молекули інсуліну</a:t>
            </a:r>
          </a:p>
        </p:txBody>
      </p:sp>
    </p:spTree>
    <p:extLst>
      <p:ext uri="{BB962C8B-B14F-4D97-AF65-F5344CB8AC3E}">
        <p14:creationId xmlns:p14="http://schemas.microsoft.com/office/powerpoint/2010/main" val="270759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latin typeface="Comic Sans MS" pitchFamily="66" charset="0"/>
              </a:rPr>
              <a:t>Функції інсуліну</a:t>
            </a:r>
            <a:endParaRPr lang="uk-UA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/>
              <a:t>З</a:t>
            </a:r>
            <a:r>
              <a:rPr lang="uk-UA" dirty="0" smtClean="0"/>
              <a:t>більшує </a:t>
            </a:r>
            <a:r>
              <a:rPr lang="uk-UA" dirty="0"/>
              <a:t>проникність плазматичних мембран для </a:t>
            </a:r>
            <a:r>
              <a:rPr lang="uk-UA" dirty="0" smtClean="0"/>
              <a:t>глюкози.</a:t>
            </a:r>
          </a:p>
          <a:p>
            <a:r>
              <a:rPr lang="uk-UA" dirty="0"/>
              <a:t>А</a:t>
            </a:r>
            <a:r>
              <a:rPr lang="uk-UA" dirty="0" smtClean="0"/>
              <a:t>ктивує </a:t>
            </a:r>
            <a:r>
              <a:rPr lang="uk-UA" dirty="0"/>
              <a:t>ключові ферменти </a:t>
            </a:r>
            <a:r>
              <a:rPr lang="uk-UA" dirty="0" smtClean="0"/>
              <a:t>гліколізу.</a:t>
            </a:r>
          </a:p>
          <a:p>
            <a:r>
              <a:rPr lang="uk-UA" dirty="0"/>
              <a:t>С</a:t>
            </a:r>
            <a:r>
              <a:rPr lang="uk-UA" dirty="0" smtClean="0"/>
              <a:t>тимулює </a:t>
            </a:r>
            <a:r>
              <a:rPr lang="uk-UA" dirty="0"/>
              <a:t>перетворення в печінці і м'язах глюкози на </a:t>
            </a:r>
            <a:r>
              <a:rPr lang="uk-UA" dirty="0" smtClean="0"/>
              <a:t>глікоген.</a:t>
            </a:r>
          </a:p>
          <a:p>
            <a:r>
              <a:rPr lang="uk-UA" dirty="0"/>
              <a:t>П</a:t>
            </a:r>
            <a:r>
              <a:rPr lang="uk-UA" dirty="0" smtClean="0"/>
              <a:t>ідсилює </a:t>
            </a:r>
            <a:r>
              <a:rPr lang="uk-UA" dirty="0"/>
              <a:t>синтез жирів і </a:t>
            </a:r>
            <a:r>
              <a:rPr lang="uk-UA" dirty="0" smtClean="0"/>
              <a:t>білків.</a:t>
            </a:r>
          </a:p>
          <a:p>
            <a:r>
              <a:rPr lang="uk-UA" dirty="0"/>
              <a:t>П</a:t>
            </a:r>
            <a:r>
              <a:rPr lang="uk-UA" dirty="0" smtClean="0"/>
              <a:t>ригнічує </a:t>
            </a:r>
            <a:r>
              <a:rPr lang="uk-UA" dirty="0"/>
              <a:t>активність ферментів, що розщеплюють глікоген і </a:t>
            </a:r>
            <a:r>
              <a:rPr lang="uk-UA" dirty="0" smtClean="0"/>
              <a:t>жири.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57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Секреція інсуліну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4752528" cy="53285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uk-UA" dirty="0"/>
              <a:t>Бета-клітини підшлункової залози, як типові ендокринні клітини, </a:t>
            </a:r>
            <a:r>
              <a:rPr lang="uk-UA" dirty="0" err="1"/>
              <a:t>секретують</a:t>
            </a:r>
            <a:r>
              <a:rPr lang="uk-UA" dirty="0"/>
              <a:t> більшість (95%) свого основного продукту — інсуліну — регульованим </a:t>
            </a:r>
            <a:r>
              <a:rPr lang="uk-UA" dirty="0" smtClean="0"/>
              <a:t>шляхом. </a:t>
            </a:r>
            <a:r>
              <a:rPr lang="uk-UA" dirty="0"/>
              <a:t>Найважливішим активатором цього шляху є глюкоза. У мембранах бета-клітин постійно наявні переносники глюкози </a:t>
            </a:r>
            <a:r>
              <a:rPr lang="en-US" dirty="0"/>
              <a:t>GLUT2, </a:t>
            </a:r>
            <a:r>
              <a:rPr lang="uk-UA" dirty="0"/>
              <a:t>через які вона може вільно дифундувати.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4065935" cy="42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Перші спроби виділення інсуліну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499715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uk-UA" sz="3600" dirty="0"/>
              <a:t>У </a:t>
            </a:r>
            <a:r>
              <a:rPr lang="uk-UA" sz="3600" dirty="0">
                <a:solidFill>
                  <a:srgbClr val="00B050"/>
                </a:solidFill>
              </a:rPr>
              <a:t>1907</a:t>
            </a:r>
            <a:r>
              <a:rPr lang="uk-UA" sz="3600" dirty="0"/>
              <a:t> році </a:t>
            </a:r>
            <a:r>
              <a:rPr lang="uk-UA" sz="3600" dirty="0">
                <a:solidFill>
                  <a:srgbClr val="C00000"/>
                </a:solidFill>
              </a:rPr>
              <a:t>Георг </a:t>
            </a:r>
            <a:r>
              <a:rPr lang="uk-UA" sz="3600" dirty="0" err="1">
                <a:solidFill>
                  <a:srgbClr val="C00000"/>
                </a:solidFill>
              </a:rPr>
              <a:t>Зюльцер</a:t>
            </a:r>
            <a:r>
              <a:rPr lang="uk-UA" sz="3600" dirty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uk-UA" sz="3600" dirty="0"/>
              <a:t>досяг деякого успіху в зниженні рівня глюкози в крові піддослідних собак панкреатичним екстрактом і навіть зміг врятувати одного пацієнта у діабетичній комі. Проте його препарат мав сильні побічні ефекти, ймовірну, через погане очищення, через що від нього довелось </a:t>
            </a:r>
            <a:r>
              <a:rPr lang="uk-UA" sz="3600" dirty="0" smtClean="0"/>
              <a:t>відмовитись.</a:t>
            </a:r>
          </a:p>
          <a:p>
            <a:r>
              <a:rPr lang="uk-UA" sz="3600" dirty="0" smtClean="0">
                <a:solidFill>
                  <a:srgbClr val="C00000"/>
                </a:solidFill>
              </a:rPr>
              <a:t>Ернест </a:t>
            </a:r>
            <a:r>
              <a:rPr lang="uk-UA" sz="3600" dirty="0">
                <a:solidFill>
                  <a:srgbClr val="C00000"/>
                </a:solidFill>
              </a:rPr>
              <a:t>Скотт</a:t>
            </a:r>
            <a:r>
              <a:rPr lang="uk-UA" sz="3600" dirty="0"/>
              <a:t> між </a:t>
            </a:r>
            <a:r>
              <a:rPr lang="uk-UA" sz="3600" dirty="0">
                <a:solidFill>
                  <a:srgbClr val="00B050"/>
                </a:solidFill>
              </a:rPr>
              <a:t>1911</a:t>
            </a:r>
            <a:r>
              <a:rPr lang="uk-UA" sz="3600" dirty="0"/>
              <a:t> і </a:t>
            </a:r>
            <a:r>
              <a:rPr lang="uk-UA" sz="3600" dirty="0">
                <a:solidFill>
                  <a:srgbClr val="00B050"/>
                </a:solidFill>
              </a:rPr>
              <a:t>1912</a:t>
            </a:r>
            <a:r>
              <a:rPr lang="uk-UA" sz="3600" dirty="0"/>
              <a:t> роками в Чиказькому університеті використовував водний екстракт підшлункової залози і відзначав «деяке зменшення глюкозурії», але він не зміг переконати свого керівника у важливості цих досліджень, і незабаром експерименти були припинені</a:t>
            </a:r>
            <a:r>
              <a:rPr lang="uk-UA" sz="3600" dirty="0" smtClean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149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8044" y="548680"/>
            <a:ext cx="4762872" cy="5505475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 Схожу роботу після дослідів у Франції в </a:t>
            </a:r>
            <a:r>
              <a:rPr lang="uk-UA" dirty="0">
                <a:solidFill>
                  <a:srgbClr val="00B050"/>
                </a:solidFill>
              </a:rPr>
              <a:t>1921</a:t>
            </a:r>
            <a:r>
              <a:rPr lang="uk-UA" dirty="0"/>
              <a:t> році опублікував професор фізіології Румунської школи медицини </a:t>
            </a:r>
            <a:r>
              <a:rPr lang="uk-UA" dirty="0">
                <a:solidFill>
                  <a:srgbClr val="C00000"/>
                </a:solidFill>
              </a:rPr>
              <a:t>Ніколас</a:t>
            </a:r>
            <a:r>
              <a:rPr lang="uk-UA" dirty="0"/>
              <a:t> </a:t>
            </a:r>
            <a:r>
              <a:rPr lang="uk-UA" dirty="0" err="1">
                <a:solidFill>
                  <a:srgbClr val="C00000"/>
                </a:solidFill>
              </a:rPr>
              <a:t>Паулеско</a:t>
            </a:r>
            <a:r>
              <a:rPr lang="uk-UA" dirty="0"/>
              <a:t>, і багато хто, особливо в Румунії, вважають саме його першовідкривачем </a:t>
            </a:r>
            <a:r>
              <a:rPr lang="uk-UA" dirty="0" smtClean="0"/>
              <a:t>інсуліну.</a:t>
            </a:r>
            <a:endParaRPr lang="ru-RU" dirty="0" smtClean="0"/>
          </a:p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/>
              <a:t>екстрактів</a:t>
            </a:r>
            <a:r>
              <a:rPr lang="ru-RU" dirty="0"/>
              <a:t> </a:t>
            </a:r>
            <a:r>
              <a:rPr lang="ru-RU" dirty="0" err="1"/>
              <a:t>підшлункової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, </a:t>
            </a:r>
            <a:r>
              <a:rPr lang="ru-RU" dirty="0" err="1"/>
              <a:t>виготовлених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дослідниками</a:t>
            </a:r>
            <a:r>
              <a:rPr lang="ru-RU" dirty="0"/>
              <a:t> у </a:t>
            </a:r>
            <a:r>
              <a:rPr lang="ru-RU" dirty="0" err="1"/>
              <a:t>період</a:t>
            </a:r>
            <a:r>
              <a:rPr lang="ru-RU" dirty="0"/>
              <a:t> до 1921-го року, </a:t>
            </a:r>
            <a:r>
              <a:rPr lang="ru-RU" dirty="0" err="1"/>
              <a:t>мали</a:t>
            </a:r>
            <a:r>
              <a:rPr lang="ru-RU" dirty="0"/>
              <a:t> одну й ту ж проблему: вони </a:t>
            </a:r>
            <a:r>
              <a:rPr lang="ru-RU" dirty="0" err="1"/>
              <a:t>містили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, і </a:t>
            </a:r>
            <a:r>
              <a:rPr lang="ru-RU" dirty="0" err="1"/>
              <a:t>викликали</a:t>
            </a:r>
            <a:r>
              <a:rPr lang="ru-RU" dirty="0"/>
              <a:t> </a:t>
            </a:r>
            <a:r>
              <a:rPr lang="ru-RU" dirty="0" err="1"/>
              <a:t>абсцеси</a:t>
            </a:r>
            <a:r>
              <a:rPr lang="ru-RU" dirty="0"/>
              <a:t> у </a:t>
            </a:r>
            <a:r>
              <a:rPr lang="ru-RU" dirty="0" err="1"/>
              <a:t>пацієнтів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4010540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29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Робота </a:t>
            </a:r>
            <a:r>
              <a:rPr lang="uk-UA" dirty="0" err="1">
                <a:solidFill>
                  <a:srgbClr val="0070C0"/>
                </a:solidFill>
                <a:latin typeface="Comic Sans MS" pitchFamily="66" charset="0"/>
              </a:rPr>
              <a:t>Бантинга</a:t>
            </a:r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 та </a:t>
            </a:r>
            <a:r>
              <a:rPr lang="uk-UA" dirty="0" err="1">
                <a:solidFill>
                  <a:srgbClr val="0070C0"/>
                </a:solidFill>
                <a:latin typeface="Comic Sans MS" pitchFamily="66" charset="0"/>
              </a:rPr>
              <a:t>Беста</a:t>
            </a:r>
            <a:endParaRPr lang="uk-UA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5112568" cy="561662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dirty="0" err="1" smtClean="0"/>
              <a:t>Влітку</a:t>
            </a:r>
            <a:r>
              <a:rPr lang="ru-RU" sz="2200" dirty="0" smtClean="0"/>
              <a:t> </a:t>
            </a:r>
            <a:r>
              <a:rPr lang="ru-RU" sz="2200" dirty="0"/>
              <a:t>1921 Фредерик </a:t>
            </a:r>
            <a:r>
              <a:rPr lang="ru-RU" sz="2200" dirty="0" err="1"/>
              <a:t>Бантінг</a:t>
            </a:r>
            <a:r>
              <a:rPr lang="ru-RU" sz="2200" dirty="0"/>
              <a:t> та  Чарльз </a:t>
            </a:r>
            <a:r>
              <a:rPr lang="ru-RU" sz="2200" dirty="0" smtClean="0"/>
              <a:t>Бест, за </a:t>
            </a:r>
            <a:r>
              <a:rPr lang="ru-RU" sz="2200" dirty="0" err="1" smtClean="0"/>
              <a:t>дозволом</a:t>
            </a:r>
            <a:r>
              <a:rPr lang="ru-RU" sz="2200" dirty="0" smtClean="0"/>
              <a:t>  Джона </a:t>
            </a:r>
            <a:r>
              <a:rPr lang="ru-RU" sz="2200" dirty="0" err="1" smtClean="0"/>
              <a:t>Маклеода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розпочали</a:t>
            </a:r>
            <a:r>
              <a:rPr lang="ru-RU" sz="2200" dirty="0" smtClean="0"/>
              <a:t> </a:t>
            </a:r>
            <a:r>
              <a:rPr lang="ru-RU" sz="2200" dirty="0" err="1" smtClean="0"/>
              <a:t>експерименти</a:t>
            </a:r>
            <a:r>
              <a:rPr lang="ru-RU" sz="2200" dirty="0" smtClean="0"/>
              <a:t> </a:t>
            </a:r>
            <a:r>
              <a:rPr lang="ru-RU" sz="2200" dirty="0"/>
              <a:t>і </a:t>
            </a: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 smtClean="0"/>
              <a:t>отримали</a:t>
            </a:r>
            <a:r>
              <a:rPr lang="ru-RU" sz="2200" dirty="0" smtClean="0"/>
              <a:t> </a:t>
            </a:r>
            <a:r>
              <a:rPr lang="ru-RU" sz="2200" dirty="0" err="1"/>
              <a:t>атрофовані</a:t>
            </a:r>
            <a:r>
              <a:rPr lang="ru-RU" sz="2200" dirty="0"/>
              <a:t> </a:t>
            </a:r>
            <a:r>
              <a:rPr lang="ru-RU" sz="2200" dirty="0" err="1"/>
              <a:t>підшлункові</a:t>
            </a:r>
            <a:r>
              <a:rPr lang="ru-RU" sz="2200" dirty="0"/>
              <a:t> </a:t>
            </a:r>
            <a:r>
              <a:rPr lang="ru-RU" sz="2200" dirty="0" err="1"/>
              <a:t>залози</a:t>
            </a:r>
            <a:r>
              <a:rPr lang="ru-RU" sz="2200" dirty="0"/>
              <a:t>. </a:t>
            </a:r>
            <a:r>
              <a:rPr lang="ru-RU" sz="2200" dirty="0" err="1"/>
              <a:t>Екстракт</a:t>
            </a:r>
            <a:r>
              <a:rPr lang="ru-RU" sz="2200" dirty="0"/>
              <a:t> </a:t>
            </a:r>
            <a:r>
              <a:rPr lang="ru-RU" sz="2200" dirty="0" err="1"/>
              <a:t>отримували</a:t>
            </a:r>
            <a:r>
              <a:rPr lang="ru-RU" sz="2200" dirty="0"/>
              <a:t> таким чином: </a:t>
            </a:r>
            <a:r>
              <a:rPr lang="ru-RU" sz="2200" dirty="0" err="1"/>
              <a:t>різали</a:t>
            </a:r>
            <a:r>
              <a:rPr lang="ru-RU" sz="2200" dirty="0"/>
              <a:t> тканину на шматки, </a:t>
            </a:r>
            <a:r>
              <a:rPr lang="ru-RU" sz="2200" dirty="0" err="1"/>
              <a:t>розтирали</a:t>
            </a:r>
            <a:r>
              <a:rPr lang="ru-RU" sz="2200" dirty="0"/>
              <a:t> </a:t>
            </a:r>
            <a:r>
              <a:rPr lang="ru-RU" sz="2200" dirty="0" err="1"/>
              <a:t>її</a:t>
            </a:r>
            <a:r>
              <a:rPr lang="ru-RU" sz="2200" dirty="0"/>
              <a:t> у </a:t>
            </a:r>
            <a:r>
              <a:rPr lang="ru-RU" sz="2200" dirty="0" err="1"/>
              <a:t>ступці</a:t>
            </a:r>
            <a:r>
              <a:rPr lang="ru-RU" sz="2200" dirty="0"/>
              <a:t> та </a:t>
            </a:r>
            <a:r>
              <a:rPr lang="ru-RU" sz="2200" dirty="0" err="1"/>
              <a:t>фільтрували</a:t>
            </a:r>
            <a:r>
              <a:rPr lang="ru-RU" sz="2200" dirty="0"/>
              <a:t> </a:t>
            </a:r>
            <a:r>
              <a:rPr lang="ru-RU" sz="2200" dirty="0" err="1"/>
              <a:t>розчин</a:t>
            </a:r>
            <a:r>
              <a:rPr lang="ru-RU" sz="2200" dirty="0"/>
              <a:t>, </a:t>
            </a: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/>
              <a:t>чого</a:t>
            </a:r>
            <a:r>
              <a:rPr lang="ru-RU" sz="2200" dirty="0"/>
              <a:t> вводили </a:t>
            </a:r>
            <a:r>
              <a:rPr lang="ru-RU" sz="2200" dirty="0" err="1"/>
              <a:t>діабетичним</a:t>
            </a:r>
            <a:r>
              <a:rPr lang="ru-RU" sz="2200" dirty="0"/>
              <a:t> </a:t>
            </a:r>
            <a:r>
              <a:rPr lang="ru-RU" sz="2200" dirty="0" smtClean="0"/>
              <a:t>собакам. </a:t>
            </a:r>
            <a:r>
              <a:rPr lang="ru-RU" sz="2200" dirty="0" err="1"/>
              <a:t>Хоча</a:t>
            </a:r>
            <a:r>
              <a:rPr lang="ru-RU" sz="2200" dirty="0"/>
              <a:t> </a:t>
            </a:r>
            <a:r>
              <a:rPr lang="ru-RU" sz="2200" dirty="0" err="1"/>
              <a:t>їм</a:t>
            </a:r>
            <a:r>
              <a:rPr lang="ru-RU" sz="2200" dirty="0"/>
              <a:t> вдалось </a:t>
            </a:r>
            <a:r>
              <a:rPr lang="ru-RU" sz="2200" dirty="0" err="1" smtClean="0"/>
              <a:t>знизити</a:t>
            </a:r>
            <a:r>
              <a:rPr lang="ru-RU" sz="2200" dirty="0" smtClean="0"/>
              <a:t> </a:t>
            </a:r>
            <a:r>
              <a:rPr lang="ru-RU" sz="2200" dirty="0" err="1" smtClean="0"/>
              <a:t>рівень</a:t>
            </a:r>
            <a:r>
              <a:rPr lang="ru-RU" sz="2200" dirty="0" smtClean="0"/>
              <a:t> </a:t>
            </a:r>
            <a:r>
              <a:rPr lang="ru-RU" sz="2200" dirty="0" err="1" smtClean="0"/>
              <a:t>глюкози</a:t>
            </a:r>
            <a:r>
              <a:rPr lang="ru-RU" sz="2200" dirty="0" smtClean="0"/>
              <a:t> </a:t>
            </a:r>
            <a:r>
              <a:rPr lang="ru-RU" sz="2200" dirty="0"/>
              <a:t>в </a:t>
            </a:r>
            <a:r>
              <a:rPr lang="ru-RU" sz="2200" dirty="0" err="1"/>
              <a:t>крові</a:t>
            </a:r>
            <a:r>
              <a:rPr lang="ru-RU" sz="2200" dirty="0"/>
              <a:t> </a:t>
            </a:r>
            <a:r>
              <a:rPr lang="ru-RU" sz="2200" dirty="0" err="1"/>
              <a:t>тварин</a:t>
            </a:r>
            <a:r>
              <a:rPr lang="ru-RU" sz="2200" dirty="0"/>
              <a:t>, </a:t>
            </a:r>
            <a:r>
              <a:rPr lang="ru-RU" sz="2200" dirty="0" err="1"/>
              <a:t>Бантинг</a:t>
            </a:r>
            <a:r>
              <a:rPr lang="ru-RU" sz="2200" dirty="0"/>
              <a:t> та Бест </a:t>
            </a:r>
            <a:r>
              <a:rPr lang="ru-RU" sz="2200" dirty="0" err="1"/>
              <a:t>зіткнулись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тією</a:t>
            </a:r>
            <a:r>
              <a:rPr lang="ru-RU" sz="2200" dirty="0"/>
              <a:t> ж проблемою, </a:t>
            </a:r>
            <a:r>
              <a:rPr lang="ru-RU" sz="2200" dirty="0" err="1"/>
              <a:t>що</a:t>
            </a:r>
            <a:r>
              <a:rPr lang="ru-RU" sz="2200" dirty="0"/>
              <a:t> й </a:t>
            </a:r>
            <a:r>
              <a:rPr lang="ru-RU" sz="2200" dirty="0" err="1"/>
              <a:t>їхні</a:t>
            </a:r>
            <a:r>
              <a:rPr lang="ru-RU" sz="2200" dirty="0"/>
              <a:t> </a:t>
            </a:r>
            <a:r>
              <a:rPr lang="ru-RU" sz="2200" dirty="0" err="1"/>
              <a:t>попередники</a:t>
            </a:r>
            <a:r>
              <a:rPr lang="ru-RU" sz="2200" dirty="0"/>
              <a:t>: на </a:t>
            </a:r>
            <a:r>
              <a:rPr lang="ru-RU" sz="2200" dirty="0" err="1"/>
              <a:t>місці</a:t>
            </a:r>
            <a:r>
              <a:rPr lang="ru-RU" sz="2200" dirty="0"/>
              <a:t> </a:t>
            </a:r>
            <a:r>
              <a:rPr lang="ru-RU" sz="2200" dirty="0" err="1"/>
              <a:t>ін'єкції</a:t>
            </a:r>
            <a:r>
              <a:rPr lang="ru-RU" sz="2200" dirty="0"/>
              <a:t> </a:t>
            </a:r>
            <a:r>
              <a:rPr lang="ru-RU" sz="2200" dirty="0" err="1"/>
              <a:t>розвивався</a:t>
            </a:r>
            <a:r>
              <a:rPr lang="ru-RU" sz="2200" dirty="0"/>
              <a:t> </a:t>
            </a:r>
            <a:r>
              <a:rPr lang="ru-RU" sz="2200" dirty="0" smtClean="0"/>
              <a:t> </a:t>
            </a:r>
            <a:r>
              <a:rPr lang="ru-RU" sz="2200" dirty="0" err="1" smtClean="0"/>
              <a:t>абсцес</a:t>
            </a:r>
            <a:r>
              <a:rPr lang="ru-RU" sz="2200" dirty="0" smtClean="0"/>
              <a:t> </a:t>
            </a:r>
            <a:r>
              <a:rPr lang="ru-RU" sz="2200" dirty="0"/>
              <a:t>і </a:t>
            </a:r>
            <a:r>
              <a:rPr lang="ru-RU" sz="2200" dirty="0" err="1"/>
              <a:t>загальна</a:t>
            </a:r>
            <a:r>
              <a:rPr lang="ru-RU" sz="2200" dirty="0"/>
              <a:t> </a:t>
            </a:r>
            <a:r>
              <a:rPr lang="ru-RU" sz="2200" dirty="0" err="1"/>
              <a:t>інтоксикація</a:t>
            </a:r>
            <a:r>
              <a:rPr lang="ru-RU" sz="220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74" y="1124744"/>
            <a:ext cx="3712411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870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latin typeface="Comic Sans MS" pitchFamily="66" charset="0"/>
              </a:rPr>
              <a:t>Зміст</a:t>
            </a:r>
            <a:endParaRPr lang="uk-UA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340768"/>
            <a:ext cx="4896544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Цукровий діабет</a:t>
            </a:r>
          </a:p>
          <a:p>
            <a:r>
              <a:rPr lang="uk-UA" dirty="0" smtClean="0"/>
              <a:t>Симптоми</a:t>
            </a:r>
          </a:p>
          <a:p>
            <a:r>
              <a:rPr lang="uk-UA" dirty="0" smtClean="0"/>
              <a:t>Епідеміологія</a:t>
            </a:r>
          </a:p>
          <a:p>
            <a:r>
              <a:rPr lang="uk-UA" dirty="0" smtClean="0"/>
              <a:t>Історія вивчення</a:t>
            </a:r>
          </a:p>
          <a:p>
            <a:r>
              <a:rPr lang="uk-UA" dirty="0" smtClean="0"/>
              <a:t>Причини та симптоми </a:t>
            </a:r>
          </a:p>
          <a:p>
            <a:pPr marL="0" indent="0">
              <a:buNone/>
            </a:pPr>
            <a:r>
              <a:rPr lang="uk-UA" b="1" dirty="0" smtClean="0"/>
              <a:t>Інсулін</a:t>
            </a:r>
          </a:p>
          <a:p>
            <a:r>
              <a:rPr lang="uk-UA" dirty="0" smtClean="0"/>
              <a:t>Будова молекули</a:t>
            </a:r>
          </a:p>
          <a:p>
            <a:r>
              <a:rPr lang="uk-UA" dirty="0" err="1" smtClean="0"/>
              <a:t>Фунуції</a:t>
            </a:r>
            <a:r>
              <a:rPr lang="uk-UA" dirty="0" smtClean="0"/>
              <a:t> інсуліну</a:t>
            </a:r>
          </a:p>
          <a:p>
            <a:r>
              <a:rPr lang="uk-UA" dirty="0" smtClean="0"/>
              <a:t>Секреція інсуліну</a:t>
            </a:r>
          </a:p>
          <a:p>
            <a:r>
              <a:rPr lang="uk-UA" dirty="0"/>
              <a:t>Перші спроби виділення </a:t>
            </a:r>
            <a:r>
              <a:rPr lang="uk-UA" dirty="0" smtClean="0"/>
              <a:t>інсуліну</a:t>
            </a:r>
          </a:p>
          <a:p>
            <a:r>
              <a:rPr lang="uk-UA" dirty="0"/>
              <a:t>Робота </a:t>
            </a:r>
            <a:r>
              <a:rPr lang="uk-UA" dirty="0" err="1"/>
              <a:t>Бантинга</a:t>
            </a:r>
            <a:r>
              <a:rPr lang="uk-UA" dirty="0"/>
              <a:t> та </a:t>
            </a:r>
            <a:r>
              <a:rPr lang="uk-UA" dirty="0" err="1" smtClean="0"/>
              <a:t>Беста</a:t>
            </a:r>
            <a:endParaRPr lang="uk-UA" dirty="0" smtClean="0"/>
          </a:p>
          <a:p>
            <a:r>
              <a:rPr lang="uk-UA" dirty="0"/>
              <a:t>Дослідження структури </a:t>
            </a:r>
            <a:r>
              <a:rPr lang="uk-UA" dirty="0" smtClean="0"/>
              <a:t>інсуліну</a:t>
            </a:r>
          </a:p>
          <a:p>
            <a:r>
              <a:rPr lang="uk-UA" dirty="0" smtClean="0"/>
              <a:t>Лікування цукрового діабету</a:t>
            </a:r>
          </a:p>
          <a:p>
            <a:r>
              <a:rPr lang="uk-UA" dirty="0" err="1" smtClean="0"/>
              <a:t>Інсулінотерапія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12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12" y="332656"/>
            <a:ext cx="4546848" cy="4525963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 Наприкінці 1921 року </a:t>
            </a:r>
            <a:r>
              <a:rPr lang="uk-UA" dirty="0" smtClean="0">
                <a:solidFill>
                  <a:srgbClr val="00B050"/>
                </a:solidFill>
              </a:rPr>
              <a:t>Джеймс </a:t>
            </a:r>
            <a:r>
              <a:rPr lang="uk-UA" dirty="0" err="1" smtClean="0">
                <a:solidFill>
                  <a:srgbClr val="00B050"/>
                </a:solidFill>
              </a:rPr>
              <a:t>Колліп</a:t>
            </a:r>
            <a:r>
              <a:rPr lang="uk-UA" dirty="0" smtClean="0"/>
              <a:t> приєднався до </a:t>
            </a:r>
            <a:r>
              <a:rPr lang="uk-UA" dirty="0"/>
              <a:t>групи </a:t>
            </a:r>
            <a:r>
              <a:rPr lang="uk-UA" dirty="0" err="1"/>
              <a:t>Бантинга</a:t>
            </a:r>
            <a:r>
              <a:rPr lang="uk-UA" dirty="0"/>
              <a:t> та </a:t>
            </a:r>
            <a:r>
              <a:rPr lang="uk-UA" dirty="0" err="1"/>
              <a:t>Беста</a:t>
            </a:r>
            <a:r>
              <a:rPr lang="uk-UA" dirty="0"/>
              <a:t> і </a:t>
            </a:r>
            <a:r>
              <a:rPr lang="uk-UA" dirty="0" smtClean="0"/>
              <a:t>працював </a:t>
            </a:r>
            <a:r>
              <a:rPr lang="uk-UA" dirty="0"/>
              <a:t>над новими методами очищення </a:t>
            </a:r>
            <a:r>
              <a:rPr lang="uk-UA" dirty="0" smtClean="0"/>
              <a:t>екстракту  і </a:t>
            </a:r>
            <a:r>
              <a:rPr lang="uk-UA" dirty="0"/>
              <a:t>згодом також показав, що панкреатичний екстракт стимулює відкладання глікогену в </a:t>
            </a:r>
            <a:r>
              <a:rPr lang="uk-UA" dirty="0" smtClean="0"/>
              <a:t>печінці та </a:t>
            </a:r>
            <a:r>
              <a:rPr lang="uk-UA" dirty="0"/>
              <a:t>знижує рівень глюкози в </a:t>
            </a:r>
            <a:r>
              <a:rPr lang="uk-UA" dirty="0" smtClean="0"/>
              <a:t>крові.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332690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4431392"/>
            <a:ext cx="850915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err="1"/>
              <a:t>Після</a:t>
            </a:r>
            <a:r>
              <a:rPr lang="ru-RU" sz="2700" dirty="0"/>
              <a:t> </a:t>
            </a:r>
            <a:r>
              <a:rPr lang="ru-RU" sz="2700" dirty="0" err="1"/>
              <a:t>цього</a:t>
            </a:r>
            <a:r>
              <a:rPr lang="ru-RU" sz="2700" dirty="0"/>
              <a:t> для </a:t>
            </a:r>
            <a:r>
              <a:rPr lang="ru-RU" sz="2700" dirty="0" err="1"/>
              <a:t>тестування</a:t>
            </a:r>
            <a:r>
              <a:rPr lang="ru-RU" sz="2700" dirty="0"/>
              <a:t> </a:t>
            </a:r>
            <a:r>
              <a:rPr lang="ru-RU" sz="2700" dirty="0" err="1"/>
              <a:t>перепарату</a:t>
            </a:r>
            <a:r>
              <a:rPr lang="ru-RU" sz="2700" dirty="0"/>
              <a:t> </a:t>
            </a:r>
            <a:r>
              <a:rPr lang="ru-RU" sz="2700" dirty="0" err="1"/>
              <a:t>він</a:t>
            </a:r>
            <a:r>
              <a:rPr lang="ru-RU" sz="2700" dirty="0"/>
              <a:t> </a:t>
            </a:r>
            <a:r>
              <a:rPr lang="ru-RU" sz="2700" dirty="0" err="1"/>
              <a:t>використовував</a:t>
            </a:r>
            <a:r>
              <a:rPr lang="ru-RU" sz="2700" dirty="0"/>
              <a:t> </a:t>
            </a:r>
            <a:r>
              <a:rPr lang="ru-RU" sz="2700" dirty="0" err="1"/>
              <a:t>нормальних</a:t>
            </a:r>
            <a:r>
              <a:rPr lang="ru-RU" sz="2700" dirty="0"/>
              <a:t> </a:t>
            </a:r>
            <a:r>
              <a:rPr lang="ru-RU" sz="2700" dirty="0" err="1"/>
              <a:t>кроликів</a:t>
            </a:r>
            <a:r>
              <a:rPr lang="ru-RU" sz="2700" dirty="0"/>
              <a:t>, а не </a:t>
            </a:r>
            <a:r>
              <a:rPr lang="ru-RU" sz="2700" dirty="0" err="1"/>
              <a:t>панкреатомованих</a:t>
            </a:r>
            <a:r>
              <a:rPr lang="ru-RU" sz="2700" dirty="0"/>
              <a:t> собак. У </a:t>
            </a:r>
            <a:r>
              <a:rPr lang="ru-RU" sz="2700" dirty="0" err="1"/>
              <a:t>листопаді</a:t>
            </a:r>
            <a:r>
              <a:rPr lang="ru-RU" sz="2700" dirty="0"/>
              <a:t> 1921 року </a:t>
            </a:r>
            <a:r>
              <a:rPr lang="ru-RU" sz="2700" dirty="0" err="1"/>
              <a:t>група</a:t>
            </a:r>
            <a:r>
              <a:rPr lang="ru-RU" sz="2700" dirty="0"/>
              <a:t> </a:t>
            </a:r>
            <a:r>
              <a:rPr lang="ru-RU" sz="2700" dirty="0" err="1"/>
              <a:t>вчених</a:t>
            </a:r>
            <a:r>
              <a:rPr lang="ru-RU" sz="2700" dirty="0"/>
              <a:t> </a:t>
            </a:r>
            <a:r>
              <a:rPr lang="ru-RU" sz="2700" dirty="0" err="1"/>
              <a:t>відвідала</a:t>
            </a:r>
            <a:r>
              <a:rPr lang="ru-RU" sz="2700" dirty="0"/>
              <a:t> </a:t>
            </a:r>
            <a:r>
              <a:rPr lang="ru-RU" sz="2700" dirty="0" err="1"/>
              <a:t>збори</a:t>
            </a:r>
            <a:r>
              <a:rPr lang="ru-RU" sz="2700" dirty="0"/>
              <a:t> </a:t>
            </a:r>
            <a:r>
              <a:rPr lang="ru-RU" sz="2700" dirty="0" err="1"/>
              <a:t>Американського</a:t>
            </a:r>
            <a:r>
              <a:rPr lang="ru-RU" sz="2700" dirty="0"/>
              <a:t> </a:t>
            </a:r>
            <a:r>
              <a:rPr lang="ru-RU" sz="2700" dirty="0" err="1"/>
              <a:t>фізіологічного</a:t>
            </a:r>
            <a:r>
              <a:rPr lang="ru-RU" sz="2700" dirty="0"/>
              <a:t> </a:t>
            </a:r>
            <a:r>
              <a:rPr lang="ru-RU" sz="2700" dirty="0" err="1"/>
              <a:t>товариства</a:t>
            </a:r>
            <a:r>
              <a:rPr lang="ru-RU" sz="2700" dirty="0"/>
              <a:t>, де представила </a:t>
            </a:r>
            <a:r>
              <a:rPr lang="ru-RU" sz="2700" dirty="0" err="1"/>
              <a:t>отримані</a:t>
            </a:r>
            <a:r>
              <a:rPr lang="ru-RU" sz="2700" dirty="0"/>
              <a:t> </a:t>
            </a:r>
            <a:r>
              <a:rPr lang="ru-RU" sz="2700" dirty="0" err="1"/>
              <a:t>результати</a:t>
            </a:r>
            <a:r>
              <a:rPr lang="ru-RU" sz="2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639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208" y="14904"/>
            <a:ext cx="8568952" cy="295232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uk-UA" dirty="0"/>
              <a:t>Перша ін'єкція інсуліну була зроблена 14 </a:t>
            </a:r>
            <a:r>
              <a:rPr lang="uk-UA" dirty="0" smtClean="0"/>
              <a:t>- річному </a:t>
            </a:r>
            <a:r>
              <a:rPr lang="uk-UA" dirty="0"/>
              <a:t>хлопчикові на ім'я </a:t>
            </a:r>
            <a:r>
              <a:rPr lang="uk-UA" dirty="0">
                <a:solidFill>
                  <a:srgbClr val="6600CC"/>
                </a:solidFill>
              </a:rPr>
              <a:t>Леонардо </a:t>
            </a:r>
            <a:r>
              <a:rPr lang="uk-UA" dirty="0" err="1">
                <a:solidFill>
                  <a:srgbClr val="6600CC"/>
                </a:solidFill>
              </a:rPr>
              <a:t>Томпсон</a:t>
            </a:r>
            <a:r>
              <a:rPr lang="uk-UA" dirty="0">
                <a:solidFill>
                  <a:srgbClr val="6600CC"/>
                </a:solidFill>
              </a:rPr>
              <a:t> </a:t>
            </a:r>
            <a:r>
              <a:rPr lang="uk-UA" dirty="0">
                <a:solidFill>
                  <a:srgbClr val="00B050"/>
                </a:solidFill>
              </a:rPr>
              <a:t>11 січня 1922 </a:t>
            </a:r>
            <a:r>
              <a:rPr lang="uk-UA" dirty="0"/>
              <a:t>, але досвід виявився невдалим - екстракт був недостатньо </a:t>
            </a:r>
            <a:r>
              <a:rPr lang="uk-UA" dirty="0" smtClean="0"/>
              <a:t>очищеним, </a:t>
            </a:r>
            <a:r>
              <a:rPr lang="uk-UA" dirty="0"/>
              <a:t>що призвело до розвитку алергії. Тимчасово ін'єкції інсуліну були припинені 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 smtClean="0"/>
              <a:t>Але за </a:t>
            </a:r>
            <a:r>
              <a:rPr lang="uk-UA" dirty="0"/>
              <a:t>два </a:t>
            </a:r>
            <a:r>
              <a:rPr lang="uk-UA" dirty="0" smtClean="0"/>
              <a:t>тижні </a:t>
            </a:r>
            <a:r>
              <a:rPr lang="uk-UA" dirty="0"/>
              <a:t>Джеймс </a:t>
            </a:r>
            <a:r>
              <a:rPr lang="uk-UA" dirty="0" err="1"/>
              <a:t>Колліп</a:t>
            </a:r>
            <a:r>
              <a:rPr lang="uk-UA" dirty="0"/>
              <a:t> зумів розробити ефективний метод очищення інсуліну, і 23 січня Леонарду була введена друга доза інсуліну. Цього разу не було </a:t>
            </a:r>
            <a:r>
              <a:rPr lang="uk-UA" dirty="0" smtClean="0"/>
              <a:t>явних </a:t>
            </a:r>
            <a:r>
              <a:rPr lang="uk-UA" dirty="0"/>
              <a:t>побічних </a:t>
            </a:r>
            <a:r>
              <a:rPr lang="uk-UA" dirty="0" smtClean="0"/>
              <a:t>дій, і у хворого </a:t>
            </a:r>
            <a:r>
              <a:rPr lang="uk-UA" dirty="0"/>
              <a:t>перестав прогресувати діабет 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5087494" cy="3938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267006" y="2802632"/>
            <a:ext cx="3635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>
                <a:solidFill>
                  <a:srgbClr val="00B050"/>
                </a:solidFill>
              </a:rPr>
              <a:t>За це відкриття </a:t>
            </a:r>
            <a:r>
              <a:rPr lang="uk-UA" sz="2200" dirty="0" err="1">
                <a:solidFill>
                  <a:srgbClr val="00B050"/>
                </a:solidFill>
              </a:rPr>
              <a:t>Бантінг</a:t>
            </a:r>
            <a:r>
              <a:rPr lang="uk-UA" sz="2200" dirty="0">
                <a:solidFill>
                  <a:srgbClr val="00B050"/>
                </a:solidFill>
              </a:rPr>
              <a:t> і його компаньйон Джон </a:t>
            </a:r>
            <a:r>
              <a:rPr lang="uk-UA" sz="2200" dirty="0" err="1">
                <a:solidFill>
                  <a:srgbClr val="00B050"/>
                </a:solidFill>
              </a:rPr>
              <a:t>Маклеод</a:t>
            </a:r>
            <a:r>
              <a:rPr lang="uk-UA" sz="2200" dirty="0">
                <a:solidFill>
                  <a:srgbClr val="00B050"/>
                </a:solidFill>
              </a:rPr>
              <a:t> були удостоєні Нобелівської премії. Патент вони продали </a:t>
            </a:r>
            <a:r>
              <a:rPr lang="uk-UA" sz="2200" dirty="0" err="1">
                <a:solidFill>
                  <a:srgbClr val="00B050"/>
                </a:solidFill>
              </a:rPr>
              <a:t>Торонтському</a:t>
            </a:r>
            <a:r>
              <a:rPr lang="uk-UA" sz="2200" dirty="0">
                <a:solidFill>
                  <a:srgbClr val="00B050"/>
                </a:solidFill>
              </a:rPr>
              <a:t> університету за один </a:t>
            </a:r>
            <a:r>
              <a:rPr lang="uk-UA" sz="2200" dirty="0" smtClean="0">
                <a:solidFill>
                  <a:srgbClr val="00B050"/>
                </a:solidFill>
              </a:rPr>
              <a:t>долар, </a:t>
            </a:r>
            <a:r>
              <a:rPr lang="uk-UA" sz="2200" dirty="0">
                <a:solidFill>
                  <a:srgbClr val="00B050"/>
                </a:solidFill>
              </a:rPr>
              <a:t>і незабаром почалося виробництво </a:t>
            </a:r>
            <a:r>
              <a:rPr lang="uk-UA" sz="2200" dirty="0" smtClean="0">
                <a:solidFill>
                  <a:srgbClr val="00B050"/>
                </a:solidFill>
              </a:rPr>
              <a:t>інсуліну в </a:t>
            </a:r>
            <a:r>
              <a:rPr lang="uk-UA" sz="2200" dirty="0">
                <a:solidFill>
                  <a:srgbClr val="00B050"/>
                </a:solidFill>
              </a:rPr>
              <a:t>промислових масштабах.</a:t>
            </a:r>
          </a:p>
        </p:txBody>
      </p:sp>
    </p:spTree>
    <p:extLst>
      <p:ext uri="{BB962C8B-B14F-4D97-AF65-F5344CB8AC3E}">
        <p14:creationId xmlns:p14="http://schemas.microsoft.com/office/powerpoint/2010/main" val="20610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Дослідження структури інсуліну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6552" y="1268760"/>
            <a:ext cx="4618856" cy="5256584"/>
          </a:xfrm>
        </p:spPr>
        <p:txBody>
          <a:bodyPr>
            <a:noAutofit/>
          </a:bodyPr>
          <a:lstStyle/>
          <a:p>
            <a:r>
              <a:rPr lang="uk-UA" sz="2700" dirty="0"/>
              <a:t>Інсулін був першою білковою молекулою, для якої було повністю встановлено амінокислотну послідовність, тобто первинну структуру. Цю роботу здійснив 1953 року британський молекулярний біолог </a:t>
            </a:r>
            <a:r>
              <a:rPr lang="uk-UA" sz="2700" dirty="0" err="1">
                <a:solidFill>
                  <a:srgbClr val="C00000"/>
                </a:solidFill>
              </a:rPr>
              <a:t>Фредерік</a:t>
            </a:r>
            <a:r>
              <a:rPr lang="uk-UA" sz="2700" dirty="0">
                <a:solidFill>
                  <a:srgbClr val="C00000"/>
                </a:solidFill>
              </a:rPr>
              <a:t> Сенгер</a:t>
            </a:r>
            <a:r>
              <a:rPr lang="uk-UA" sz="2700" dirty="0"/>
              <a:t>, за що був удостоєний Нобелівської премії з хімії 1958 року.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2504"/>
            <a:ext cx="3986488" cy="4913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7922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016" y="404664"/>
            <a:ext cx="6748240" cy="288032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А через майже 40 років </a:t>
            </a:r>
            <a:r>
              <a:rPr lang="uk-UA" dirty="0" err="1">
                <a:solidFill>
                  <a:srgbClr val="C00000"/>
                </a:solidFill>
              </a:rPr>
              <a:t>Дороті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 err="1">
                <a:solidFill>
                  <a:srgbClr val="C00000"/>
                </a:solidFill>
              </a:rPr>
              <a:t>Кроуфут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 err="1">
                <a:solidFill>
                  <a:srgbClr val="C00000"/>
                </a:solidFill>
              </a:rPr>
              <a:t>Ходжкін</a:t>
            </a:r>
            <a:r>
              <a:rPr lang="uk-UA" dirty="0"/>
              <a:t> за допомогою методу рентгенівської дифракції визначила просторову будову (третинну структуру) молекули інсуліну.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8" y="3282696"/>
            <a:ext cx="4852437" cy="3222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8888"/>
            <a:ext cx="1994019" cy="2794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292080" y="3572412"/>
            <a:ext cx="3384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За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також</a:t>
            </a:r>
            <a:r>
              <a:rPr lang="ru-RU" sz="3200" dirty="0"/>
              <a:t> </a:t>
            </a:r>
            <a:r>
              <a:rPr lang="ru-RU" sz="3200" dirty="0" err="1"/>
              <a:t>була</a:t>
            </a:r>
            <a:r>
              <a:rPr lang="ru-RU" sz="3200" dirty="0"/>
              <a:t> </a:t>
            </a:r>
            <a:r>
              <a:rPr lang="ru-RU" sz="3200" dirty="0" err="1"/>
              <a:t>нагороджена</a:t>
            </a:r>
            <a:r>
              <a:rPr lang="ru-RU" sz="3200" dirty="0"/>
              <a:t> </a:t>
            </a:r>
            <a:r>
              <a:rPr lang="ru-RU" sz="3200" dirty="0" err="1"/>
              <a:t>Нобелівською</a:t>
            </a:r>
            <a:r>
              <a:rPr lang="ru-RU" sz="3200" dirty="0"/>
              <a:t> </a:t>
            </a:r>
            <a:r>
              <a:rPr lang="ru-RU" sz="3200" dirty="0" err="1"/>
              <a:t>премією</a:t>
            </a:r>
            <a:r>
              <a:rPr lang="ru-RU" sz="3200" dirty="0"/>
              <a:t> в 1964 </a:t>
            </a:r>
            <a:r>
              <a:rPr lang="ru-RU" sz="3200" dirty="0" err="1"/>
              <a:t>році</a:t>
            </a:r>
            <a:r>
              <a:rPr lang="ru-RU" sz="3200" dirty="0"/>
              <a:t>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02900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Синтез людського інсуліну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1288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інсулін</a:t>
            </a:r>
            <a:r>
              <a:rPr lang="ru-RU" dirty="0"/>
              <a:t> </a:t>
            </a:r>
            <a:r>
              <a:rPr lang="ru-RU" dirty="0" err="1"/>
              <a:t>отримували</a:t>
            </a:r>
            <a:r>
              <a:rPr lang="ru-RU" dirty="0"/>
              <a:t> з </a:t>
            </a:r>
            <a:r>
              <a:rPr lang="ru-RU" dirty="0" err="1"/>
              <a:t>підшлункової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але в 1976 </a:t>
            </a:r>
            <a:r>
              <a:rPr lang="ru-RU" dirty="0" err="1"/>
              <a:t>році</a:t>
            </a:r>
            <a:r>
              <a:rPr lang="ru-RU" dirty="0"/>
              <a:t> препарат </a:t>
            </a:r>
            <a:r>
              <a:rPr lang="ru-RU" dirty="0" err="1"/>
              <a:t>навчилися</a:t>
            </a:r>
            <a:r>
              <a:rPr lang="ru-RU" dirty="0"/>
              <a:t> </a:t>
            </a:r>
            <a:r>
              <a:rPr lang="ru-RU" dirty="0" err="1" smtClean="0"/>
              <a:t>синтезувати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uk-UA" dirty="0" smtClean="0"/>
              <a:t>Ген </a:t>
            </a:r>
            <a:r>
              <a:rPr lang="uk-UA" dirty="0"/>
              <a:t>людського інсуліну був вперше клонований 1978 року біотехнологічною корпорацією </a:t>
            </a:r>
            <a:r>
              <a:rPr lang="en-US" dirty="0"/>
              <a:t>Genentech. </a:t>
            </a:r>
            <a:r>
              <a:rPr lang="uk-UA" dirty="0"/>
              <a:t>Того ж року повідомлено про успішне отримання інсуліну в лабораторних умовах за допомогою методу </a:t>
            </a:r>
            <a:r>
              <a:rPr lang="uk-UA" dirty="0" err="1" smtClean="0"/>
              <a:t>рекомбінантної</a:t>
            </a:r>
            <a:r>
              <a:rPr lang="uk-UA" dirty="0" smtClean="0"/>
              <a:t>  ДНК. </a:t>
            </a:r>
          </a:p>
          <a:p>
            <a:r>
              <a:rPr lang="uk-UA" dirty="0" smtClean="0"/>
              <a:t>Перший </a:t>
            </a:r>
            <a:r>
              <a:rPr lang="uk-UA" dirty="0"/>
              <a:t>аналог людського інсуліну — </a:t>
            </a:r>
            <a:r>
              <a:rPr lang="uk-UA" dirty="0" err="1">
                <a:solidFill>
                  <a:srgbClr val="7030A0"/>
                </a:solidFill>
              </a:rPr>
              <a:t>ліспро</a:t>
            </a:r>
            <a:r>
              <a:rPr lang="uk-UA" dirty="0"/>
              <a:t> — був схвалений 1996 </a:t>
            </a:r>
            <a:r>
              <a:rPr lang="uk-UA" dirty="0" smtClean="0"/>
              <a:t>року. </a:t>
            </a:r>
          </a:p>
          <a:p>
            <a:r>
              <a:rPr lang="uk-UA" dirty="0" smtClean="0"/>
              <a:t>Станом </a:t>
            </a:r>
            <a:r>
              <a:rPr lang="uk-UA" dirty="0"/>
              <a:t>на 2010 рік відомо близько 300 аналогів цього гормону: серед них 70 тваринних, 80 хімічно модифікованих та 150 </a:t>
            </a:r>
            <a:r>
              <a:rPr lang="uk-UA" dirty="0" err="1" smtClean="0"/>
              <a:t>біосинтетичних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521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latin typeface="Comic Sans MS" pitchFamily="66" charset="0"/>
              </a:rPr>
              <a:t>Лікування цукрового діабету</a:t>
            </a:r>
            <a:endParaRPr lang="uk-UA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	Лікування </a:t>
            </a:r>
            <a:r>
              <a:rPr lang="uk-UA" dirty="0"/>
              <a:t>цукрового діабету в переважній більшості випадків є симптоматичним і спрямоване на усунення наявних симптомів без усунення причини </a:t>
            </a:r>
            <a:r>
              <a:rPr lang="uk-UA" dirty="0" smtClean="0"/>
              <a:t>захворювання. </a:t>
            </a:r>
            <a:r>
              <a:rPr lang="uk-UA" dirty="0"/>
              <a:t>Основними завданнями лікаря при лікуванні цукрового діабету </a:t>
            </a:r>
            <a:r>
              <a:rPr lang="uk-UA" dirty="0" smtClean="0"/>
              <a:t>є:</a:t>
            </a:r>
            <a:endParaRPr lang="uk-UA" dirty="0"/>
          </a:p>
          <a:p>
            <a:pPr algn="ctr"/>
            <a:r>
              <a:rPr lang="uk-UA" dirty="0">
                <a:solidFill>
                  <a:srgbClr val="7030A0"/>
                </a:solidFill>
              </a:rPr>
              <a:t>Компенсація вуглеводного обміну.</a:t>
            </a:r>
          </a:p>
          <a:p>
            <a:pPr algn="ctr"/>
            <a:r>
              <a:rPr lang="uk-UA" dirty="0"/>
              <a:t>Профілактика та лікування ускладнень.</a:t>
            </a:r>
          </a:p>
          <a:p>
            <a:pPr algn="ctr"/>
            <a:r>
              <a:rPr lang="uk-UA" dirty="0">
                <a:solidFill>
                  <a:srgbClr val="7030A0"/>
                </a:solidFill>
              </a:rPr>
              <a:t>Нормалізація маси тіла.</a:t>
            </a:r>
          </a:p>
          <a:p>
            <a:pPr algn="ctr"/>
            <a:r>
              <a:rPr lang="uk-UA" dirty="0" smtClean="0"/>
              <a:t>Навчання пацієнта.</a:t>
            </a:r>
          </a:p>
          <a:p>
            <a:pPr algn="ctr"/>
            <a:r>
              <a:rPr lang="uk-UA" dirty="0" smtClean="0">
                <a:solidFill>
                  <a:srgbClr val="7030A0"/>
                </a:solidFill>
              </a:rPr>
              <a:t>Дієтотерапія.</a:t>
            </a:r>
            <a:endParaRPr lang="uk-U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19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err="1" smtClean="0">
                <a:solidFill>
                  <a:srgbClr val="0070C0"/>
                </a:solidFill>
                <a:latin typeface="Comic Sans MS" pitchFamily="66" charset="0"/>
              </a:rPr>
              <a:t>Інсулінотерапія</a:t>
            </a:r>
            <a:endParaRPr lang="uk-UA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19" y="1340768"/>
            <a:ext cx="8229600" cy="1828799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Лікування інсуліном має на меті максимально можливу компенсацію вуглеводного обміну, запобігання </a:t>
            </a:r>
            <a:r>
              <a:rPr lang="uk-UA" dirty="0" err="1" smtClean="0"/>
              <a:t>гіпо-</a:t>
            </a:r>
            <a:r>
              <a:rPr lang="uk-UA" dirty="0" smtClean="0"/>
              <a:t> і гіперглікемії та профілактиці таким чином ускладнень цукрового діабету.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1"/>
            <a:ext cx="5433406" cy="3294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64967"/>
            <a:ext cx="2448272" cy="32643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65288" y="6238496"/>
            <a:ext cx="1640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Глюкометр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419209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476672"/>
            <a:ext cx="5040560" cy="612068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Інсулін вводиться підшкірно, за допомогою інсулінового шприца, шприц-ручки або спеціальної помпи-дозатора. На сьогодні в Україні найпоширеніший спосіб введення інсуліну за допомогою </a:t>
            </a:r>
            <a:r>
              <a:rPr lang="uk-UA" dirty="0" smtClean="0"/>
              <a:t>шприц-ручок.</a:t>
            </a:r>
          </a:p>
          <a:p>
            <a:r>
              <a:rPr lang="uk-UA" dirty="0" smtClean="0"/>
              <a:t>Метод </a:t>
            </a:r>
            <a:r>
              <a:rPr lang="uk-UA" dirty="0"/>
              <a:t>введення інсуліну за допомогою інсулінової помпи поширеніший в США і країнах Західної </a:t>
            </a:r>
            <a:r>
              <a:rPr lang="uk-UA" dirty="0" smtClean="0"/>
              <a:t>Європи.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3840427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831258"/>
            <a:ext cx="3840427" cy="369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7" y="476672"/>
            <a:ext cx="8625136" cy="345638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Сьогодні інсулін </a:t>
            </a:r>
            <a:r>
              <a:rPr lang="uk-UA" sz="2800" dirty="0"/>
              <a:t>входить до списку життєво необхідних </a:t>
            </a:r>
            <a:r>
              <a:rPr lang="uk-UA" sz="2800" dirty="0" smtClean="0"/>
              <a:t>ліків.</a:t>
            </a:r>
            <a:endParaRPr lang="uk-UA" sz="2800" dirty="0"/>
          </a:p>
          <a:p>
            <a:r>
              <a:rPr lang="uk-UA" sz="2800" dirty="0" smtClean="0"/>
              <a:t>Життя </a:t>
            </a:r>
            <a:r>
              <a:rPr lang="uk-UA" sz="2800" dirty="0"/>
              <a:t>з діабетом першого типу має обмеження , але </a:t>
            </a:r>
            <a:r>
              <a:rPr lang="uk-UA" sz="2800" dirty="0" smtClean="0"/>
              <a:t>якщо </a:t>
            </a:r>
            <a:r>
              <a:rPr lang="uk-UA" sz="2800" dirty="0"/>
              <a:t>людина регулярно вводить собі інсулін , тривалість </a:t>
            </a:r>
            <a:r>
              <a:rPr lang="uk-UA" sz="2800" dirty="0" smtClean="0"/>
              <a:t>життя </a:t>
            </a:r>
            <a:r>
              <a:rPr lang="uk-UA" sz="2800" dirty="0"/>
              <a:t>не відрізняється від </a:t>
            </a:r>
            <a:r>
              <a:rPr lang="uk-UA" sz="2800" dirty="0" smtClean="0"/>
              <a:t>середньостатистичної.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8" y="3717032"/>
            <a:ext cx="4096712" cy="2637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355976" y="335699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200" i="1" dirty="0"/>
              <a:t>Найяскравіший тому приклад - пенсіонер з Сан-Дієго </a:t>
            </a:r>
            <a:r>
              <a:rPr lang="uk-UA" sz="2200" i="1" dirty="0">
                <a:solidFill>
                  <a:srgbClr val="7030A0"/>
                </a:solidFill>
              </a:rPr>
              <a:t>Боб Краузе</a:t>
            </a:r>
            <a:r>
              <a:rPr lang="uk-UA" sz="2200" i="1" dirty="0"/>
              <a:t>. У 2011 році йому виповнилося 90 років , 85 з яких він хворий на діабет першого типу. Діагноз йому поставили в 1926 році, після чого він став отримувати інсулін , дотримуватися дієти і вести здоровий спосіб життя. </a:t>
            </a:r>
          </a:p>
        </p:txBody>
      </p:sp>
    </p:spTree>
    <p:extLst>
      <p:ext uri="{BB962C8B-B14F-4D97-AF65-F5344CB8AC3E}">
        <p14:creationId xmlns:p14="http://schemas.microsoft.com/office/powerpoint/2010/main" val="21551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rgbClr val="7030A0"/>
                </a:solidFill>
              </a:rPr>
              <a:t>Відкриття інсуліну врятувало життя </a:t>
            </a:r>
            <a:r>
              <a:rPr lang="uk-UA" dirty="0" smtClean="0">
                <a:solidFill>
                  <a:srgbClr val="7030A0"/>
                </a:solidFill>
              </a:rPr>
              <a:t>тисячам людей. Раніше </a:t>
            </a:r>
            <a:r>
              <a:rPr lang="uk-UA" dirty="0">
                <a:solidFill>
                  <a:srgbClr val="7030A0"/>
                </a:solidFill>
              </a:rPr>
              <a:t>хвороба неминуче вела до смерті, </a:t>
            </a:r>
            <a:r>
              <a:rPr lang="uk-UA" dirty="0" smtClean="0">
                <a:solidFill>
                  <a:srgbClr val="7030A0"/>
                </a:solidFill>
              </a:rPr>
              <a:t>на </a:t>
            </a:r>
            <a:r>
              <a:rPr lang="uk-UA" dirty="0">
                <a:solidFill>
                  <a:srgbClr val="7030A0"/>
                </a:solidFill>
              </a:rPr>
              <a:t>сьогоднішній день цукровий діабет невиліковний</a:t>
            </a:r>
            <a:r>
              <a:rPr lang="uk-UA" dirty="0" smtClean="0">
                <a:solidFill>
                  <a:srgbClr val="7030A0"/>
                </a:solidFill>
              </a:rPr>
              <a:t>, але </a:t>
            </a:r>
            <a:r>
              <a:rPr lang="uk-UA" dirty="0">
                <a:solidFill>
                  <a:srgbClr val="7030A0"/>
                </a:solidFill>
              </a:rPr>
              <a:t>завдяки інсуліну люди навчилися тримати цю хворобу під контролем....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87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B050"/>
                </a:solidFill>
                <a:latin typeface="Comic Sans MS" pitchFamily="66" charset="0"/>
              </a:rPr>
              <a:t>Цукровий діабет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408" y="1412776"/>
            <a:ext cx="8496944" cy="2664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i="1" dirty="0"/>
              <a:t>Цукро́вий </a:t>
            </a:r>
            <a:r>
              <a:rPr lang="vi-VN" sz="2800" i="1" dirty="0" smtClean="0"/>
              <a:t>діабе́т</a:t>
            </a:r>
            <a:r>
              <a:rPr lang="uk-UA" sz="2800" dirty="0" smtClean="0"/>
              <a:t> </a:t>
            </a:r>
            <a:r>
              <a:rPr lang="vi-VN" sz="2800" dirty="0" smtClean="0"/>
              <a:t>— </a:t>
            </a:r>
            <a:r>
              <a:rPr lang="vi-VN" sz="2800" dirty="0"/>
              <a:t>група ендокринних захворювань, що розвиваються внаслідок абсолютної чи відносної недостатності гормону інсуліну, внаслідок чого виникає стійке підвищення рівня глюкози в крові — гіперглікемія. 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33056"/>
            <a:ext cx="2502024" cy="2502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6196" y="501317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Символ </a:t>
            </a:r>
            <a:r>
              <a:rPr lang="ru-RU" i="1" dirty="0" err="1"/>
              <a:t>боротьби</a:t>
            </a:r>
            <a:r>
              <a:rPr lang="ru-RU" i="1" dirty="0"/>
              <a:t> з </a:t>
            </a:r>
            <a:r>
              <a:rPr lang="ru-RU" i="1" dirty="0" err="1"/>
              <a:t>цукровим</a:t>
            </a:r>
            <a:r>
              <a:rPr lang="ru-RU" i="1" dirty="0"/>
              <a:t> </a:t>
            </a:r>
            <a:r>
              <a:rPr lang="ru-RU" i="1" dirty="0" err="1"/>
              <a:t>діабетом</a:t>
            </a:r>
            <a:r>
              <a:rPr lang="ru-RU" i="1" dirty="0"/>
              <a:t> (</a:t>
            </a:r>
            <a:r>
              <a:rPr lang="ru-RU" i="1" dirty="0" err="1"/>
              <a:t>затверджено</a:t>
            </a:r>
            <a:r>
              <a:rPr lang="ru-RU" i="1" dirty="0"/>
              <a:t> ООН у </a:t>
            </a:r>
            <a:r>
              <a:rPr lang="ru-RU" i="1" dirty="0" err="1"/>
              <a:t>березні</a:t>
            </a:r>
            <a:r>
              <a:rPr lang="ru-RU" i="1" dirty="0"/>
              <a:t> 2006 р.)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40265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latin typeface="Comic Sans MS" pitchFamily="66" charset="0"/>
              </a:rPr>
              <a:t>Джерела</a:t>
            </a:r>
            <a:endParaRPr lang="uk-UA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525963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http://uk.wikipedia.org/wiki/%</a:t>
            </a:r>
            <a:r>
              <a:rPr lang="en-US" sz="2400" dirty="0" smtClean="0">
                <a:hlinkClick r:id="rId2"/>
              </a:rPr>
              <a:t>D0%86%D0%BD%D1%81%D1%83%D0%BB%D1%96%D0%BD</a:t>
            </a:r>
            <a:endParaRPr lang="uk-UA" sz="2400" dirty="0" smtClean="0"/>
          </a:p>
          <a:p>
            <a:r>
              <a:rPr lang="en-US" sz="2400" dirty="0">
                <a:hlinkClick r:id="rId3"/>
              </a:rPr>
              <a:t>http://uk.wikipedia.org/wiki/%D0%A6%D1%83%D0%BA%D1%80%D0%BE%D0%B2%D0%B8%D0%B9_%</a:t>
            </a:r>
            <a:r>
              <a:rPr lang="en-US" sz="2400" dirty="0" smtClean="0">
                <a:hlinkClick r:id="rId3"/>
              </a:rPr>
              <a:t>D0%B4%D1%96%D0%B0%D0%B1%D0%B5%D1%82</a:t>
            </a:r>
            <a:endParaRPr lang="uk-UA" sz="2400" dirty="0" smtClean="0"/>
          </a:p>
          <a:p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www.aif.ru/health/life/1080398?utm_source=qip&amp;utm_medium=news.qip&amp;utm_campaign=articles</a:t>
            </a:r>
            <a:endParaRPr lang="uk-UA" sz="2400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763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2097"/>
            <a:ext cx="8229600" cy="31909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400" dirty="0" smtClean="0"/>
              <a:t>Захворювання </a:t>
            </a:r>
            <a:r>
              <a:rPr lang="uk-UA" sz="2400" dirty="0"/>
              <a:t>характеризується хронічним перебігом і </a:t>
            </a:r>
            <a:r>
              <a:rPr lang="uk-UA" sz="2400" dirty="0">
                <a:solidFill>
                  <a:srgbClr val="00B050"/>
                </a:solidFill>
              </a:rPr>
              <a:t>порушенням усіх видів обміну речовин</a:t>
            </a:r>
            <a:r>
              <a:rPr lang="uk-UA" sz="2400" dirty="0"/>
              <a:t>: вуглеводного, жирового, білкового, мінерального і </a:t>
            </a:r>
            <a:r>
              <a:rPr lang="uk-UA" sz="2400" dirty="0" smtClean="0"/>
              <a:t>водно-сольового. </a:t>
            </a:r>
          </a:p>
          <a:p>
            <a:pPr>
              <a:buFont typeface="Wingdings" pitchFamily="2" charset="2"/>
              <a:buChar char="q"/>
            </a:pPr>
            <a:r>
              <a:rPr lang="uk-UA" sz="2400" dirty="0" smtClean="0"/>
              <a:t>Характерними </a:t>
            </a:r>
            <a:r>
              <a:rPr lang="uk-UA" sz="2400" dirty="0"/>
              <a:t>симптомами є невгамовна </a:t>
            </a:r>
            <a:r>
              <a:rPr lang="uk-UA" sz="2400" i="1" dirty="0">
                <a:solidFill>
                  <a:srgbClr val="00B050"/>
                </a:solidFill>
              </a:rPr>
              <a:t>спрага</a:t>
            </a:r>
            <a:r>
              <a:rPr lang="uk-UA" sz="2400" dirty="0"/>
              <a:t> </a:t>
            </a:r>
            <a:r>
              <a:rPr lang="uk-UA" sz="2400" dirty="0" smtClean="0"/>
              <a:t>та </a:t>
            </a:r>
            <a:r>
              <a:rPr lang="uk-UA" sz="2400" dirty="0"/>
              <a:t>надмірне </a:t>
            </a:r>
            <a:r>
              <a:rPr lang="uk-UA" sz="2400" i="1" dirty="0" smtClean="0">
                <a:solidFill>
                  <a:srgbClr val="00B050"/>
                </a:solidFill>
              </a:rPr>
              <a:t>сечовиділення</a:t>
            </a:r>
            <a:r>
              <a:rPr lang="uk-UA" sz="24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uk-UA" sz="2400" i="1" dirty="0" smtClean="0">
                <a:solidFill>
                  <a:srgbClr val="00B050"/>
                </a:solidFill>
              </a:rPr>
              <a:t>Постійний</a:t>
            </a:r>
            <a:r>
              <a:rPr lang="uk-UA" sz="2400" dirty="0" smtClean="0"/>
              <a:t> </a:t>
            </a:r>
            <a:r>
              <a:rPr lang="uk-UA" sz="2400" dirty="0"/>
              <a:t>невгамовний </a:t>
            </a:r>
            <a:r>
              <a:rPr lang="uk-UA" sz="2400" i="1" dirty="0">
                <a:solidFill>
                  <a:srgbClr val="00B050"/>
                </a:solidFill>
              </a:rPr>
              <a:t>голод</a:t>
            </a:r>
            <a:r>
              <a:rPr lang="uk-UA" sz="2400" dirty="0"/>
              <a:t>. Цей симптом викликаний </a:t>
            </a:r>
            <a:r>
              <a:rPr lang="uk-UA" sz="2400" dirty="0" smtClean="0"/>
              <a:t> нездатністю </a:t>
            </a:r>
            <a:r>
              <a:rPr lang="uk-UA" sz="2400" dirty="0"/>
              <a:t>клітин поглинати і переробляти глюкозу за відсутності інсуліну.</a:t>
            </a:r>
          </a:p>
          <a:p>
            <a:pPr>
              <a:buFont typeface="Wingdings" pitchFamily="2" charset="2"/>
              <a:buChar char="q"/>
            </a:pPr>
            <a:endParaRPr lang="uk-UA" sz="2800" dirty="0"/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050456" y="49192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0070C0"/>
                </a:solidFill>
                <a:latin typeface="Comic Sans MS" pitchFamily="66" charset="0"/>
              </a:rPr>
              <a:t>Симптоми</a:t>
            </a:r>
            <a:endParaRPr lang="uk-UA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88903"/>
            <a:ext cx="3116064" cy="2469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4188903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solidFill>
                  <a:srgbClr val="00B050"/>
                </a:solidFill>
              </a:rPr>
              <a:t>Схуднення</a:t>
            </a:r>
            <a:r>
              <a:rPr lang="uk-UA" sz="2400" dirty="0"/>
              <a:t> — частий симптом діабету, який розвивається незважаючи на підвищений апетит хворих, однак ці симптоми можуть бути слабко вираженими, якщо рівень глюкози в крові підвищений помірно.</a:t>
            </a:r>
          </a:p>
        </p:txBody>
      </p:sp>
    </p:spTree>
    <p:extLst>
      <p:ext uri="{BB962C8B-B14F-4D97-AF65-F5344CB8AC3E}">
        <p14:creationId xmlns:p14="http://schemas.microsoft.com/office/powerpoint/2010/main" val="66999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1"/>
          <a:stretch/>
        </p:blipFill>
        <p:spPr>
          <a:xfrm>
            <a:off x="1187624" y="188640"/>
            <a:ext cx="6784644" cy="6105961"/>
          </a:xfrm>
        </p:spPr>
      </p:pic>
    </p:spTree>
    <p:extLst>
      <p:ext uri="{BB962C8B-B14F-4D97-AF65-F5344CB8AC3E}">
        <p14:creationId xmlns:p14="http://schemas.microsoft.com/office/powerpoint/2010/main" val="11026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9363"/>
            <a:ext cx="7344816" cy="62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t="30931" r="2302" b="8872"/>
          <a:stretch/>
        </p:blipFill>
        <p:spPr>
          <a:xfrm>
            <a:off x="1081312" y="4352544"/>
            <a:ext cx="7444452" cy="16687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0" y="409240"/>
            <a:ext cx="744445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6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496" y="-9144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Епідеміологія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2736304"/>
          </a:xfrm>
        </p:spPr>
        <p:txBody>
          <a:bodyPr>
            <a:noAutofit/>
          </a:bodyPr>
          <a:lstStyle/>
          <a:p>
            <a:r>
              <a:rPr lang="ru-RU" sz="2000" dirty="0"/>
              <a:t>За </a:t>
            </a:r>
            <a:r>
              <a:rPr lang="ru-RU" sz="2000" dirty="0" err="1"/>
              <a:t>даними</a:t>
            </a:r>
            <a:r>
              <a:rPr lang="ru-RU" sz="2000" dirty="0"/>
              <a:t> </a:t>
            </a:r>
            <a:r>
              <a:rPr lang="ru-RU" sz="2000" dirty="0" err="1"/>
              <a:t>Міжнародної</a:t>
            </a:r>
            <a:r>
              <a:rPr lang="ru-RU" sz="2000" dirty="0"/>
              <a:t> </a:t>
            </a:r>
            <a:r>
              <a:rPr lang="ru-RU" sz="2000" dirty="0" err="1"/>
              <a:t>федерації</a:t>
            </a:r>
            <a:r>
              <a:rPr lang="ru-RU" sz="2000" dirty="0"/>
              <a:t> </a:t>
            </a:r>
            <a:r>
              <a:rPr lang="ru-RU" sz="2000" dirty="0" err="1"/>
              <a:t>діабету</a:t>
            </a:r>
            <a:r>
              <a:rPr lang="ru-RU" sz="2000" dirty="0"/>
              <a:t> 2011 року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хворих</a:t>
            </a:r>
            <a:r>
              <a:rPr lang="ru-RU" sz="2000" dirty="0"/>
              <a:t> на </a:t>
            </a:r>
            <a:r>
              <a:rPr lang="ru-RU" sz="2000" dirty="0" err="1"/>
              <a:t>цукровий</a:t>
            </a:r>
            <a:r>
              <a:rPr lang="ru-RU" sz="2000" dirty="0"/>
              <a:t> </a:t>
            </a:r>
            <a:r>
              <a:rPr lang="ru-RU" sz="2000" dirty="0" err="1"/>
              <a:t>діабет</a:t>
            </a:r>
            <a:r>
              <a:rPr lang="ru-RU" sz="2000" dirty="0"/>
              <a:t> у </a:t>
            </a:r>
            <a:r>
              <a:rPr lang="ru-RU" sz="2000" dirty="0" err="1"/>
              <a:t>світі</a:t>
            </a:r>
            <a:r>
              <a:rPr lang="ru-RU" sz="2000" dirty="0"/>
              <a:t> </a:t>
            </a:r>
            <a:r>
              <a:rPr lang="ru-RU" sz="2000" dirty="0" err="1"/>
              <a:t>досягла</a:t>
            </a:r>
            <a:r>
              <a:rPr lang="ru-RU" sz="2000" dirty="0"/>
              <a:t> </a:t>
            </a:r>
            <a:r>
              <a:rPr lang="ru-RU" sz="2000" dirty="0" err="1"/>
              <a:t>рекордної</a:t>
            </a:r>
            <a:r>
              <a:rPr lang="ru-RU" sz="2000" dirty="0"/>
              <a:t> </a:t>
            </a:r>
            <a:r>
              <a:rPr lang="ru-RU" sz="2000" dirty="0" err="1"/>
              <a:t>цифри</a:t>
            </a:r>
            <a:r>
              <a:rPr lang="ru-RU" sz="2000" dirty="0"/>
              <a:t> — 366 </a:t>
            </a:r>
            <a:r>
              <a:rPr lang="ru-RU" sz="2000" dirty="0" err="1"/>
              <a:t>мільйонів</a:t>
            </a:r>
            <a:r>
              <a:rPr lang="ru-RU" sz="2000" dirty="0"/>
              <a:t>, а в 2030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становитиме</a:t>
            </a:r>
            <a:r>
              <a:rPr lang="ru-RU" sz="2000" dirty="0"/>
              <a:t> 552 </a:t>
            </a:r>
            <a:r>
              <a:rPr lang="ru-RU" sz="2000" dirty="0" err="1" smtClean="0"/>
              <a:t>мільйони</a:t>
            </a:r>
            <a:r>
              <a:rPr lang="ru-RU" sz="2000" dirty="0" smtClean="0"/>
              <a:t>.</a:t>
            </a:r>
          </a:p>
          <a:p>
            <a:r>
              <a:rPr lang="ru-RU" sz="2000" dirty="0" err="1"/>
              <a:t>Н</a:t>
            </a:r>
            <a:r>
              <a:rPr lang="ru-RU" sz="2000" dirty="0" err="1" smtClean="0"/>
              <a:t>айбільшу</a:t>
            </a:r>
            <a:r>
              <a:rPr lang="ru-RU" sz="2000" dirty="0" smtClean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хворих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зареєстровано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/>
              <a:t>Китаї</a:t>
            </a:r>
            <a:r>
              <a:rPr lang="ru-RU" sz="2000" dirty="0"/>
              <a:t> — 90 </a:t>
            </a:r>
            <a:r>
              <a:rPr lang="ru-RU" sz="2000" dirty="0" smtClean="0"/>
              <a:t>млн.</a:t>
            </a:r>
          </a:p>
          <a:p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зазначити</a:t>
            </a:r>
            <a:r>
              <a:rPr lang="ru-RU" sz="2000" dirty="0"/>
              <a:t> </a:t>
            </a:r>
            <a:r>
              <a:rPr lang="ru-RU" sz="2000" dirty="0" err="1"/>
              <a:t>неоднорідність</a:t>
            </a:r>
            <a:r>
              <a:rPr lang="ru-RU" sz="2000" dirty="0"/>
              <a:t> </a:t>
            </a:r>
            <a:r>
              <a:rPr lang="ru-RU" sz="2000" dirty="0" err="1"/>
              <a:t>захворюваності</a:t>
            </a:r>
            <a:r>
              <a:rPr lang="ru-RU" sz="2000" dirty="0"/>
              <a:t> на </a:t>
            </a:r>
            <a:r>
              <a:rPr lang="ru-RU" sz="2000" dirty="0" err="1"/>
              <a:t>цукровий</a:t>
            </a:r>
            <a:r>
              <a:rPr lang="ru-RU" sz="2000" dirty="0"/>
              <a:t> </a:t>
            </a:r>
            <a:r>
              <a:rPr lang="ru-RU" sz="2000" dirty="0" err="1"/>
              <a:t>діабет</a:t>
            </a:r>
            <a:r>
              <a:rPr lang="ru-RU" sz="2000" dirty="0"/>
              <a:t> </a:t>
            </a:r>
            <a:r>
              <a:rPr lang="ru-RU" sz="2000" dirty="0" err="1"/>
              <a:t>залежно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раси</a:t>
            </a:r>
            <a:r>
              <a:rPr lang="ru-RU" sz="2000" dirty="0"/>
              <a:t>. </a:t>
            </a:r>
            <a:r>
              <a:rPr lang="ru-RU" sz="2000" dirty="0" err="1"/>
              <a:t>Цукровий</a:t>
            </a:r>
            <a:r>
              <a:rPr lang="ru-RU" sz="2000" dirty="0"/>
              <a:t> </a:t>
            </a:r>
            <a:r>
              <a:rPr lang="ru-RU" sz="2000" dirty="0" err="1"/>
              <a:t>діабет</a:t>
            </a:r>
            <a:r>
              <a:rPr lang="ru-RU" sz="2000" dirty="0"/>
              <a:t> </a:t>
            </a:r>
            <a:r>
              <a:rPr lang="ru-RU" sz="2000" dirty="0" err="1" smtClean="0"/>
              <a:t>найпоширеніший</a:t>
            </a:r>
            <a:r>
              <a:rPr lang="ru-RU" sz="2000" dirty="0" smtClean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 smtClean="0"/>
              <a:t>монголоїдів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Станом на 1.01.2011 р. в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зареєстрованих</a:t>
            </a:r>
            <a:r>
              <a:rPr lang="ru-RU" sz="2000" dirty="0"/>
              <a:t> </a:t>
            </a:r>
            <a:r>
              <a:rPr lang="ru-RU" sz="2000" dirty="0" err="1"/>
              <a:t>хворих</a:t>
            </a:r>
            <a:r>
              <a:rPr lang="ru-RU" sz="2000" dirty="0"/>
              <a:t> на </a:t>
            </a:r>
            <a:r>
              <a:rPr lang="ru-RU" sz="2000" dirty="0" err="1"/>
              <a:t>цукровий</a:t>
            </a:r>
            <a:r>
              <a:rPr lang="ru-RU" sz="2000" dirty="0"/>
              <a:t> </a:t>
            </a:r>
            <a:r>
              <a:rPr lang="ru-RU" sz="2000" dirty="0" err="1"/>
              <a:t>діабет</a:t>
            </a:r>
            <a:r>
              <a:rPr lang="ru-RU" sz="2000" dirty="0"/>
              <a:t> </a:t>
            </a:r>
            <a:r>
              <a:rPr lang="ru-RU" sz="2000" dirty="0" err="1"/>
              <a:t>досягла</a:t>
            </a:r>
            <a:r>
              <a:rPr lang="ru-RU" sz="2000" dirty="0"/>
              <a:t> 1 221 300 </a:t>
            </a:r>
            <a:r>
              <a:rPr lang="ru-RU" sz="2000" dirty="0" err="1"/>
              <a:t>осіб</a:t>
            </a:r>
            <a:r>
              <a:rPr lang="ru-RU" sz="2000" dirty="0"/>
              <a:t>. </a:t>
            </a:r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7032"/>
            <a:ext cx="6055598" cy="31352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00192" y="3768331"/>
            <a:ext cx="2339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у </a:t>
            </a:r>
            <a:r>
              <a:rPr lang="ru-RU" sz="2000" dirty="0" err="1" smtClean="0"/>
              <a:t>структурі</a:t>
            </a:r>
            <a:r>
              <a:rPr lang="ru-RU" sz="2000" dirty="0" smtClean="0"/>
              <a:t> </a:t>
            </a:r>
            <a:r>
              <a:rPr lang="ru-RU" sz="2000" dirty="0" err="1"/>
              <a:t>ендокринних</a:t>
            </a:r>
            <a:r>
              <a:rPr lang="ru-RU" sz="2000" dirty="0"/>
              <a:t> </a:t>
            </a:r>
            <a:r>
              <a:rPr lang="ru-RU" sz="2000" dirty="0" err="1"/>
              <a:t>захворювань</a:t>
            </a:r>
            <a:r>
              <a:rPr lang="ru-RU" sz="2000" dirty="0"/>
              <a:t> </a:t>
            </a:r>
            <a:r>
              <a:rPr lang="ru-RU" sz="2000" dirty="0" err="1"/>
              <a:t>цукровий</a:t>
            </a:r>
            <a:r>
              <a:rPr lang="ru-RU" sz="2000" dirty="0"/>
              <a:t> </a:t>
            </a:r>
            <a:r>
              <a:rPr lang="ru-RU" sz="2000" dirty="0" err="1"/>
              <a:t>діабет</a:t>
            </a:r>
            <a:r>
              <a:rPr lang="ru-RU" sz="2000" dirty="0"/>
              <a:t> </a:t>
            </a:r>
            <a:r>
              <a:rPr lang="ru-RU" sz="2000" dirty="0" err="1"/>
              <a:t>посідає</a:t>
            </a:r>
            <a:r>
              <a:rPr lang="ru-RU" sz="2000" dirty="0"/>
              <a:t> друге </a:t>
            </a:r>
            <a:r>
              <a:rPr lang="ru-RU" sz="2000" dirty="0" err="1"/>
              <a:t>місце</a:t>
            </a:r>
            <a:r>
              <a:rPr lang="ru-RU" sz="2000" dirty="0"/>
              <a:t> (31,88%).</a:t>
            </a:r>
          </a:p>
        </p:txBody>
      </p:sp>
    </p:spTree>
    <p:extLst>
      <p:ext uri="{BB962C8B-B14F-4D97-AF65-F5344CB8AC3E}">
        <p14:creationId xmlns:p14="http://schemas.microsoft.com/office/powerpoint/2010/main" val="368586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760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Історія вивчення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77889"/>
            <a:ext cx="8712968" cy="2808312"/>
          </a:xfrm>
        </p:spPr>
        <p:txBody>
          <a:bodyPr>
            <a:normAutofit fontScale="92500" lnSpcReduction="20000"/>
          </a:bodyPr>
          <a:lstStyle/>
          <a:p>
            <a:r>
              <a:rPr lang="uk-UA" sz="2800" dirty="0"/>
              <a:t>Діабет — одне з перших відомих людству захворювань. Вперше </a:t>
            </a:r>
            <a:r>
              <a:rPr lang="uk-UA" sz="2800" dirty="0" smtClean="0"/>
              <a:t>описано </a:t>
            </a:r>
            <a:r>
              <a:rPr lang="uk-UA" sz="2800" dirty="0"/>
              <a:t>ще у </a:t>
            </a:r>
            <a:r>
              <a:rPr lang="uk-UA" sz="2800" dirty="0">
                <a:solidFill>
                  <a:srgbClr val="00B050"/>
                </a:solidFill>
              </a:rPr>
              <a:t>1550 році до н. е. </a:t>
            </a:r>
            <a:r>
              <a:rPr lang="uk-UA" sz="2800" dirty="0"/>
              <a:t>у давньоєгипетському </a:t>
            </a:r>
            <a:r>
              <a:rPr lang="uk-UA" sz="2800" dirty="0">
                <a:solidFill>
                  <a:srgbClr val="C00000"/>
                </a:solidFill>
              </a:rPr>
              <a:t>папірусі </a:t>
            </a:r>
            <a:r>
              <a:rPr lang="uk-UA" sz="2800" dirty="0" err="1">
                <a:solidFill>
                  <a:srgbClr val="C00000"/>
                </a:solidFill>
              </a:rPr>
              <a:t>Еберса</a:t>
            </a:r>
            <a:r>
              <a:rPr lang="uk-UA" sz="2800" dirty="0"/>
              <a:t>. Індійські лікарі приблизно в той же час теж були знайомі з цим захворюванням. Термін «діабет» з іонійського діалекту давньогрецької означає «протікання», а з латинської — «сифон</a:t>
            </a:r>
            <a:r>
              <a:rPr lang="uk-UA" sz="2800" dirty="0" smtClean="0"/>
              <a:t>».</a:t>
            </a:r>
            <a:r>
              <a:rPr lang="ru-RU" sz="2800" dirty="0"/>
              <a:t> За </a:t>
            </a:r>
            <a:r>
              <a:rPr lang="ru-RU" sz="2800" dirty="0" err="1"/>
              <a:t>різними</a:t>
            </a:r>
            <a:r>
              <a:rPr lang="ru-RU" sz="2800" dirty="0"/>
              <a:t> </a:t>
            </a:r>
            <a:r>
              <a:rPr lang="ru-RU" sz="2800" dirty="0" err="1"/>
              <a:t>джерелами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вперше</a:t>
            </a:r>
            <a:r>
              <a:rPr lang="ru-RU" sz="2800" dirty="0"/>
              <a:t> </a:t>
            </a:r>
            <a:r>
              <a:rPr lang="ru-RU" sz="2800" dirty="0" err="1"/>
              <a:t>вжив</a:t>
            </a:r>
            <a:r>
              <a:rPr lang="ru-RU" sz="2800" dirty="0"/>
              <a:t> </a:t>
            </a:r>
            <a:r>
              <a:rPr lang="ru-RU" sz="2800" dirty="0" err="1"/>
              <a:t>Аполоній</a:t>
            </a:r>
            <a:r>
              <a:rPr lang="ru-RU" sz="2800" dirty="0"/>
              <a:t> з </a:t>
            </a:r>
            <a:r>
              <a:rPr lang="ru-RU" sz="2800" dirty="0" err="1"/>
              <a:t>Мемфіса</a:t>
            </a:r>
            <a:r>
              <a:rPr lang="ru-RU" sz="2800" dirty="0"/>
              <a:t> (230 р. до н. е.) </a:t>
            </a:r>
            <a:endParaRPr lang="uk-UA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95216"/>
            <a:ext cx="4707489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292080" y="3519096"/>
            <a:ext cx="37038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/>
              <a:t>В </a:t>
            </a:r>
            <a:r>
              <a:rPr lang="uk-UA" sz="2600" dirty="0"/>
              <a:t>основу такої назви лягло уявлення про те, що під час захворювання вжиті рідини проходять через тіло у незмінному стані як через трубку. </a:t>
            </a:r>
          </a:p>
        </p:txBody>
      </p:sp>
    </p:spTree>
    <p:extLst>
      <p:ext uri="{BB962C8B-B14F-4D97-AF65-F5344CB8AC3E}">
        <p14:creationId xmlns:p14="http://schemas.microsoft.com/office/powerpoint/2010/main" val="16863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36363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1471</Words>
  <Application>Microsoft Office PowerPoint</Application>
  <PresentationFormat>Экран (4:3)</PresentationFormat>
  <Paragraphs>100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Цукровий діабет Інсулін</vt:lpstr>
      <vt:lpstr>Зміст</vt:lpstr>
      <vt:lpstr>Цукровий діабет</vt:lpstr>
      <vt:lpstr>Презентация PowerPoint</vt:lpstr>
      <vt:lpstr>Презентация PowerPoint</vt:lpstr>
      <vt:lpstr>Презентация PowerPoint</vt:lpstr>
      <vt:lpstr>Презентация PowerPoint</vt:lpstr>
      <vt:lpstr>Епідеміологія</vt:lpstr>
      <vt:lpstr>Історія вивчення</vt:lpstr>
      <vt:lpstr>Презентация PowerPoint</vt:lpstr>
      <vt:lpstr>Презентация PowerPoint</vt:lpstr>
      <vt:lpstr>Інсулін</vt:lpstr>
      <vt:lpstr>Будова молекули інсуліну</vt:lpstr>
      <vt:lpstr>Презентация PowerPoint</vt:lpstr>
      <vt:lpstr>Функції інсуліну</vt:lpstr>
      <vt:lpstr>Секреція інсуліну</vt:lpstr>
      <vt:lpstr>Перші спроби виділення інсуліну</vt:lpstr>
      <vt:lpstr>Презентация PowerPoint</vt:lpstr>
      <vt:lpstr>Робота Бантинга та Беста</vt:lpstr>
      <vt:lpstr>Презентация PowerPoint</vt:lpstr>
      <vt:lpstr>Презентация PowerPoint</vt:lpstr>
      <vt:lpstr>Дослідження структури інсуліну</vt:lpstr>
      <vt:lpstr>Презентация PowerPoint</vt:lpstr>
      <vt:lpstr>Синтез людського інсуліну</vt:lpstr>
      <vt:lpstr>Лікування цукрового діабету</vt:lpstr>
      <vt:lpstr>Інсулінотерапія</vt:lpstr>
      <vt:lpstr>Презентация PowerPoint</vt:lpstr>
      <vt:lpstr>Презентация PowerPoint</vt:lpstr>
      <vt:lpstr>Презентация PowerPoint</vt:lpstr>
      <vt:lpstr>Джерела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Інсулін</dc:title>
  <dc:creator>Людмила</dc:creator>
  <cp:lastModifiedBy>Люлмила</cp:lastModifiedBy>
  <cp:revision>29</cp:revision>
  <dcterms:created xsi:type="dcterms:W3CDTF">2014-01-17T19:56:35Z</dcterms:created>
  <dcterms:modified xsi:type="dcterms:W3CDTF">2014-01-20T16:49:18Z</dcterms:modified>
</cp:coreProperties>
</file>