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34F0D60-B75F-4051-8945-4FC41FEB2F5A}" type="datetimeFigureOut">
              <a:rPr lang="ru-RU" smtClean="0"/>
              <a:t>06.05.2014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4C0412B-4E4E-436A-A622-73436BE44D1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175351" cy="1793167"/>
          </a:xfrm>
        </p:spPr>
        <p:txBody>
          <a:bodyPr>
            <a:normAutofit fontScale="90000"/>
          </a:bodyPr>
          <a:lstStyle/>
          <a:p>
            <a:pPr marL="182880" indent="0" algn="ctr">
              <a:buNone/>
            </a:pPr>
            <a:r>
              <a:rPr lang="uk-UA" sz="4000" dirty="0" smtClean="0"/>
              <a:t>Презентація на тему: Глобальна проблема людства-Екологія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356992"/>
            <a:ext cx="6172200" cy="685800"/>
          </a:xfrm>
        </p:spPr>
        <p:txBody>
          <a:bodyPr>
            <a:noAutofit/>
          </a:bodyPr>
          <a:lstStyle/>
          <a:p>
            <a:r>
              <a:rPr lang="ru-RU" sz="1800" dirty="0" err="1" smtClean="0"/>
              <a:t>Підготував</a:t>
            </a:r>
            <a:endParaRPr lang="ru-RU" sz="1800" dirty="0" smtClean="0"/>
          </a:p>
          <a:p>
            <a:r>
              <a:rPr lang="ru-RU" sz="1800" dirty="0" err="1" smtClean="0"/>
              <a:t>Учень</a:t>
            </a:r>
            <a:r>
              <a:rPr lang="ru-RU" sz="1800" dirty="0" smtClean="0"/>
              <a:t> 11-Б </a:t>
            </a:r>
            <a:r>
              <a:rPr lang="ru-RU" sz="1800" dirty="0" err="1" smtClean="0"/>
              <a:t>класу</a:t>
            </a:r>
            <a:endParaRPr lang="ru-RU" sz="1800" dirty="0" smtClean="0"/>
          </a:p>
          <a:p>
            <a:r>
              <a:rPr lang="uk-UA" sz="1800" dirty="0" err="1" smtClean="0"/>
              <a:t>Абакумов</a:t>
            </a:r>
            <a:r>
              <a:rPr lang="uk-UA" sz="1800" dirty="0" smtClean="0"/>
              <a:t> Дмитро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37616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068960"/>
            <a:ext cx="4392488" cy="914400"/>
          </a:xfrm>
        </p:spPr>
        <p:txBody>
          <a:bodyPr/>
          <a:lstStyle/>
          <a:p>
            <a:r>
              <a:rPr lang="ru-RU" sz="1600" dirty="0" err="1" smtClean="0"/>
              <a:t>Екологія</a:t>
            </a:r>
            <a:r>
              <a:rPr lang="ru-RU" sz="1600" dirty="0" smtClean="0"/>
              <a:t> -наука </a:t>
            </a:r>
            <a:r>
              <a:rPr lang="ru-RU" sz="1600" dirty="0"/>
              <a:t>про </a:t>
            </a:r>
            <a:r>
              <a:rPr lang="ru-RU" sz="1600" dirty="0" err="1"/>
              <a:t>взаємодії</a:t>
            </a:r>
            <a:r>
              <a:rPr lang="ru-RU" sz="1600" dirty="0"/>
              <a:t> </a:t>
            </a:r>
            <a:r>
              <a:rPr lang="ru-RU" sz="1600" dirty="0" err="1"/>
              <a:t>живих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/>
              <a:t> і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спільнот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собою і з </a:t>
            </a:r>
            <a:r>
              <a:rPr lang="ru-RU" sz="1600" dirty="0" err="1"/>
              <a:t>навколишнім</a:t>
            </a:r>
            <a:r>
              <a:rPr lang="ru-RU" sz="1600" dirty="0"/>
              <a:t> </a:t>
            </a:r>
            <a:r>
              <a:rPr lang="ru-RU" sz="1600" dirty="0" err="1"/>
              <a:t>середовищем</a:t>
            </a:r>
            <a:r>
              <a:rPr lang="ru-RU" sz="1600" dirty="0"/>
              <a:t>. </a:t>
            </a:r>
            <a:r>
              <a:rPr lang="ru-RU" sz="1600" dirty="0" err="1"/>
              <a:t>Термін</a:t>
            </a:r>
            <a:r>
              <a:rPr lang="ru-RU" sz="1600" dirty="0"/>
              <a:t> </a:t>
            </a:r>
            <a:r>
              <a:rPr lang="ru-RU" sz="1600" dirty="0" err="1"/>
              <a:t>вперше</a:t>
            </a:r>
            <a:r>
              <a:rPr lang="ru-RU" sz="1600" dirty="0"/>
              <a:t> </a:t>
            </a:r>
            <a:r>
              <a:rPr lang="ru-RU" sz="1600" dirty="0" err="1"/>
              <a:t>запропонував</a:t>
            </a:r>
            <a:r>
              <a:rPr lang="ru-RU" sz="1600" dirty="0"/>
              <a:t> </a:t>
            </a:r>
            <a:r>
              <a:rPr lang="ru-RU" sz="1600" dirty="0" err="1"/>
              <a:t>німецький</a:t>
            </a:r>
            <a:r>
              <a:rPr lang="ru-RU" sz="1600" dirty="0"/>
              <a:t> </a:t>
            </a:r>
            <a:r>
              <a:rPr lang="ru-RU" sz="1600" dirty="0" err="1"/>
              <a:t>біолог</a:t>
            </a:r>
            <a:r>
              <a:rPr lang="ru-RU" sz="1600" dirty="0"/>
              <a:t> </a:t>
            </a:r>
            <a:r>
              <a:rPr lang="ru-RU" sz="1600" dirty="0" err="1"/>
              <a:t>Ернст</a:t>
            </a:r>
            <a:r>
              <a:rPr lang="ru-RU" sz="1600" dirty="0"/>
              <a:t> Геккель в 1866 р. в </a:t>
            </a:r>
            <a:r>
              <a:rPr lang="ru-RU" sz="1600" dirty="0" err="1"/>
              <a:t>книзі</a:t>
            </a:r>
            <a:r>
              <a:rPr lang="ru-RU" sz="1600" dirty="0"/>
              <a:t> «</a:t>
            </a:r>
            <a:r>
              <a:rPr lang="ru-RU" sz="1600" dirty="0" err="1"/>
              <a:t>Загальна</a:t>
            </a:r>
            <a:r>
              <a:rPr lang="ru-RU" sz="1600" dirty="0"/>
              <a:t> </a:t>
            </a:r>
            <a:r>
              <a:rPr lang="ru-RU" sz="1600" dirty="0" err="1"/>
              <a:t>морфологія</a:t>
            </a:r>
            <a:r>
              <a:rPr lang="ru-RU" sz="1600" dirty="0"/>
              <a:t> </a:t>
            </a:r>
            <a:r>
              <a:rPr lang="ru-RU" sz="1600" dirty="0" err="1"/>
              <a:t>організмів</a:t>
            </a:r>
            <a:r>
              <a:rPr lang="ru-RU" sz="1600" dirty="0" smtClean="0"/>
              <a:t>»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 err="1"/>
              <a:t>Екологія</a:t>
            </a:r>
            <a:r>
              <a:rPr lang="ru-RU" sz="1600" dirty="0"/>
              <a:t> </a:t>
            </a:r>
            <a:r>
              <a:rPr lang="ru-RU" sz="1600" dirty="0" err="1"/>
              <a:t>вивчає</a:t>
            </a:r>
            <a:r>
              <a:rPr lang="ru-RU" sz="1600" dirty="0"/>
              <a:t> </a:t>
            </a:r>
            <a:r>
              <a:rPr lang="ru-RU" sz="1600" dirty="0" err="1" smtClean="0"/>
              <a:t>взаємовідносини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організмів</a:t>
            </a:r>
            <a:r>
              <a:rPr lang="ru-RU" sz="1600" dirty="0" smtClean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 smtClean="0"/>
              <a:t>довкілля</a:t>
            </a:r>
            <a:r>
              <a:rPr lang="ru-RU" sz="1600" dirty="0" smtClean="0"/>
              <a:t>, </a:t>
            </a:r>
            <a:r>
              <a:rPr lang="ru-RU" sz="1600" dirty="0" err="1"/>
              <a:t>досліджує</a:t>
            </a:r>
            <a:r>
              <a:rPr lang="ru-RU" sz="1600" dirty="0"/>
              <a:t> структурно-</a:t>
            </a:r>
            <a:r>
              <a:rPr lang="ru-RU" sz="1600" dirty="0" err="1"/>
              <a:t>функціональну</a:t>
            </a:r>
            <a:r>
              <a:rPr lang="ru-RU" sz="1600" dirty="0"/>
              <a:t> </a:t>
            </a:r>
            <a:r>
              <a:rPr lang="ru-RU" sz="1600" dirty="0" err="1"/>
              <a:t>організацію</a:t>
            </a:r>
            <a:r>
              <a:rPr lang="ru-RU" sz="1600" dirty="0"/>
              <a:t> </a:t>
            </a:r>
            <a:r>
              <a:rPr lang="ru-RU" sz="1600" dirty="0" err="1"/>
              <a:t>надорганізмових</a:t>
            </a:r>
            <a:r>
              <a:rPr lang="ru-RU" sz="1600" dirty="0"/>
              <a:t> систем </a:t>
            </a:r>
            <a:r>
              <a:rPr lang="ru-RU" sz="1600" dirty="0" smtClean="0"/>
              <a:t>(</a:t>
            </a:r>
            <a:r>
              <a:rPr lang="ru-RU" sz="1600" dirty="0" err="1" smtClean="0"/>
              <a:t>популяцій</a:t>
            </a:r>
            <a:r>
              <a:rPr lang="ru-RU" sz="1600" dirty="0" smtClean="0"/>
              <a:t>, </a:t>
            </a:r>
            <a:r>
              <a:rPr lang="ru-RU" sz="1600" dirty="0" err="1" smtClean="0"/>
              <a:t>угрупувань</a:t>
            </a:r>
            <a:r>
              <a:rPr lang="ru-RU" sz="1600" dirty="0" smtClean="0"/>
              <a:t>, </a:t>
            </a:r>
            <a:r>
              <a:rPr lang="ru-RU" sz="1600" dirty="0" err="1" smtClean="0"/>
              <a:t>укосистем</a:t>
            </a:r>
            <a:r>
              <a:rPr lang="ru-RU" sz="1600" dirty="0" smtClean="0"/>
              <a:t>, </a:t>
            </a:r>
            <a:r>
              <a:rPr lang="ru-RU" sz="1600" dirty="0" err="1" smtClean="0"/>
              <a:t>біосфери</a:t>
            </a:r>
            <a:r>
              <a:rPr lang="ru-RU" sz="1600" dirty="0" smtClean="0"/>
              <a:t>), </a:t>
            </a:r>
            <a:r>
              <a:rPr lang="ru-RU" sz="1600" dirty="0" err="1"/>
              <a:t>виявляє</a:t>
            </a:r>
            <a:r>
              <a:rPr lang="ru-RU" sz="1600" dirty="0"/>
              <a:t> </a:t>
            </a:r>
            <a:r>
              <a:rPr lang="ru-RU" sz="1600" dirty="0" err="1"/>
              <a:t>механізми</a:t>
            </a:r>
            <a:r>
              <a:rPr lang="ru-RU" sz="1600" dirty="0"/>
              <a:t> </a:t>
            </a:r>
            <a:r>
              <a:rPr lang="ru-RU" sz="1600" dirty="0" err="1"/>
              <a:t>підтримання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 smtClean="0"/>
              <a:t>стійкості</a:t>
            </a:r>
            <a:r>
              <a:rPr lang="ru-RU" sz="1600" dirty="0" smtClean="0"/>
              <a:t> </a:t>
            </a:r>
            <a:r>
              <a:rPr lang="ru-RU" sz="1600" dirty="0"/>
              <a:t>у </a:t>
            </a:r>
            <a:r>
              <a:rPr lang="ru-RU" sz="1600" dirty="0" err="1" smtClean="0"/>
              <a:t>просторі</a:t>
            </a:r>
            <a:r>
              <a:rPr lang="ru-RU" sz="1600" dirty="0" smtClean="0"/>
              <a:t> </a:t>
            </a:r>
            <a:r>
              <a:rPr lang="ru-RU" sz="1600" dirty="0"/>
              <a:t>й </a:t>
            </a:r>
            <a:r>
              <a:rPr lang="ru-RU" sz="1600" dirty="0" err="1"/>
              <a:t>ч</a:t>
            </a:r>
            <a:r>
              <a:rPr lang="ru-RU" sz="1600" dirty="0" err="1" smtClean="0"/>
              <a:t>асі</a:t>
            </a:r>
            <a:r>
              <a:rPr lang="ru-RU" sz="1600" dirty="0" smtClean="0"/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7020272" y="1988840"/>
            <a:ext cx="3273552" cy="34290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524430"/>
            <a:ext cx="3273425" cy="1468949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717031"/>
            <a:ext cx="2588343" cy="244270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7" y="3717032"/>
            <a:ext cx="2915816" cy="24427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871" y="3717032"/>
            <a:ext cx="3240361" cy="2442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299" y="1993379"/>
            <a:ext cx="4104456" cy="17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39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32656"/>
            <a:ext cx="2794232" cy="4049703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5445224"/>
            <a:ext cx="5688632" cy="1080120"/>
          </a:xfrm>
        </p:spPr>
        <p:txBody>
          <a:bodyPr/>
          <a:lstStyle/>
          <a:p>
            <a:r>
              <a:rPr lang="uk-UA" dirty="0" smtClean="0"/>
              <a:t>Екологічні Проблеми:</a:t>
            </a:r>
            <a:br>
              <a:rPr lang="uk-UA" dirty="0" smtClean="0"/>
            </a:br>
            <a:r>
              <a:rPr lang="uk-UA" sz="2800" dirty="0" smtClean="0"/>
              <a:t>1)Деградація Ґрунтів</a:t>
            </a:r>
            <a:br>
              <a:rPr lang="uk-UA" sz="2800" dirty="0" smtClean="0"/>
            </a:br>
            <a:r>
              <a:rPr lang="vi-VN" sz="2400" b="1" dirty="0"/>
              <a:t>Деграда́ція ґрунті́в</a:t>
            </a:r>
            <a:r>
              <a:rPr lang="vi-VN" sz="2400" dirty="0"/>
              <a:t> — погіршення </a:t>
            </a:r>
            <a:r>
              <a:rPr lang="vi-VN" sz="2400" dirty="0" smtClean="0"/>
              <a:t>корисних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vi-VN" sz="2400" dirty="0" smtClean="0"/>
              <a:t> </a:t>
            </a:r>
            <a:r>
              <a:rPr lang="vi-VN" sz="2400" dirty="0"/>
              <a:t>властивостей та родючості ґрунту внаслідок впливу природних чи антропогенних </a:t>
            </a:r>
            <a:r>
              <a:rPr lang="vi-VN" sz="2400" dirty="0" smtClean="0"/>
              <a:t>факторів.</a:t>
            </a:r>
            <a:r>
              <a:rPr lang="vi-VN" sz="2400" dirty="0"/>
              <a:t/>
            </a:r>
            <a:br>
              <a:rPr lang="vi-VN" sz="2400" dirty="0"/>
            </a:br>
            <a:r>
              <a:rPr lang="vi-VN" sz="2400" dirty="0"/>
              <a:t>Деградація земель — природне або антропогенне спрощення ландшафту, погіршення стану, складу, корисних властивостей і функцій земель та інших органічно пов'язаних із землею природних </a:t>
            </a:r>
            <a:r>
              <a:rPr lang="vi-VN" sz="2400" dirty="0" smtClean="0"/>
              <a:t>компонентів</a:t>
            </a:r>
            <a:r>
              <a:rPr lang="vi-VN" sz="2800" dirty="0"/>
              <a:t/>
            </a:r>
            <a:br>
              <a:rPr lang="vi-VN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77435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32656"/>
            <a:ext cx="3657600" cy="365760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149080"/>
            <a:ext cx="5328592" cy="914400"/>
          </a:xfrm>
        </p:spPr>
        <p:txBody>
          <a:bodyPr/>
          <a:lstStyle/>
          <a:p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3200" b="1" dirty="0" smtClean="0"/>
              <a:t>2) </a:t>
            </a:r>
            <a:r>
              <a:rPr lang="ru-RU" sz="3200" b="1" dirty="0" err="1" smtClean="0"/>
              <a:t>Озонові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Діри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1800" b="1" dirty="0" err="1" smtClean="0"/>
              <a:t>Озонова</a:t>
            </a:r>
            <a:r>
              <a:rPr lang="ru-RU" sz="1800" b="1" dirty="0" smtClean="0"/>
              <a:t> </a:t>
            </a:r>
            <a:r>
              <a:rPr lang="ru-RU" sz="1800" b="1" dirty="0" err="1"/>
              <a:t>діра</a:t>
            </a:r>
            <a:r>
              <a:rPr lang="ru-RU" sz="1800" dirty="0"/>
              <a:t> — </a:t>
            </a:r>
            <a:r>
              <a:rPr lang="ru-RU" sz="1800" dirty="0" err="1"/>
              <a:t>локальне</a:t>
            </a:r>
            <a:r>
              <a:rPr lang="ru-RU" sz="1800" dirty="0"/>
              <a:t> </a:t>
            </a:r>
            <a:r>
              <a:rPr lang="ru-RU" sz="1800" dirty="0" err="1"/>
              <a:t>падіння</a:t>
            </a:r>
            <a:r>
              <a:rPr lang="ru-RU" sz="1800" dirty="0"/>
              <a:t> </a:t>
            </a:r>
            <a:r>
              <a:rPr lang="ru-RU" sz="1800" dirty="0" err="1"/>
              <a:t>концентрації</a:t>
            </a:r>
            <a:r>
              <a:rPr lang="ru-RU" sz="1800" dirty="0"/>
              <a:t> озону в </a:t>
            </a:r>
            <a:r>
              <a:rPr lang="ru-RU" sz="1800" dirty="0" err="1"/>
              <a:t>стратосфері</a:t>
            </a:r>
            <a:r>
              <a:rPr lang="ru-RU" sz="1800" dirty="0"/>
              <a:t> на 10—40%. </a:t>
            </a:r>
            <a:r>
              <a:rPr lang="ru-RU" sz="1800" dirty="0" err="1"/>
              <a:t>Пов'язано</a:t>
            </a:r>
            <a:r>
              <a:rPr lang="ru-RU" sz="1800" dirty="0"/>
              <a:t> </a:t>
            </a:r>
            <a:r>
              <a:rPr lang="ru-RU" sz="1800" dirty="0" err="1"/>
              <a:t>це</a:t>
            </a:r>
            <a:r>
              <a:rPr lang="ru-RU" sz="1800" dirty="0"/>
              <a:t> з </a:t>
            </a:r>
            <a:r>
              <a:rPr lang="ru-RU" sz="1800" dirty="0" err="1"/>
              <a:t>дією</a:t>
            </a:r>
            <a:r>
              <a:rPr lang="ru-RU" sz="1800" dirty="0"/>
              <a:t> </a:t>
            </a:r>
            <a:r>
              <a:rPr lang="ru-RU" sz="1800" dirty="0" err="1"/>
              <a:t>фреонів</a:t>
            </a:r>
            <a:r>
              <a:rPr lang="ru-RU" sz="1800" dirty="0"/>
              <a:t>, </a:t>
            </a:r>
            <a:r>
              <a:rPr lang="ru-RU" sz="1800" dirty="0" err="1"/>
              <a:t>зменшенням</a:t>
            </a:r>
            <a:r>
              <a:rPr lang="ru-RU" sz="1800" dirty="0"/>
              <a:t> </a:t>
            </a:r>
            <a:r>
              <a:rPr lang="ru-RU" sz="1800" dirty="0" err="1"/>
              <a:t>кількості</a:t>
            </a:r>
            <a:r>
              <a:rPr lang="ru-RU" sz="1800" dirty="0"/>
              <a:t> </a:t>
            </a:r>
            <a:r>
              <a:rPr lang="ru-RU" sz="1800" dirty="0" err="1"/>
              <a:t>кисню</a:t>
            </a:r>
            <a:r>
              <a:rPr lang="ru-RU" sz="1800" dirty="0"/>
              <a:t> при запусках </a:t>
            </a:r>
            <a:r>
              <a:rPr lang="ru-RU" sz="1800" dirty="0" err="1"/>
              <a:t>космічних</a:t>
            </a:r>
            <a:r>
              <a:rPr lang="ru-RU" sz="1800" dirty="0"/>
              <a:t> </a:t>
            </a:r>
            <a:r>
              <a:rPr lang="ru-RU" sz="1800" dirty="0" err="1"/>
              <a:t>кораблів</a:t>
            </a:r>
            <a:r>
              <a:rPr lang="ru-RU" sz="1800" dirty="0"/>
              <a:t> та </a:t>
            </a:r>
            <a:r>
              <a:rPr lang="ru-RU" sz="1800" dirty="0" err="1"/>
              <a:t>польотами</a:t>
            </a:r>
            <a:r>
              <a:rPr lang="ru-RU" sz="1800" dirty="0"/>
              <a:t> </a:t>
            </a:r>
            <a:r>
              <a:rPr lang="ru-RU" sz="1800" dirty="0" err="1"/>
              <a:t>реактивних</a:t>
            </a:r>
            <a:r>
              <a:rPr lang="ru-RU" sz="1800" dirty="0"/>
              <a:t> </a:t>
            </a:r>
            <a:r>
              <a:rPr lang="ru-RU" sz="1800" dirty="0" err="1"/>
              <a:t>літаків</a:t>
            </a:r>
            <a:r>
              <a:rPr lang="ru-RU" sz="1800" dirty="0"/>
              <a:t>. </a:t>
            </a:r>
            <a:r>
              <a:rPr lang="ru-RU" sz="1800" dirty="0" err="1"/>
              <a:t>Чітко</a:t>
            </a:r>
            <a:r>
              <a:rPr lang="ru-RU" sz="1800" dirty="0"/>
              <a:t> </a:t>
            </a:r>
            <a:r>
              <a:rPr lang="ru-RU" sz="1800" dirty="0" err="1"/>
              <a:t>виявляється</a:t>
            </a:r>
            <a:r>
              <a:rPr lang="ru-RU" sz="1800" dirty="0"/>
              <a:t> при </a:t>
            </a:r>
            <a:r>
              <a:rPr lang="ru-RU" sz="1800" dirty="0" err="1"/>
              <a:t>надмірно</a:t>
            </a:r>
            <a:r>
              <a:rPr lang="ru-RU" sz="1800" dirty="0"/>
              <a:t> </a:t>
            </a:r>
            <a:r>
              <a:rPr lang="ru-RU" sz="1800" dirty="0" err="1"/>
              <a:t>низьких</a:t>
            </a:r>
            <a:r>
              <a:rPr lang="ru-RU" sz="1800" dirty="0"/>
              <a:t> температурах. </a:t>
            </a:r>
            <a:r>
              <a:rPr lang="ru-RU" sz="1800" dirty="0" err="1"/>
              <a:t>Загальноприйнята</a:t>
            </a:r>
            <a:r>
              <a:rPr lang="ru-RU" sz="1800" dirty="0"/>
              <a:t> в </a:t>
            </a:r>
            <a:r>
              <a:rPr lang="ru-RU" sz="1800" dirty="0" err="1"/>
              <a:t>науковому</a:t>
            </a:r>
            <a:r>
              <a:rPr lang="ru-RU" sz="1800" dirty="0"/>
              <a:t> </a:t>
            </a:r>
            <a:r>
              <a:rPr lang="ru-RU" sz="1800" dirty="0" err="1"/>
              <a:t>середовищі</a:t>
            </a:r>
            <a:r>
              <a:rPr lang="ru-RU" sz="1800" dirty="0"/>
              <a:t> </a:t>
            </a:r>
            <a:r>
              <a:rPr lang="ru-RU" sz="1800" dirty="0" err="1"/>
              <a:t>теорія</a:t>
            </a:r>
            <a:r>
              <a:rPr lang="ru-RU" sz="1800" dirty="0"/>
              <a:t>, за </a:t>
            </a:r>
            <a:r>
              <a:rPr lang="ru-RU" sz="1800" dirty="0" err="1"/>
              <a:t>якою</a:t>
            </a:r>
            <a:r>
              <a:rPr lang="ru-RU" sz="1800" dirty="0"/>
              <a:t> в </a:t>
            </a:r>
            <a:r>
              <a:rPr lang="ru-RU" sz="1800" dirty="0" err="1"/>
              <a:t>другій</a:t>
            </a:r>
            <a:r>
              <a:rPr lang="ru-RU" sz="1800" dirty="0"/>
              <a:t> </a:t>
            </a:r>
            <a:r>
              <a:rPr lang="ru-RU" sz="1800" dirty="0" err="1"/>
              <a:t>половині</a:t>
            </a:r>
            <a:r>
              <a:rPr lang="ru-RU" sz="1800" dirty="0"/>
              <a:t> </a:t>
            </a:r>
            <a:r>
              <a:rPr lang="en-US" sz="1800" dirty="0"/>
              <a:t>XX </a:t>
            </a:r>
            <a:r>
              <a:rPr lang="ru-RU" sz="1800" dirty="0" err="1"/>
              <a:t>століття</a:t>
            </a:r>
            <a:r>
              <a:rPr lang="ru-RU" sz="1800" dirty="0"/>
              <a:t> вся </a:t>
            </a:r>
            <a:r>
              <a:rPr lang="ru-RU" sz="1800" dirty="0" err="1"/>
              <a:t>зростання</a:t>
            </a:r>
            <a:r>
              <a:rPr lang="ru-RU" sz="1800" dirty="0"/>
              <a:t> </a:t>
            </a:r>
            <a:r>
              <a:rPr lang="ru-RU" sz="1800" dirty="0" err="1"/>
              <a:t>дії</a:t>
            </a:r>
            <a:r>
              <a:rPr lang="ru-RU" sz="1800" dirty="0"/>
              <a:t> антропогенного </a:t>
            </a:r>
            <a:r>
              <a:rPr lang="ru-RU" sz="1800" dirty="0" err="1"/>
              <a:t>чинника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</a:t>
            </a:r>
            <a:r>
              <a:rPr lang="ru-RU" sz="1800" dirty="0" err="1"/>
              <a:t>виділення</a:t>
            </a:r>
            <a:r>
              <a:rPr lang="ru-RU" sz="1800" dirty="0"/>
              <a:t> хлор- і </a:t>
            </a:r>
            <a:r>
              <a:rPr lang="ru-RU" sz="1800" dirty="0" err="1"/>
              <a:t>бромвмісних</a:t>
            </a:r>
            <a:r>
              <a:rPr lang="ru-RU" sz="1800" dirty="0"/>
              <a:t> </a:t>
            </a:r>
            <a:r>
              <a:rPr lang="ru-RU" sz="1800" dirty="0" err="1"/>
              <a:t>фреонів</a:t>
            </a:r>
            <a:r>
              <a:rPr lang="ru-RU" sz="1800" dirty="0"/>
              <a:t> (</a:t>
            </a:r>
            <a:r>
              <a:rPr lang="en-US" sz="1800" dirty="0"/>
              <a:t>CFC) </a:t>
            </a:r>
            <a:r>
              <a:rPr lang="ru-RU" sz="1800" dirty="0" err="1"/>
              <a:t>призвело</a:t>
            </a:r>
            <a:r>
              <a:rPr lang="ru-RU" sz="1800" dirty="0"/>
              <a:t> до </a:t>
            </a:r>
            <a:r>
              <a:rPr lang="ru-RU" sz="1800" dirty="0" err="1"/>
              <a:t>значного</a:t>
            </a:r>
            <a:r>
              <a:rPr lang="ru-RU" sz="1800" dirty="0"/>
              <a:t> </a:t>
            </a:r>
            <a:r>
              <a:rPr lang="ru-RU" sz="1800" dirty="0" err="1"/>
              <a:t>зменшення</a:t>
            </a:r>
            <a:r>
              <a:rPr lang="ru-RU" sz="1800" dirty="0"/>
              <a:t> озонового </a:t>
            </a:r>
            <a:r>
              <a:rPr lang="ru-RU" sz="1800" dirty="0" smtClean="0"/>
              <a:t>шару. </a:t>
            </a:r>
            <a:r>
              <a:rPr lang="ru-RU" sz="1800" dirty="0" err="1"/>
              <a:t>Згідно</a:t>
            </a:r>
            <a:r>
              <a:rPr lang="ru-RU" sz="1800" dirty="0"/>
              <a:t> з </a:t>
            </a:r>
            <a:r>
              <a:rPr lang="ru-RU" sz="1800" dirty="0" err="1"/>
              <a:t>іншою</a:t>
            </a:r>
            <a:r>
              <a:rPr lang="ru-RU" sz="1800" dirty="0"/>
              <a:t> </a:t>
            </a:r>
            <a:r>
              <a:rPr lang="ru-RU" sz="1800" dirty="0" err="1"/>
              <a:t>гіпотезою</a:t>
            </a:r>
            <a:r>
              <a:rPr lang="ru-RU" sz="1800" dirty="0"/>
              <a:t>, </a:t>
            </a:r>
            <a:r>
              <a:rPr lang="ru-RU" sz="1800" dirty="0" err="1"/>
              <a:t>процес</a:t>
            </a:r>
            <a:r>
              <a:rPr lang="ru-RU" sz="1800" dirty="0"/>
              <a:t> </a:t>
            </a:r>
            <a:r>
              <a:rPr lang="ru-RU" sz="1800" dirty="0" err="1"/>
              <a:t>утворення</a:t>
            </a:r>
            <a:r>
              <a:rPr lang="ru-RU" sz="1800" dirty="0"/>
              <a:t> «</a:t>
            </a:r>
            <a:r>
              <a:rPr lang="ru-RU" sz="1800" dirty="0" err="1"/>
              <a:t>озонових</a:t>
            </a:r>
            <a:r>
              <a:rPr lang="ru-RU" sz="1800" dirty="0"/>
              <a:t> </a:t>
            </a:r>
            <a:r>
              <a:rPr lang="ru-RU" sz="1800" dirty="0" err="1"/>
              <a:t>дір</a:t>
            </a:r>
            <a:r>
              <a:rPr lang="ru-RU" sz="1800" dirty="0"/>
              <a:t>» </a:t>
            </a:r>
            <a:r>
              <a:rPr lang="ru-RU" sz="1800" dirty="0" err="1"/>
              <a:t>значною</a:t>
            </a:r>
            <a:r>
              <a:rPr lang="ru-RU" sz="1800" dirty="0"/>
              <a:t> </a:t>
            </a:r>
            <a:r>
              <a:rPr lang="ru-RU" sz="1800" dirty="0" err="1"/>
              <a:t>мірою</a:t>
            </a:r>
            <a:r>
              <a:rPr lang="ru-RU" sz="1800" dirty="0"/>
              <a:t> є </a:t>
            </a:r>
            <a:r>
              <a:rPr lang="ru-RU" sz="1800" dirty="0" err="1"/>
              <a:t>природнім</a:t>
            </a:r>
            <a:r>
              <a:rPr lang="ru-RU" sz="1800" dirty="0"/>
              <a:t> і не </a:t>
            </a:r>
            <a:r>
              <a:rPr lang="ru-RU" sz="1800" dirty="0" err="1"/>
              <a:t>пов'язаний</a:t>
            </a:r>
            <a:r>
              <a:rPr lang="ru-RU" sz="1800" dirty="0"/>
              <a:t> </a:t>
            </a:r>
            <a:r>
              <a:rPr lang="ru-RU" sz="1800" dirty="0" err="1"/>
              <a:t>винятково</a:t>
            </a:r>
            <a:r>
              <a:rPr lang="ru-RU" sz="1800" dirty="0"/>
              <a:t> з </a:t>
            </a:r>
            <a:r>
              <a:rPr lang="ru-RU" sz="1800" dirty="0" err="1"/>
              <a:t>шкідливою</a:t>
            </a:r>
            <a:r>
              <a:rPr lang="ru-RU" sz="1800" dirty="0"/>
              <a:t> </a:t>
            </a:r>
            <a:r>
              <a:rPr lang="ru-RU" sz="1800" dirty="0" err="1"/>
              <a:t>дією</a:t>
            </a:r>
            <a:r>
              <a:rPr lang="ru-RU" sz="1800" dirty="0"/>
              <a:t> </a:t>
            </a:r>
            <a:r>
              <a:rPr lang="ru-RU" sz="1800" dirty="0" err="1"/>
              <a:t>людської</a:t>
            </a:r>
            <a:r>
              <a:rPr lang="ru-RU" sz="1800" dirty="0"/>
              <a:t> </a:t>
            </a:r>
            <a:r>
              <a:rPr lang="ru-RU" sz="1800" dirty="0" err="1"/>
              <a:t>цивілізації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3256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80728"/>
            <a:ext cx="3225981" cy="29523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717032"/>
            <a:ext cx="5793176" cy="914400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3200" b="1" dirty="0" smtClean="0"/>
              <a:t>3) </a:t>
            </a:r>
            <a:r>
              <a:rPr lang="ru-RU" sz="3200" b="1" dirty="0" err="1" smtClean="0"/>
              <a:t>Парниковий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Ефект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err="1" smtClean="0"/>
              <a:t>Парнико́вий</a:t>
            </a:r>
            <a:r>
              <a:rPr lang="ru-RU" sz="1800" b="1" dirty="0" smtClean="0"/>
              <a:t> </a:t>
            </a:r>
            <a:r>
              <a:rPr lang="ru-RU" sz="1800" b="1" dirty="0" err="1"/>
              <a:t>ефе́кт</a:t>
            </a:r>
            <a:r>
              <a:rPr lang="ru-RU" sz="1800" dirty="0"/>
              <a:t> — </a:t>
            </a:r>
            <a:r>
              <a:rPr lang="ru-RU" sz="1800" dirty="0" err="1"/>
              <a:t>явище</a:t>
            </a:r>
            <a:r>
              <a:rPr lang="ru-RU" sz="1800" dirty="0"/>
              <a:t> в </a:t>
            </a:r>
            <a:r>
              <a:rPr lang="ru-RU" sz="1800" dirty="0" err="1"/>
              <a:t>атмосфері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та </a:t>
            </a:r>
            <a:r>
              <a:rPr lang="ru-RU" sz="1800" dirty="0" err="1"/>
              <a:t>інших</a:t>
            </a:r>
            <a:r>
              <a:rPr lang="ru-RU" sz="1800" dirty="0"/>
              <a:t> планет, при </a:t>
            </a:r>
            <a:r>
              <a:rPr lang="ru-RU" sz="1800" dirty="0" err="1"/>
              <a:t>якому</a:t>
            </a:r>
            <a:r>
              <a:rPr lang="ru-RU" sz="1800" dirty="0"/>
              <a:t> </a:t>
            </a:r>
            <a:r>
              <a:rPr lang="ru-RU" sz="1800" dirty="0" err="1"/>
              <a:t>енергія</a:t>
            </a:r>
            <a:r>
              <a:rPr lang="ru-RU" sz="1800" dirty="0"/>
              <a:t> </a:t>
            </a:r>
            <a:r>
              <a:rPr lang="ru-RU" sz="1800" dirty="0" err="1"/>
              <a:t>сонячних</a:t>
            </a:r>
            <a:r>
              <a:rPr lang="ru-RU" sz="1800" dirty="0"/>
              <a:t> </a:t>
            </a:r>
            <a:r>
              <a:rPr lang="ru-RU" sz="1800" dirty="0" err="1"/>
              <a:t>променів</a:t>
            </a:r>
            <a:r>
              <a:rPr lang="ru-RU" sz="1800" dirty="0"/>
              <a:t>, </a:t>
            </a:r>
            <a:r>
              <a:rPr lang="ru-RU" sz="1800" dirty="0" err="1"/>
              <a:t>відбиваючись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, не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повернутися</a:t>
            </a:r>
            <a:r>
              <a:rPr lang="ru-RU" sz="1800" dirty="0"/>
              <a:t> в космос, </a:t>
            </a:r>
            <a:r>
              <a:rPr lang="ru-RU" sz="1800" dirty="0" err="1"/>
              <a:t>оскільки</a:t>
            </a:r>
            <a:r>
              <a:rPr lang="ru-RU" sz="1800" dirty="0"/>
              <a:t> </a:t>
            </a:r>
            <a:r>
              <a:rPr lang="ru-RU" sz="1800" dirty="0" err="1"/>
              <a:t>затримується</a:t>
            </a:r>
            <a:r>
              <a:rPr lang="ru-RU" sz="1800" dirty="0"/>
              <a:t> молекулами </a:t>
            </a:r>
            <a:r>
              <a:rPr lang="ru-RU" sz="1800" dirty="0" err="1"/>
              <a:t>різних</a:t>
            </a:r>
            <a:r>
              <a:rPr lang="ru-RU" sz="1800" dirty="0"/>
              <a:t> </a:t>
            </a:r>
            <a:r>
              <a:rPr lang="ru-RU" sz="1800" dirty="0" err="1"/>
              <a:t>газів</a:t>
            </a:r>
            <a:r>
              <a:rPr lang="ru-RU" sz="1800" dirty="0"/>
              <a:t>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призводить</a:t>
            </a:r>
            <a:r>
              <a:rPr lang="ru-RU" sz="1800" dirty="0"/>
              <a:t> до </a:t>
            </a:r>
            <a:r>
              <a:rPr lang="ru-RU" sz="1800" dirty="0" err="1"/>
              <a:t>підвищення</a:t>
            </a:r>
            <a:r>
              <a:rPr lang="ru-RU" sz="1800" dirty="0"/>
              <a:t> </a:t>
            </a:r>
            <a:r>
              <a:rPr lang="ru-RU" sz="1800" dirty="0" err="1"/>
              <a:t>температури</a:t>
            </a:r>
            <a:r>
              <a:rPr lang="ru-RU" sz="1800" dirty="0"/>
              <a:t> </a:t>
            </a:r>
            <a:r>
              <a:rPr lang="ru-RU" sz="1800" dirty="0" err="1"/>
              <a:t>поверхні</a:t>
            </a:r>
            <a:r>
              <a:rPr lang="ru-RU" sz="1800" dirty="0"/>
              <a:t>. Без парникового </a:t>
            </a:r>
            <a:r>
              <a:rPr lang="ru-RU" sz="1800" dirty="0" err="1"/>
              <a:t>ефекту</a:t>
            </a:r>
            <a:r>
              <a:rPr lang="ru-RU" sz="1800" dirty="0"/>
              <a:t> температура </a:t>
            </a:r>
            <a:r>
              <a:rPr lang="ru-RU" sz="1800" dirty="0" err="1"/>
              <a:t>поверхні</a:t>
            </a:r>
            <a:r>
              <a:rPr lang="ru-RU" sz="1800" dirty="0"/>
              <a:t> </a:t>
            </a:r>
            <a:r>
              <a:rPr lang="ru-RU" sz="1800" dirty="0" err="1"/>
              <a:t>Землі</a:t>
            </a:r>
            <a:r>
              <a:rPr lang="ru-RU" sz="1800" dirty="0"/>
              <a:t> за </a:t>
            </a:r>
            <a:r>
              <a:rPr lang="ru-RU" sz="1800" dirty="0" err="1"/>
              <a:t>оцінками</a:t>
            </a:r>
            <a:r>
              <a:rPr lang="ru-RU" sz="1800" dirty="0"/>
              <a:t> </a:t>
            </a:r>
            <a:r>
              <a:rPr lang="ru-RU" sz="1800" dirty="0" err="1"/>
              <a:t>була</a:t>
            </a:r>
            <a:r>
              <a:rPr lang="ru-RU" sz="1800" dirty="0"/>
              <a:t> б </a:t>
            </a:r>
            <a:r>
              <a:rPr lang="ru-RU" sz="1800" dirty="0" err="1"/>
              <a:t>приблизно</a:t>
            </a:r>
            <a:r>
              <a:rPr lang="ru-RU" sz="1800" dirty="0"/>
              <a:t> на 33° </a:t>
            </a:r>
            <a:r>
              <a:rPr lang="ru-RU" sz="1800" dirty="0" err="1"/>
              <a:t>нижчою</a:t>
            </a:r>
            <a:r>
              <a:rPr lang="ru-RU" sz="1800" dirty="0"/>
              <a:t>, </a:t>
            </a:r>
            <a:r>
              <a:rPr lang="ru-RU" sz="1800" dirty="0" err="1"/>
              <a:t>ніж</a:t>
            </a:r>
            <a:r>
              <a:rPr lang="ru-RU" sz="1800" dirty="0"/>
              <a:t> є </a:t>
            </a:r>
            <a:r>
              <a:rPr lang="ru-RU" sz="1800" dirty="0" err="1"/>
              <a:t>насправді</a:t>
            </a:r>
            <a:r>
              <a:rPr lang="ru-RU" sz="1800" dirty="0"/>
              <a:t>, і становила б -18 °</a:t>
            </a:r>
            <a:r>
              <a:rPr lang="ru-RU" sz="1800" dirty="0" smtClean="0"/>
              <a:t>C. </a:t>
            </a:r>
            <a:r>
              <a:rPr lang="ru-RU" sz="1800" dirty="0" err="1"/>
              <a:t>Парниковий</a:t>
            </a:r>
            <a:r>
              <a:rPr lang="ru-RU" sz="1800" dirty="0"/>
              <a:t> </a:t>
            </a:r>
            <a:r>
              <a:rPr lang="ru-RU" sz="1800" dirty="0" err="1"/>
              <a:t>ефект</a:t>
            </a:r>
            <a:r>
              <a:rPr lang="ru-RU" sz="1800" dirty="0"/>
              <a:t> </a:t>
            </a:r>
            <a:r>
              <a:rPr lang="ru-RU" sz="1800" dirty="0" err="1"/>
              <a:t>суттєвий</a:t>
            </a:r>
            <a:r>
              <a:rPr lang="ru-RU" sz="1800" dirty="0"/>
              <a:t> </a:t>
            </a:r>
            <a:r>
              <a:rPr lang="ru-RU" sz="1800" dirty="0" err="1"/>
              <a:t>також</a:t>
            </a:r>
            <a:r>
              <a:rPr lang="ru-RU" sz="1800" dirty="0"/>
              <a:t> на </a:t>
            </a:r>
            <a:r>
              <a:rPr lang="ru-RU" sz="1800" dirty="0" err="1"/>
              <a:t>Марсі</a:t>
            </a:r>
            <a:r>
              <a:rPr lang="ru-RU" sz="1800" dirty="0"/>
              <a:t> та, особливо, на </a:t>
            </a:r>
            <a:r>
              <a:rPr lang="ru-RU" sz="1800" dirty="0" err="1"/>
              <a:t>Венері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Парниковий</a:t>
            </a:r>
            <a:r>
              <a:rPr lang="ru-RU" sz="1800" dirty="0"/>
              <a:t> </a:t>
            </a:r>
            <a:r>
              <a:rPr lang="ru-RU" sz="1800" dirty="0" err="1"/>
              <a:t>ефект</a:t>
            </a:r>
            <a:r>
              <a:rPr lang="ru-RU" sz="1800" dirty="0"/>
              <a:t> </a:t>
            </a:r>
            <a:r>
              <a:rPr lang="ru-RU" sz="1800" dirty="0" err="1"/>
              <a:t>відкрив</a:t>
            </a:r>
            <a:r>
              <a:rPr lang="ru-RU" sz="1800" dirty="0"/>
              <a:t> у 1829 Жозеф </a:t>
            </a:r>
            <a:r>
              <a:rPr lang="ru-RU" sz="1800" dirty="0" err="1"/>
              <a:t>Фур'є</a:t>
            </a:r>
            <a:r>
              <a:rPr lang="ru-RU" sz="1800" dirty="0"/>
              <a:t>.</a:t>
            </a:r>
            <a:br>
              <a:rPr lang="ru-RU" sz="1800" dirty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27616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4664"/>
            <a:ext cx="4502264" cy="583264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733256"/>
            <a:ext cx="4464496" cy="936104"/>
          </a:xfrm>
        </p:spPr>
        <p:txBody>
          <a:bodyPr/>
          <a:lstStyle/>
          <a:p>
            <a:r>
              <a:rPr lang="uk-UA" sz="3200" dirty="0" smtClean="0"/>
              <a:t>5) Забруднення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>5.1)хімічне забруднення</a:t>
            </a:r>
            <a:br>
              <a:rPr lang="uk-UA" sz="1800" dirty="0" smtClean="0"/>
            </a:b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ru-RU" sz="1800" dirty="0" err="1">
                <a:effectLst/>
              </a:rPr>
              <a:t>Хімічні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речовини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залежно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від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їх</a:t>
            </a:r>
            <a:r>
              <a:rPr lang="ru-RU" sz="1800" dirty="0">
                <a:effectLst/>
              </a:rPr>
              <a:t> практичного </a:t>
            </a:r>
            <a:r>
              <a:rPr lang="ru-RU" sz="1800" dirty="0" err="1">
                <a:effectLst/>
              </a:rPr>
              <a:t>використання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класифікуються</a:t>
            </a:r>
            <a:r>
              <a:rPr lang="ru-RU" sz="1800" dirty="0">
                <a:effectLst/>
              </a:rPr>
              <a:t> на: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 </a:t>
            </a:r>
            <a:r>
              <a:rPr lang="ru-RU" sz="1800" dirty="0" err="1">
                <a:effectLst/>
              </a:rPr>
              <a:t>Промислові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отрути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які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використовуються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виробництві</a:t>
            </a:r>
            <a:r>
              <a:rPr lang="ru-RU" sz="1800" dirty="0">
                <a:effectLst/>
              </a:rPr>
              <a:t>: </a:t>
            </a:r>
            <a:r>
              <a:rPr lang="ru-RU" sz="1800" dirty="0" err="1">
                <a:effectLst/>
              </a:rPr>
              <a:t>органічні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розчинники</a:t>
            </a:r>
            <a:r>
              <a:rPr lang="ru-RU" sz="1800" dirty="0">
                <a:effectLst/>
              </a:rPr>
              <a:t> (</a:t>
            </a:r>
            <a:r>
              <a:rPr lang="ru-RU" sz="1800" dirty="0" err="1">
                <a:effectLst/>
              </a:rPr>
              <a:t>дихлоретан</a:t>
            </a:r>
            <a:r>
              <a:rPr lang="ru-RU" sz="1800" dirty="0">
                <a:effectLst/>
              </a:rPr>
              <a:t>), </a:t>
            </a:r>
            <a:r>
              <a:rPr lang="ru-RU" sz="1800" dirty="0" err="1">
                <a:effectLst/>
              </a:rPr>
              <a:t>паливо</a:t>
            </a:r>
            <a:r>
              <a:rPr lang="ru-RU" sz="1800" dirty="0">
                <a:effectLst/>
              </a:rPr>
              <a:t> (пропан, бутан), </a:t>
            </a:r>
            <a:r>
              <a:rPr lang="ru-RU" sz="1800" dirty="0" err="1">
                <a:effectLst/>
              </a:rPr>
              <a:t>барвники</a:t>
            </a:r>
            <a:r>
              <a:rPr lang="ru-RU" sz="1800" dirty="0">
                <a:effectLst/>
              </a:rPr>
              <a:t> (</a:t>
            </a:r>
            <a:r>
              <a:rPr lang="ru-RU" sz="1800" dirty="0" err="1">
                <a:effectLst/>
              </a:rPr>
              <a:t>анілін</a:t>
            </a:r>
            <a:r>
              <a:rPr lang="ru-RU" sz="1800" dirty="0">
                <a:effectLst/>
              </a:rPr>
              <a:t>);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 </a:t>
            </a:r>
            <a:r>
              <a:rPr lang="ru-RU" sz="1800" dirty="0" err="1">
                <a:effectLst/>
              </a:rPr>
              <a:t>Отрутохімікати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використовуються</a:t>
            </a:r>
            <a:r>
              <a:rPr lang="ru-RU" sz="1800" dirty="0">
                <a:effectLst/>
              </a:rPr>
              <a:t> в </a:t>
            </a:r>
            <a:r>
              <a:rPr lang="ru-RU" sz="1800" dirty="0" err="1">
                <a:effectLst/>
              </a:rPr>
              <a:t>сільському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господарстві</a:t>
            </a:r>
            <a:r>
              <a:rPr lang="ru-RU" sz="1800" dirty="0">
                <a:effectLst/>
              </a:rPr>
              <a:t>;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 </a:t>
            </a:r>
            <a:r>
              <a:rPr lang="ru-RU" sz="1800" dirty="0" err="1">
                <a:effectLst/>
              </a:rPr>
              <a:t>Побутові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хімікати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що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застосовуються</a:t>
            </a:r>
            <a:r>
              <a:rPr lang="ru-RU" sz="1800" dirty="0">
                <a:effectLst/>
              </a:rPr>
              <a:t> у </a:t>
            </a:r>
            <a:r>
              <a:rPr lang="ru-RU" sz="1800" dirty="0" err="1">
                <a:effectLst/>
              </a:rPr>
              <a:t>вигляді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харчових</a:t>
            </a:r>
            <a:r>
              <a:rPr lang="ru-RU" sz="1800" dirty="0">
                <a:effectLst/>
              </a:rPr>
              <a:t> добавок, </a:t>
            </a:r>
            <a:r>
              <a:rPr lang="ru-RU" sz="1800" dirty="0" err="1">
                <a:effectLst/>
              </a:rPr>
              <a:t>засоби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санітарії</a:t>
            </a:r>
            <a:r>
              <a:rPr lang="ru-RU" sz="1800" dirty="0">
                <a:effectLst/>
              </a:rPr>
              <a:t>, </a:t>
            </a:r>
            <a:r>
              <a:rPr lang="ru-RU" sz="1800" dirty="0" err="1">
                <a:effectLst/>
              </a:rPr>
              <a:t>особистої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гігієни</a:t>
            </a:r>
            <a:r>
              <a:rPr lang="ru-RU" sz="1800" dirty="0">
                <a:effectLst/>
              </a:rPr>
              <a:t>, косметики і т.д.; 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- </a:t>
            </a:r>
            <a:r>
              <a:rPr lang="ru-RU" sz="1800" dirty="0" err="1">
                <a:effectLst/>
              </a:rPr>
              <a:t>Отруйні</a:t>
            </a:r>
            <a:r>
              <a:rPr lang="ru-RU" sz="1800" dirty="0">
                <a:effectLst/>
              </a:rPr>
              <a:t> </a:t>
            </a:r>
            <a:r>
              <a:rPr lang="ru-RU" sz="1800" dirty="0" err="1">
                <a:effectLst/>
              </a:rPr>
              <a:t>речовини</a:t>
            </a:r>
            <a:r>
              <a:rPr lang="ru-RU" sz="1800" dirty="0">
                <a:effectLst/>
              </a:rPr>
              <a:t> (ОР).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010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542579"/>
            <a:ext cx="4021893" cy="2387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708920"/>
            <a:ext cx="5148064" cy="914400"/>
          </a:xfrm>
        </p:spPr>
        <p:txBody>
          <a:bodyPr/>
          <a:lstStyle/>
          <a:p>
            <a:r>
              <a:rPr lang="ru-RU" sz="3200" dirty="0" smtClean="0"/>
              <a:t>5.2) </a:t>
            </a:r>
            <a:r>
              <a:rPr lang="ru-RU" sz="3200" dirty="0" err="1" smtClean="0"/>
              <a:t>Біологічне</a:t>
            </a:r>
            <a:r>
              <a:rPr lang="ru-RU" sz="3200" dirty="0" smtClean="0"/>
              <a:t> </a:t>
            </a:r>
            <a:r>
              <a:rPr lang="ru-RU" sz="3200" dirty="0" err="1" smtClean="0"/>
              <a:t>Зфбруднення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</a:t>
            </a:r>
            <a:r>
              <a:rPr lang="uk-UA" sz="1800" dirty="0"/>
              <a:t>це випадковий або пов'язане з діяльністю людини проникнення в експлуатовані екосистеми і технологічні пристрої чужих їм рослин, тварин і мікроорганізмів (бактеріологічне).</a:t>
            </a:r>
            <a:r>
              <a:rPr lang="ru-RU" sz="5400" dirty="0"/>
              <a:t/>
            </a:r>
            <a:br>
              <a:rPr lang="ru-RU" sz="5400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052736"/>
            <a:ext cx="4033264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00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573016"/>
            <a:ext cx="7992888" cy="914400"/>
          </a:xfrm>
        </p:spPr>
        <p:txBody>
          <a:bodyPr/>
          <a:lstStyle/>
          <a:p>
            <a:r>
              <a:rPr lang="uk-UA" sz="3200" dirty="0" smtClean="0"/>
              <a:t>5.3)Фізичні забруднення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err="1" smtClean="0"/>
              <a:t>-теплове</a:t>
            </a:r>
            <a:r>
              <a:rPr lang="uk-UA" sz="1800" dirty="0" smtClean="0"/>
              <a:t> </a:t>
            </a:r>
            <a:r>
              <a:rPr lang="uk-UA" sz="1800" dirty="0"/>
              <a:t>забруднення </a:t>
            </a:r>
            <a:br>
              <a:rPr lang="uk-UA" sz="1800" dirty="0"/>
            </a:br>
            <a:r>
              <a:rPr lang="uk-UA" sz="1800" dirty="0" err="1" smtClean="0"/>
              <a:t>-Шумове</a:t>
            </a:r>
            <a:r>
              <a:rPr lang="uk-UA" sz="1800" dirty="0" smtClean="0"/>
              <a:t> </a:t>
            </a:r>
            <a:r>
              <a:rPr lang="uk-UA" sz="1800" dirty="0"/>
              <a:t>забруднення (Для людини практично нешкідливий шум в 20-30 дБ, 80 </a:t>
            </a:r>
            <a:r>
              <a:rPr lang="uk-UA" sz="1800" dirty="0" err="1"/>
              <a:t>дБ</a:t>
            </a:r>
            <a:r>
              <a:rPr lang="uk-UA" sz="1800" dirty="0"/>
              <a:t> - допустима межа, 130 дБ викликають больові відчуття, а 150 - вже не стерпні.)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err="1" smtClean="0"/>
              <a:t>-Електромагнітне</a:t>
            </a:r>
            <a:r>
              <a:rPr lang="uk-UA" sz="1800" dirty="0" smtClean="0"/>
              <a:t> </a:t>
            </a:r>
            <a:r>
              <a:rPr lang="uk-UA" sz="1800" dirty="0"/>
              <a:t>забруднення. </a:t>
            </a:r>
            <a:br>
              <a:rPr lang="uk-UA" sz="1800" dirty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err="1" smtClean="0"/>
              <a:t>-Радіоактивне</a:t>
            </a:r>
            <a:r>
              <a:rPr lang="uk-UA" sz="1800" dirty="0" smtClean="0"/>
              <a:t> </a:t>
            </a:r>
            <a:r>
              <a:rPr lang="uk-UA" sz="1800" dirty="0"/>
              <a:t>забруднення (Природна доза опромінення людини - 20-50 </a:t>
            </a:r>
            <a:r>
              <a:rPr lang="uk-UA" sz="1800" dirty="0" err="1"/>
              <a:t>млрд</a:t>
            </a:r>
            <a:r>
              <a:rPr lang="uk-UA" sz="1800" dirty="0"/>
              <a:t> / рік (1 рентген = 1 рад). Гранично допустима величина радіації для людини, за даними міжнародної комісії з радіації, становить 166 </a:t>
            </a:r>
            <a:r>
              <a:rPr lang="uk-UA" sz="1800" dirty="0" err="1"/>
              <a:t>млрд</a:t>
            </a:r>
            <a:r>
              <a:rPr lang="uk-UA" sz="1800" dirty="0"/>
              <a:t> / рік. Смертельна доза одноразового опромінення - 10 тис. радий.).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4819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Кінець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58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58</TotalTime>
  <Words>52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Презентація на тему: Глобальна проблема людства-Екологія</vt:lpstr>
      <vt:lpstr>Екологія -наука про взаємодії живих організмів і їх спільнот між собою і з навколишнім середовищем. Термін вперше запропонував німецький біолог Ернст Геккель в 1866 р. в книзі «Загальна морфологія організмів» Екологія вивчає взаємовідносини організмів із довкілля, досліджує структурно-функціональну організацію надорганізмових систем (популяцій, угрупувань, укосистем, біосфери), виявляє механізми підтримання їх стійкості у просторі й часі. </vt:lpstr>
      <vt:lpstr>Екологічні Проблеми: 1)Деградація Ґрунтів Деграда́ція ґрунті́в — погіршення корисних  властивостей та родючості ґрунту внаслідок впливу природних чи антропогенних факторів. Деградація земель — природне або антропогенне спрощення ландшафту, погіршення стану, складу, корисних властивостей і функцій земель та інших органічно пов'язаних із землею природних компонентів </vt:lpstr>
      <vt:lpstr> 2) Озонові Діри Озонова діра — локальне падіння концентрації озону в стратосфері на 10—40%. Пов'язано це з дією фреонів, зменшенням кількості кисню при запусках космічних кораблів та польотами реактивних літаків. Чітко виявляється при надмірно низьких температурах. Загальноприйнята в науковому середовищі теорія, за якою в другій половині XX століття вся зростання дії антропогенного чинника у вигляді виділення хлор- і бромвмісних фреонів (CFC) призвело до значного зменшення озонового шару. Згідно з іншою гіпотезою, процес утворення «озонових дір» значною мірою є природнім і не пов'язаний винятково з шкідливою дією людської цивілізації</vt:lpstr>
      <vt:lpstr>  3) Парниковий Ефект Парнико́вий ефе́кт — явище в атмосфері Землі та інших планет, при якому енергія сонячних променів, відбиваючись від поверхні, не може повернутися в космос, оскільки затримується молекулами різних газів, що призводить до підвищення температури поверхні. Без парникового ефекту температура поверхні Землі за оцінками була б приблизно на 33° нижчою, ніж є насправді, і становила б -18 °C. Парниковий ефект суттєвий також на Марсі та, особливо, на Венері. Парниковий ефект відкрив у 1829 Жозеф Фур'є. </vt:lpstr>
      <vt:lpstr>5) Забруднення 5.1)хімічне забруднення  Хімічні речовини залежно від їх практичного використання класифікуються на:  - Промислові отрути, які використовуються у виробництві: органічні розчинники (дихлоретан), паливо (пропан, бутан), барвники (анілін);  - Отрутохімікати, що використовуються в сільському господарстві;  - Побутові хімікати, що застосовуються у вигляді харчових добавок, засоби санітарії, особистої гігієни, косметики і т.д.;  - Отруйні речовини (ОР). </vt:lpstr>
      <vt:lpstr>5.2) Біологічне Зфбруднення  це випадковий або пов'язане з діяльністю людини проникнення в експлуатовані екосистеми і технологічні пристрої чужих їм рослин, тварин і мікроорганізмів (бактеріологічне). </vt:lpstr>
      <vt:lpstr>5.3)Фізичні забруднення -теплове забруднення  -Шумове забруднення (Для людини практично нешкідливий шум в 20-30 дБ, 80 дБ - допустима межа, 130 дБ викликають больові відчуття, а 150 - вже не стерпні.)   -Електромагнітне забруднення.   -Радіоактивне забруднення (Природна доза опромінення людини - 20-50 млрд / рік (1 рентген = 1 рад). Гранично допустима величина радіації для людини, за даними міжнародної комісії з радіації, становить 166 млрд / рік. Смертельна доза одноразового опромінення - 10 тис. радий.).</vt:lpstr>
      <vt:lpstr>Кінець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Глобальные проблемы человечества, проблема Экологии</dc:title>
  <dc:creator>Master09</dc:creator>
  <cp:lastModifiedBy>Master09</cp:lastModifiedBy>
  <cp:revision>6</cp:revision>
  <dcterms:created xsi:type="dcterms:W3CDTF">2014-05-06T19:19:55Z</dcterms:created>
  <dcterms:modified xsi:type="dcterms:W3CDTF">2014-05-06T20:18:47Z</dcterms:modified>
</cp:coreProperties>
</file>