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D4B120-7B08-4072-90B7-AF88B8D56A7A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1E8A5F-1ABA-4890-877E-4687F21B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0"/>
            <a:ext cx="6286544" cy="3357586"/>
          </a:xfrm>
        </p:spPr>
        <p:txBody>
          <a:bodyPr>
            <a:normAutofit/>
          </a:bodyPr>
          <a:lstStyle/>
          <a:p>
            <a:r>
              <a:rPr lang="ru-RU" sz="9600" dirty="0" err="1" smtClean="0">
                <a:latin typeface="Monotype Corsiva" pitchFamily="66" charset="0"/>
              </a:rPr>
              <a:t>Графіка</a:t>
            </a:r>
            <a:endParaRPr lang="ru-RU" sz="96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070" y="3571876"/>
            <a:ext cx="7111930" cy="121211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Візуальний вид мистецтва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Documents and Settings\User\Рабочий стол\д\defaul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3357586" cy="321471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д\120px-Goya_War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42852"/>
            <a:ext cx="2724265" cy="1919552"/>
          </a:xfrm>
          <a:prstGeom prst="rect">
            <a:avLst/>
          </a:prstGeom>
          <a:noFill/>
        </p:spPr>
      </p:pic>
      <p:pic>
        <p:nvPicPr>
          <p:cNvPr id="2052" name="Picture 4" descr="C:\Documents and Settings\User\Рабочий стол\д\84px-Francisco_Goya_y_Lucientes_Pint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2143140" cy="2786082"/>
          </a:xfrm>
          <a:prstGeom prst="rect">
            <a:avLst/>
          </a:prstGeom>
          <a:noFill/>
        </p:spPr>
      </p:pic>
      <p:pic>
        <p:nvPicPr>
          <p:cNvPr id="2053" name="Picture 5" descr="C:\Documents and Settings\User\Рабочий стол\д\84px-Edgar_Degas_-_Portrait_Édouard_Mane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071942"/>
            <a:ext cx="2714644" cy="2643206"/>
          </a:xfrm>
          <a:prstGeom prst="rect">
            <a:avLst/>
          </a:prstGeom>
          <a:noFill/>
        </p:spPr>
      </p:pic>
      <p:pic>
        <p:nvPicPr>
          <p:cNvPr id="2054" name="Picture 6" descr="C:\Documents and Settings\User\Рабочий стол\д\нщдк79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357166"/>
            <a:ext cx="273367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Малюнки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5715016"/>
            <a:ext cx="3763358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Автопортрет Леонардо да </a:t>
            </a:r>
            <a:r>
              <a:rPr lang="ru-RU" dirty="0" err="1" smtClean="0"/>
              <a:t>Вінчі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6248" y="5786454"/>
            <a:ext cx="3520440" cy="785818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Мікеланджело</a:t>
            </a:r>
            <a:r>
              <a:rPr lang="ru-RU" dirty="0" smtClean="0"/>
              <a:t> (</a:t>
            </a:r>
            <a:r>
              <a:rPr lang="ru-RU" dirty="0" err="1" smtClean="0"/>
              <a:t>Вітторія</a:t>
            </a:r>
            <a:r>
              <a:rPr lang="ru-RU" dirty="0" smtClean="0"/>
              <a:t> Колонна 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7" name="Содержимое 6" descr="Leonardo_self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8596" y="1285860"/>
            <a:ext cx="3286148" cy="4379435"/>
          </a:xfrm>
        </p:spPr>
      </p:pic>
      <p:pic>
        <p:nvPicPr>
          <p:cNvPr id="8" name="Содержимое 7" descr="94px-Vittoria_Colonn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57686" y="1214422"/>
            <a:ext cx="3395112" cy="4477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19 ст.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715016"/>
            <a:ext cx="3520440" cy="99060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err="1" smtClean="0"/>
              <a:t>Акторка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кохана</a:t>
            </a:r>
            <a:r>
              <a:rPr lang="ru-RU" dirty="0" smtClean="0"/>
              <a:t> </a:t>
            </a:r>
            <a:r>
              <a:rPr lang="ru-RU" dirty="0" err="1" smtClean="0"/>
              <a:t>Бодлера-Жанна</a:t>
            </a:r>
            <a:r>
              <a:rPr lang="ru-RU" dirty="0" smtClean="0"/>
              <a:t> </a:t>
            </a:r>
            <a:r>
              <a:rPr lang="ru-RU" dirty="0" err="1" smtClean="0"/>
              <a:t>Дюваль</a:t>
            </a:r>
            <a:r>
              <a:rPr lang="ru-RU" dirty="0" smtClean="0"/>
              <a:t>. </a:t>
            </a:r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Бодлера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6248" y="5715016"/>
            <a:ext cx="3520440" cy="9906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2300" dirty="0" smtClean="0"/>
              <a:t>Офорт </a:t>
            </a:r>
            <a:r>
              <a:rPr lang="ru-RU" sz="2300" dirty="0" err="1" smtClean="0"/>
              <a:t>Е.Дега,портрет</a:t>
            </a:r>
            <a:r>
              <a:rPr lang="ru-RU" sz="2300" dirty="0" smtClean="0"/>
              <a:t> </a:t>
            </a:r>
            <a:r>
              <a:rPr lang="ru-RU" sz="2300" dirty="0" smtClean="0"/>
              <a:t>художника </a:t>
            </a:r>
            <a:r>
              <a:rPr lang="ru-RU" sz="2300" dirty="0" err="1" smtClean="0"/>
              <a:t>Едуарда</a:t>
            </a:r>
            <a:r>
              <a:rPr lang="ru-RU" sz="2300" dirty="0" smtClean="0"/>
              <a:t> Мане </a:t>
            </a:r>
          </a:p>
          <a:p>
            <a:r>
              <a:rPr lang="ru-RU" sz="2300" dirty="0" smtClean="0"/>
              <a:t> </a:t>
            </a:r>
          </a:p>
          <a:p>
            <a:endParaRPr lang="ru-RU" dirty="0"/>
          </a:p>
        </p:txBody>
      </p:sp>
      <p:pic>
        <p:nvPicPr>
          <p:cNvPr id="7" name="Содержимое 6" descr="81px-Baudelaire_-_Jeanne_Duval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24970" y="1428736"/>
            <a:ext cx="3161212" cy="4224439"/>
          </a:xfrm>
        </p:spPr>
      </p:pic>
      <p:pic>
        <p:nvPicPr>
          <p:cNvPr id="8" name="Содержимое 7" descr="78px-Edgar_Degas_-_Manet_Seated,_Turned_to_the_Righ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00562" y="1285860"/>
            <a:ext cx="3357586" cy="4392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радянська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 (20 ст.)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704872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Конончук</a:t>
            </a:r>
            <a:r>
              <a:rPr lang="ru-RU" dirty="0" smtClean="0"/>
              <a:t>. «</a:t>
            </a:r>
            <a:r>
              <a:rPr lang="ru-RU" dirty="0" err="1" smtClean="0"/>
              <a:t>Дощ</a:t>
            </a:r>
            <a:r>
              <a:rPr lang="ru-RU" dirty="0" smtClean="0"/>
              <a:t>, </a:t>
            </a:r>
            <a:r>
              <a:rPr lang="ru-RU" dirty="0" err="1" smtClean="0"/>
              <a:t>дощ</a:t>
            </a:r>
            <a:r>
              <a:rPr lang="ru-RU" dirty="0" smtClean="0"/>
              <a:t>, </a:t>
            </a:r>
            <a:r>
              <a:rPr lang="ru-RU" dirty="0" err="1" smtClean="0"/>
              <a:t>дощ</a:t>
            </a:r>
            <a:r>
              <a:rPr lang="ru-RU" dirty="0" smtClean="0"/>
              <a:t>…», 1934, Туш, </a:t>
            </a:r>
            <a:r>
              <a:rPr lang="ru-RU" dirty="0" err="1" smtClean="0"/>
              <a:t>пензель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57686" y="5429264"/>
            <a:ext cx="3520440" cy="9667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Конончук</a:t>
            </a:r>
            <a:r>
              <a:rPr lang="ru-RU" dirty="0" smtClean="0"/>
              <a:t>. «</a:t>
            </a:r>
            <a:r>
              <a:rPr lang="ru-RU" dirty="0" err="1" smtClean="0"/>
              <a:t>Кіт</a:t>
            </a:r>
            <a:r>
              <a:rPr lang="ru-RU" dirty="0" smtClean="0"/>
              <a:t>», 1937, Туш, перо </a:t>
            </a:r>
          </a:p>
          <a:p>
            <a:endParaRPr lang="ru-RU" dirty="0"/>
          </a:p>
        </p:txBody>
      </p:sp>
      <p:pic>
        <p:nvPicPr>
          <p:cNvPr id="7" name="Содержимое 6" descr="87px-Kononch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3357586" cy="4406986"/>
          </a:xfrm>
        </p:spPr>
      </p:pic>
      <p:pic>
        <p:nvPicPr>
          <p:cNvPr id="8" name="Содержимое 7" descr="120px-Kononch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14810" y="1643050"/>
            <a:ext cx="3869507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Графіка</a:t>
            </a:r>
            <a:r>
              <a:rPr lang="ru-RU" sz="2400" dirty="0" smtClean="0"/>
              <a:t> (</a:t>
            </a:r>
            <a:r>
              <a:rPr lang="ru-RU" sz="2400" dirty="0" err="1" smtClean="0"/>
              <a:t>нім</a:t>
            </a:r>
            <a:r>
              <a:rPr lang="ru-RU" sz="2400" dirty="0" smtClean="0"/>
              <a:t>. </a:t>
            </a:r>
            <a:r>
              <a:rPr lang="ru-RU" sz="2400" dirty="0" err="1" smtClean="0"/>
              <a:t>Graphik</a:t>
            </a:r>
            <a:r>
              <a:rPr lang="ru-RU" sz="2400" dirty="0" smtClean="0"/>
              <a:t>, </a:t>
            </a:r>
            <a:r>
              <a:rPr lang="ru-RU" sz="2400" dirty="0" err="1" smtClean="0"/>
              <a:t>грец</a:t>
            </a:r>
            <a:r>
              <a:rPr lang="ru-RU" sz="2400" dirty="0" smtClean="0"/>
              <a:t>. </a:t>
            </a:r>
            <a:r>
              <a:rPr lang="ru-RU" sz="2400" dirty="0" err="1" smtClean="0"/>
              <a:t>graphikos</a:t>
            </a:r>
            <a:r>
              <a:rPr lang="ru-RU" sz="2400" dirty="0" smtClean="0"/>
              <a:t> «написаний») — вид </a:t>
            </a:r>
            <a:r>
              <a:rPr lang="ru-RU" sz="2400" dirty="0" err="1" smtClean="0"/>
              <a:t>образотворчого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мистецтва</a:t>
            </a:r>
            <a:r>
              <a:rPr lang="ru-RU" sz="2400" dirty="0" smtClean="0"/>
              <a:t>, для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характерна </a:t>
            </a:r>
            <a:r>
              <a:rPr lang="ru-RU" sz="2400" dirty="0" err="1" smtClean="0"/>
              <a:t>перевага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штрихів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контрастів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чорного</a:t>
            </a:r>
            <a:r>
              <a:rPr lang="ru-RU" sz="2400" dirty="0" smtClean="0"/>
              <a:t>, та </a:t>
            </a:r>
            <a:r>
              <a:rPr lang="ru-RU" sz="2400" dirty="0" err="1" smtClean="0"/>
              <a:t>менше</a:t>
            </a:r>
            <a:r>
              <a:rPr lang="ru-RU" sz="2400" dirty="0" smtClean="0"/>
              <a:t>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у </a:t>
            </a:r>
            <a:r>
              <a:rPr lang="ru-RU" sz="2400" dirty="0" err="1" smtClean="0"/>
              <a:t>живопису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кольору</a:t>
            </a:r>
            <a:r>
              <a:rPr lang="ru-RU" sz="2400" dirty="0" smtClean="0"/>
              <a:t>. </a:t>
            </a:r>
            <a:r>
              <a:rPr lang="ru-RU" sz="2400" dirty="0" err="1" smtClean="0"/>
              <a:t>Графічний</a:t>
            </a:r>
            <a:r>
              <a:rPr lang="ru-RU" sz="2400" dirty="0" smtClean="0"/>
              <a:t> — </a:t>
            </a:r>
            <a:r>
              <a:rPr lang="ru-RU" sz="2400" dirty="0" err="1" smtClean="0"/>
              <a:t>виконаний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стилі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графіки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пегл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500438"/>
            <a:ext cx="3357575" cy="3215132"/>
          </a:xfrm>
        </p:spPr>
      </p:pic>
      <p:pic>
        <p:nvPicPr>
          <p:cNvPr id="1026" name="Picture 2" descr="C:\Documents and Settings\User\Рабочий стол\д\прланглан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286124"/>
            <a:ext cx="3028960" cy="279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7239000" cy="11430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Різновид</a:t>
            </a:r>
            <a:r>
              <a:rPr lang="ru-RU" sz="2800" dirty="0" smtClean="0"/>
              <a:t> </a:t>
            </a:r>
            <a:r>
              <a:rPr lang="ru-RU" sz="2800" dirty="0" err="1" smtClean="0"/>
              <a:t>образотворчого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мистецтва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зумовлюється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специфічними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зображення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лініями</a:t>
            </a:r>
            <a:r>
              <a:rPr lang="ru-RU" sz="2800" dirty="0" smtClean="0"/>
              <a:t>, штрихами, </a:t>
            </a:r>
            <a:r>
              <a:rPr lang="ru-RU" sz="2800" dirty="0" err="1" smtClean="0"/>
              <a:t>крапками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плямами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поверхні,основою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, </a:t>
            </a:r>
            <a:r>
              <a:rPr lang="ru-RU" sz="2800" dirty="0" err="1" smtClean="0"/>
              <a:t>зазвичай</a:t>
            </a:r>
            <a:r>
              <a:rPr lang="ru-RU" sz="2800" dirty="0" smtClean="0"/>
              <a:t>,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білий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папір</a:t>
            </a:r>
            <a:r>
              <a:rPr lang="ru-RU" sz="2800" dirty="0" smtClean="0"/>
              <a:t>. Твори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мати</a:t>
            </a:r>
            <a:r>
              <a:rPr lang="ru-RU" sz="2800" dirty="0" smtClean="0"/>
              <a:t> як </a:t>
            </a:r>
            <a:r>
              <a:rPr lang="ru-RU" sz="2800" dirty="0" err="1" smtClean="0"/>
              <a:t>монохромну</a:t>
            </a:r>
            <a:r>
              <a:rPr lang="ru-RU" sz="2800" dirty="0" smtClean="0"/>
              <a:t>, так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поліхромну</a:t>
            </a:r>
            <a:r>
              <a:rPr lang="ru-RU" sz="2800" dirty="0" smtClean="0"/>
              <a:t> гаму</a:t>
            </a:r>
            <a:endParaRPr lang="ru-RU" sz="2800" dirty="0"/>
          </a:p>
        </p:txBody>
      </p:sp>
      <p:pic>
        <p:nvPicPr>
          <p:cNvPr id="2050" name="Picture 2" descr="C:\Documents and Settings\User\Рабочий стол\д\ор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86124"/>
            <a:ext cx="2003706" cy="3152786"/>
          </a:xfrm>
          <a:prstGeom prst="rect">
            <a:avLst/>
          </a:prstGeom>
          <a:noFill/>
        </p:spPr>
      </p:pic>
      <p:pic>
        <p:nvPicPr>
          <p:cNvPr id="4098" name="Picture 2" descr="C:\Documents and Settings\User\Рабочий стол\д\81px-Capricho_43,_El_sueño_de_la_razón_produce_monstru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71942"/>
            <a:ext cx="300039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7239000" cy="4846320"/>
          </a:xfrm>
        </p:spPr>
        <p:txBody>
          <a:bodyPr/>
          <a:lstStyle/>
          <a:p>
            <a:r>
              <a:rPr lang="ru-RU" sz="3600" dirty="0" err="1" smtClean="0"/>
              <a:t>станкова</a:t>
            </a:r>
            <a:endParaRPr lang="ru-RU" sz="3600" dirty="0" smtClean="0"/>
          </a:p>
          <a:p>
            <a:r>
              <a:rPr lang="ru-RU" sz="3600" dirty="0" err="1" smtClean="0"/>
              <a:t>книжкова</a:t>
            </a:r>
            <a:endParaRPr lang="ru-RU" sz="3600" dirty="0" smtClean="0"/>
          </a:p>
          <a:p>
            <a:r>
              <a:rPr lang="ru-RU" sz="3600" dirty="0" err="1" smtClean="0"/>
              <a:t>плакатна</a:t>
            </a:r>
            <a:endParaRPr lang="ru-RU" sz="3600" dirty="0" smtClean="0"/>
          </a:p>
          <a:p>
            <a:r>
              <a:rPr lang="ru-RU" sz="3600" dirty="0" err="1" smtClean="0"/>
              <a:t>прикладна</a:t>
            </a:r>
            <a:endParaRPr lang="ru-RU" sz="3600" dirty="0" smtClean="0"/>
          </a:p>
          <a:p>
            <a:r>
              <a:rPr lang="ru-RU" sz="3600" dirty="0" err="1" smtClean="0"/>
              <a:t>архітектурна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3074" name="Picture 2" descr="C:\Documents and Settings\User\Рабочий стол\д\62px-Félix_Bracquemond_-_Manet_et_Maneb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928670"/>
            <a:ext cx="2928958" cy="2857521"/>
          </a:xfrm>
          <a:prstGeom prst="rect">
            <a:avLst/>
          </a:prstGeom>
          <a:noFill/>
        </p:spPr>
      </p:pic>
      <p:pic>
        <p:nvPicPr>
          <p:cNvPr id="4" name="Picture 2" descr="C:\Documents and Settings\User\Рабочий стол\д\103px-Boxers_Staatliche_Antikensammlungen_15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286256"/>
            <a:ext cx="1961758" cy="2095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239000" cy="4846320"/>
          </a:xfrm>
        </p:spPr>
        <p:txBody>
          <a:bodyPr/>
          <a:lstStyle/>
          <a:p>
            <a:r>
              <a:rPr lang="ru-RU" dirty="0" err="1" smtClean="0"/>
              <a:t>Графіка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вид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слова,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перекладі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"пишу, </a:t>
            </a:r>
            <a:r>
              <a:rPr lang="ru-RU" dirty="0" err="1" smtClean="0"/>
              <a:t>дряпаю</a:t>
            </a:r>
            <a:r>
              <a:rPr lang="ru-RU" dirty="0" smtClean="0"/>
              <a:t>, малюю". </a:t>
            </a:r>
            <a:r>
              <a:rPr lang="ru-RU" dirty="0" err="1" smtClean="0"/>
              <a:t>Графіку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основою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образотворчих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образу у </a:t>
            </a:r>
            <a:r>
              <a:rPr lang="ru-RU" dirty="0" err="1" smtClean="0"/>
              <a:t>графіці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найпростіший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побаченого</a:t>
            </a:r>
            <a:r>
              <a:rPr lang="ru-RU" dirty="0" smtClean="0"/>
              <a:t> - </a:t>
            </a:r>
            <a:r>
              <a:rPr lang="ru-RU" dirty="0" err="1" smtClean="0"/>
              <a:t>лінія</a:t>
            </a:r>
            <a:r>
              <a:rPr lang="ru-RU" dirty="0" smtClean="0"/>
              <a:t>, штрих,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творять</a:t>
            </a:r>
            <a:r>
              <a:rPr lang="ru-RU" dirty="0" smtClean="0"/>
              <a:t> контур предмету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1026" name="Picture 2" descr="C:\Documents and Settings\User\Рабочий стол\д\евглуе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0"/>
            <a:ext cx="2500330" cy="1776414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д\гжщег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1300" y="4424358"/>
            <a:ext cx="2552700" cy="2433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3063" y="120403"/>
            <a:ext cx="7239000" cy="55985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поміж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, </a:t>
            </a:r>
            <a:r>
              <a:rPr lang="ru-RU" dirty="0" err="1" smtClean="0"/>
              <a:t>малюнок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найдавніший</a:t>
            </a:r>
            <a:r>
              <a:rPr lang="ru-RU" dirty="0" smtClean="0"/>
              <a:t> вид </a:t>
            </a:r>
            <a:r>
              <a:rPr lang="ru-RU" dirty="0" err="1" smtClean="0"/>
              <a:t>графіки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зародження</a:t>
            </a:r>
            <a:r>
              <a:rPr lang="ru-RU" dirty="0" smtClean="0"/>
              <a:t> </a:t>
            </a:r>
            <a:r>
              <a:rPr lang="ru-RU" dirty="0" err="1" smtClean="0"/>
              <a:t>образотворчого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r>
              <a:rPr lang="ru-RU" dirty="0" err="1" smtClean="0"/>
              <a:t>Найтрадиційнішим</a:t>
            </a:r>
            <a:r>
              <a:rPr lang="ru-RU" dirty="0" smtClean="0"/>
              <a:t> </a:t>
            </a:r>
            <a:r>
              <a:rPr lang="ru-RU" dirty="0" err="1" smtClean="0"/>
              <a:t>різновидом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. </a:t>
            </a:r>
            <a:r>
              <a:rPr lang="ru-RU" dirty="0" err="1" smtClean="0"/>
              <a:t>Витоки</a:t>
            </a:r>
            <a:r>
              <a:rPr lang="ru-RU" dirty="0" smtClean="0"/>
              <a:t> </a:t>
            </a:r>
            <a:r>
              <a:rPr lang="ru-RU" dirty="0" err="1" smtClean="0"/>
              <a:t>малюнку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у </a:t>
            </a:r>
            <a:r>
              <a:rPr lang="ru-RU" dirty="0" err="1" smtClean="0"/>
              <a:t>наскельному</a:t>
            </a:r>
            <a:r>
              <a:rPr lang="ru-RU" dirty="0" smtClean="0"/>
              <a:t> </a:t>
            </a:r>
            <a:r>
              <a:rPr lang="ru-RU" dirty="0" err="1" smtClean="0"/>
              <a:t>живописі</a:t>
            </a:r>
            <a:r>
              <a:rPr lang="ru-RU" dirty="0" smtClean="0"/>
              <a:t> </a:t>
            </a:r>
            <a:r>
              <a:rPr lang="ru-RU" dirty="0" err="1" smtClean="0"/>
              <a:t>неоліту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античному </a:t>
            </a:r>
            <a:r>
              <a:rPr lang="ru-RU" dirty="0" err="1" smtClean="0"/>
              <a:t>вазописі</a:t>
            </a:r>
            <a:r>
              <a:rPr lang="ru-RU" dirty="0" smtClean="0"/>
              <a:t>, </a:t>
            </a:r>
            <a:r>
              <a:rPr lang="ru-RU" dirty="0" err="1" smtClean="0"/>
              <a:t>середньовічній</a:t>
            </a:r>
            <a:r>
              <a:rPr lang="ru-RU" dirty="0" smtClean="0"/>
              <a:t> </a:t>
            </a:r>
            <a:r>
              <a:rPr lang="ru-RU" dirty="0" err="1" smtClean="0"/>
              <a:t>мініатюрі</a:t>
            </a:r>
            <a:r>
              <a:rPr lang="ru-RU" dirty="0" smtClean="0"/>
              <a:t>. Основою для </a:t>
            </a:r>
            <a:r>
              <a:rPr lang="ru-RU" dirty="0" err="1" smtClean="0"/>
              <a:t>малюнку</a:t>
            </a:r>
            <a:r>
              <a:rPr lang="ru-RU" dirty="0" smtClean="0"/>
              <a:t> </a:t>
            </a:r>
            <a:r>
              <a:rPr lang="ru-RU" dirty="0" err="1" smtClean="0"/>
              <a:t>слугували</a:t>
            </a:r>
            <a:r>
              <a:rPr lang="ru-RU" dirty="0" smtClean="0"/>
              <a:t> </a:t>
            </a:r>
            <a:r>
              <a:rPr lang="ru-RU" dirty="0" err="1" smtClean="0"/>
              <a:t>вологий</a:t>
            </a:r>
            <a:r>
              <a:rPr lang="ru-RU" dirty="0" smtClean="0"/>
              <a:t> </a:t>
            </a:r>
            <a:r>
              <a:rPr lang="ru-RU" dirty="0" err="1" smtClean="0"/>
              <a:t>пісок</a:t>
            </a:r>
            <a:r>
              <a:rPr lang="ru-RU" dirty="0" smtClean="0"/>
              <a:t>, </a:t>
            </a:r>
            <a:r>
              <a:rPr lang="ru-RU" dirty="0" err="1" smtClean="0"/>
              <a:t>пласке</a:t>
            </a:r>
            <a:r>
              <a:rPr lang="ru-RU" dirty="0" smtClean="0"/>
              <a:t> </a:t>
            </a:r>
            <a:r>
              <a:rPr lang="ru-RU" dirty="0" err="1" smtClean="0"/>
              <a:t>каміння</a:t>
            </a:r>
            <a:r>
              <a:rPr lang="ru-RU" dirty="0" smtClean="0"/>
              <a:t>, </a:t>
            </a:r>
            <a:r>
              <a:rPr lang="ru-RU" dirty="0" err="1" smtClean="0"/>
              <a:t>волога</a:t>
            </a:r>
            <a:r>
              <a:rPr lang="ru-RU" dirty="0" smtClean="0"/>
              <a:t> глина. З часом </a:t>
            </a:r>
            <a:r>
              <a:rPr lang="ru-RU" dirty="0" err="1" smtClean="0"/>
              <a:t>малюнки</a:t>
            </a:r>
            <a:r>
              <a:rPr lang="ru-RU" dirty="0" smtClean="0"/>
              <a:t> перенесли на </a:t>
            </a:r>
            <a:r>
              <a:rPr lang="ru-RU" dirty="0" err="1" smtClean="0"/>
              <a:t>керамічні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В </a:t>
            </a:r>
            <a:r>
              <a:rPr lang="ru-RU" dirty="0" err="1" smtClean="0"/>
              <a:t>Давній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виразними</a:t>
            </a:r>
            <a:r>
              <a:rPr lang="ru-RU" dirty="0" smtClean="0"/>
              <a:t> </a:t>
            </a:r>
            <a:r>
              <a:rPr lang="ru-RU" dirty="0" err="1" smtClean="0"/>
              <a:t>якостями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силуети</a:t>
            </a:r>
            <a:r>
              <a:rPr lang="ru-RU" dirty="0" smtClean="0"/>
              <a:t> (</a:t>
            </a:r>
            <a:r>
              <a:rPr lang="ru-RU" dirty="0" err="1" smtClean="0"/>
              <a:t>античний</a:t>
            </a:r>
            <a:r>
              <a:rPr lang="ru-RU" dirty="0" smtClean="0"/>
              <a:t> </a:t>
            </a:r>
            <a:r>
              <a:rPr lang="ru-RU" dirty="0" err="1" smtClean="0"/>
              <a:t>чорнофігурний</a:t>
            </a:r>
            <a:r>
              <a:rPr lang="ru-RU" dirty="0" smtClean="0"/>
              <a:t> </a:t>
            </a:r>
            <a:r>
              <a:rPr lang="ru-RU" dirty="0" err="1" smtClean="0"/>
              <a:t>вазопис</a:t>
            </a:r>
            <a:r>
              <a:rPr lang="ru-RU" dirty="0" smtClean="0"/>
              <a:t>, </a:t>
            </a:r>
            <a:r>
              <a:rPr lang="ru-RU" dirty="0" err="1" smtClean="0"/>
              <a:t>червонофігурний</a:t>
            </a:r>
            <a:r>
              <a:rPr lang="ru-RU" dirty="0" smtClean="0"/>
              <a:t> </a:t>
            </a:r>
            <a:r>
              <a:rPr lang="ru-RU" dirty="0" err="1" smtClean="0"/>
              <a:t>вазопис</a:t>
            </a:r>
            <a:r>
              <a:rPr lang="ru-RU" dirty="0" smtClean="0"/>
              <a:t> ). З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ескізів</a:t>
            </a:r>
            <a:r>
              <a:rPr lang="ru-RU" dirty="0" smtClean="0"/>
              <a:t>, </a:t>
            </a:r>
            <a:r>
              <a:rPr lang="ru-RU" dirty="0" err="1" smtClean="0"/>
              <a:t>альбомних</a:t>
            </a:r>
            <a:r>
              <a:rPr lang="ru-RU" dirty="0" smtClean="0"/>
              <a:t> </a:t>
            </a:r>
            <a:r>
              <a:rPr lang="ru-RU" dirty="0" err="1" smtClean="0"/>
              <a:t>замальовок</a:t>
            </a:r>
            <a:r>
              <a:rPr lang="ru-RU" dirty="0" smtClean="0"/>
              <a:t>, </a:t>
            </a:r>
            <a:r>
              <a:rPr lang="ru-RU" dirty="0" err="1" smtClean="0"/>
              <a:t>етюдів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: </a:t>
            </a:r>
            <a:r>
              <a:rPr lang="ru-RU" dirty="0" err="1" smtClean="0"/>
              <a:t>олівця</a:t>
            </a:r>
            <a:r>
              <a:rPr lang="ru-RU" dirty="0" smtClean="0"/>
              <a:t>,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крейди</a:t>
            </a:r>
            <a:r>
              <a:rPr lang="ru-RU" dirty="0" smtClean="0"/>
              <a:t>, </a:t>
            </a:r>
            <a:r>
              <a:rPr lang="ru-RU" dirty="0" err="1" smtClean="0"/>
              <a:t>сангіни</a:t>
            </a:r>
            <a:r>
              <a:rPr lang="ru-RU" dirty="0" smtClean="0"/>
              <a:t>, пера, </a:t>
            </a:r>
            <a:r>
              <a:rPr lang="ru-RU" dirty="0" err="1" smtClean="0"/>
              <a:t>пензликів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сортів</a:t>
            </a:r>
            <a:r>
              <a:rPr lang="ru-RU" dirty="0" smtClean="0"/>
              <a:t> </a:t>
            </a:r>
            <a:r>
              <a:rPr lang="ru-RU" dirty="0" err="1" smtClean="0"/>
              <a:t>чорнил</a:t>
            </a:r>
            <a:r>
              <a:rPr lang="ru-RU" dirty="0" smtClean="0"/>
              <a:t>, </a:t>
            </a:r>
            <a:r>
              <a:rPr lang="ru-RU" dirty="0" err="1" smtClean="0"/>
              <a:t>туші</a:t>
            </a:r>
            <a:r>
              <a:rPr lang="ru-RU" dirty="0" smtClean="0"/>
              <a:t>, </a:t>
            </a:r>
            <a:r>
              <a:rPr lang="ru-RU" dirty="0" err="1" smtClean="0"/>
              <a:t>акварелі</a:t>
            </a:r>
            <a:endParaRPr lang="ru-RU" dirty="0"/>
          </a:p>
        </p:txBody>
      </p:sp>
      <p:pic>
        <p:nvPicPr>
          <p:cNvPr id="1026" name="Picture 2" descr="C:\Documents and Settings\User\Рабочий стол\д\удкц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000108"/>
            <a:ext cx="2285984" cy="2462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71475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3100" dirty="0" err="1" smtClean="0"/>
              <a:t>Ускладнення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графіки</a:t>
            </a:r>
            <a:r>
              <a:rPr lang="ru-RU" sz="3100" dirty="0" smtClean="0"/>
              <a:t> </a:t>
            </a:r>
            <a:r>
              <a:rPr lang="ru-RU" sz="3100" dirty="0" err="1" smtClean="0"/>
              <a:t>йшло</a:t>
            </a:r>
            <a:r>
              <a:rPr lang="ru-RU" sz="3100" dirty="0" smtClean="0"/>
              <a:t> разом </a:t>
            </a:r>
            <a:r>
              <a:rPr lang="ru-RU" sz="3100" dirty="0" err="1" smtClean="0"/>
              <a:t>з</a:t>
            </a:r>
            <a:r>
              <a:rPr lang="ru-RU" sz="3100" dirty="0" smtClean="0"/>
              <a:t> </a:t>
            </a:r>
            <a:r>
              <a:rPr lang="ru-RU" sz="3100" dirty="0" err="1" smtClean="0"/>
              <a:t>винаходом</a:t>
            </a:r>
            <a:r>
              <a:rPr lang="ru-RU" sz="3100" dirty="0" smtClean="0"/>
              <a:t> </a:t>
            </a:r>
            <a:r>
              <a:rPr lang="ru-RU" sz="3100" dirty="0" err="1" smtClean="0"/>
              <a:t>нових</a:t>
            </a:r>
            <a:r>
              <a:rPr lang="ru-RU" sz="3100" dirty="0" smtClean="0"/>
              <a:t> </a:t>
            </a:r>
            <a:r>
              <a:rPr lang="ru-RU" sz="3100" dirty="0" err="1" smtClean="0"/>
              <a:t>фарб</a:t>
            </a:r>
            <a:r>
              <a:rPr lang="ru-RU" sz="3100" dirty="0" smtClean="0"/>
              <a:t> - </a:t>
            </a:r>
            <a:r>
              <a:rPr lang="ru-RU" sz="3100" dirty="0" err="1" smtClean="0"/>
              <a:t>акварелі</a:t>
            </a:r>
            <a:r>
              <a:rPr lang="ru-RU" sz="3100" dirty="0" smtClean="0"/>
              <a:t>, </a:t>
            </a:r>
            <a:r>
              <a:rPr lang="ru-RU" sz="3100" dirty="0" err="1" smtClean="0"/>
              <a:t>гуаші</a:t>
            </a:r>
            <a:r>
              <a:rPr lang="ru-RU" sz="3100" dirty="0" smtClean="0"/>
              <a:t>, </a:t>
            </a:r>
            <a:r>
              <a:rPr lang="ru-RU" sz="3100" dirty="0" err="1" smtClean="0"/>
              <a:t>пастелі</a:t>
            </a:r>
            <a:r>
              <a:rPr lang="ru-RU" sz="3100" dirty="0" smtClean="0"/>
              <a:t>, </a:t>
            </a:r>
            <a:r>
              <a:rPr lang="ru-RU" sz="3100" dirty="0" err="1" smtClean="0"/>
              <a:t>темпери</a:t>
            </a:r>
            <a:r>
              <a:rPr lang="ru-RU" sz="3100" dirty="0" smtClean="0"/>
              <a:t>. </a:t>
            </a:r>
            <a:r>
              <a:rPr lang="ru-RU" sz="3100" dirty="0" err="1" smtClean="0"/>
              <a:t>Хоча</a:t>
            </a:r>
            <a:r>
              <a:rPr lang="ru-RU" sz="3100" dirty="0" smtClean="0"/>
              <a:t> в </a:t>
            </a:r>
            <a:r>
              <a:rPr lang="ru-RU" sz="3100" dirty="0" err="1" smtClean="0"/>
              <a:t>використанні</a:t>
            </a:r>
            <a:r>
              <a:rPr lang="ru-RU" sz="3100" dirty="0" smtClean="0"/>
              <a:t> </a:t>
            </a:r>
            <a:r>
              <a:rPr lang="ru-RU" sz="3100" dirty="0" err="1" smtClean="0"/>
              <a:t>цих</a:t>
            </a:r>
            <a:r>
              <a:rPr lang="ru-RU" sz="3100" dirty="0" smtClean="0"/>
              <a:t> </a:t>
            </a:r>
            <a:r>
              <a:rPr lang="ru-RU" sz="3100" dirty="0" err="1" smtClean="0"/>
              <a:t>фарб</a:t>
            </a:r>
            <a:r>
              <a:rPr lang="ru-RU" sz="3100" dirty="0" smtClean="0"/>
              <a:t> </a:t>
            </a:r>
            <a:r>
              <a:rPr lang="ru-RU" sz="3100" dirty="0" err="1" smtClean="0"/>
              <a:t>певну</a:t>
            </a:r>
            <a:r>
              <a:rPr lang="ru-RU" sz="3100" dirty="0" smtClean="0"/>
              <a:t> роль </a:t>
            </a:r>
            <a:r>
              <a:rPr lang="ru-RU" sz="3100" dirty="0" err="1" smtClean="0"/>
              <a:t>відіграє</a:t>
            </a:r>
            <a:r>
              <a:rPr lang="ru-RU" sz="3100" dirty="0" smtClean="0"/>
              <a:t> колорит, а </a:t>
            </a:r>
            <a:r>
              <a:rPr lang="ru-RU" sz="3100" dirty="0" err="1" smtClean="0"/>
              <a:t>також</a:t>
            </a:r>
            <a:r>
              <a:rPr lang="ru-RU" sz="3100" dirty="0" smtClean="0"/>
              <a:t> </a:t>
            </a:r>
            <a:r>
              <a:rPr lang="ru-RU" sz="3100" dirty="0" err="1" smtClean="0"/>
              <a:t>можливість</a:t>
            </a:r>
            <a:r>
              <a:rPr lang="ru-RU" sz="3100" dirty="0" smtClean="0"/>
              <a:t> </a:t>
            </a:r>
            <a:r>
              <a:rPr lang="ru-RU" sz="3100" dirty="0" err="1" smtClean="0"/>
              <a:t>використання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багатьох</a:t>
            </a:r>
            <a:r>
              <a:rPr lang="ru-RU" sz="3100" dirty="0" smtClean="0"/>
              <a:t> </a:t>
            </a:r>
            <a:r>
              <a:rPr lang="ru-RU" sz="3100" dirty="0" err="1" smtClean="0"/>
              <a:t>фарб</a:t>
            </a:r>
            <a:r>
              <a:rPr lang="ru-RU" sz="3100" dirty="0" smtClean="0"/>
              <a:t>, </a:t>
            </a:r>
            <a:r>
              <a:rPr lang="ru-RU" sz="3100" dirty="0" err="1" smtClean="0"/>
              <a:t>що</a:t>
            </a:r>
            <a:r>
              <a:rPr lang="ru-RU" sz="3100" dirty="0" smtClean="0"/>
              <a:t> не </a:t>
            </a:r>
            <a:r>
              <a:rPr lang="ru-RU" sz="3100" dirty="0" err="1" smtClean="0"/>
              <a:t>притаманно</a:t>
            </a:r>
            <a:r>
              <a:rPr lang="ru-RU" sz="3100" dirty="0" smtClean="0"/>
              <a:t> </a:t>
            </a:r>
            <a:r>
              <a:rPr lang="ru-RU" sz="3100" dirty="0" err="1" smtClean="0"/>
              <a:t>первісній</a:t>
            </a:r>
            <a:r>
              <a:rPr lang="ru-RU" sz="3100" dirty="0" smtClean="0"/>
              <a:t> </a:t>
            </a:r>
            <a:r>
              <a:rPr lang="ru-RU" sz="3100" dirty="0" err="1" smtClean="0"/>
              <a:t>графіці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егу46лш7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3429000"/>
            <a:ext cx="2695586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 часом </a:t>
            </a:r>
            <a:r>
              <a:rPr lang="ru-RU" dirty="0" err="1" smtClean="0"/>
              <a:t>ускладнилися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друкованої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 - офорт, </a:t>
            </a:r>
            <a:r>
              <a:rPr lang="ru-RU" dirty="0" err="1" smtClean="0"/>
              <a:t>літографія</a:t>
            </a:r>
            <a:r>
              <a:rPr lang="ru-RU" dirty="0" smtClean="0"/>
              <a:t>, </a:t>
            </a:r>
            <a:r>
              <a:rPr lang="ru-RU" dirty="0" err="1" smtClean="0"/>
              <a:t>ліногравюра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> - гравюра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естамп</a:t>
            </a:r>
            <a:r>
              <a:rPr lang="ru-RU" dirty="0" smtClean="0"/>
              <a:t> (</a:t>
            </a:r>
            <a:r>
              <a:rPr lang="ru-RU" dirty="0" err="1" smtClean="0"/>
              <a:t>станкова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вид </a:t>
            </a:r>
            <a:r>
              <a:rPr lang="ru-RU" dirty="0" err="1" smtClean="0"/>
              <a:t>графіки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друкованим</a:t>
            </a:r>
            <a:r>
              <a:rPr lang="ru-RU" dirty="0" smtClean="0"/>
              <a:t> </a:t>
            </a:r>
            <a:r>
              <a:rPr lang="ru-RU" dirty="0" err="1" smtClean="0"/>
              <a:t>відбитком</a:t>
            </a:r>
            <a:r>
              <a:rPr lang="ru-RU" dirty="0" smtClean="0"/>
              <a:t> </a:t>
            </a:r>
            <a:r>
              <a:rPr lang="ru-RU" dirty="0" err="1" smtClean="0"/>
              <a:t>рельєфного</a:t>
            </a:r>
            <a:r>
              <a:rPr lang="ru-RU" dirty="0" smtClean="0"/>
              <a:t> </a:t>
            </a:r>
            <a:r>
              <a:rPr lang="ru-RU" dirty="0" err="1" smtClean="0"/>
              <a:t>малюнку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художником на тому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матеріалі</a:t>
            </a:r>
            <a:r>
              <a:rPr lang="ru-RU" dirty="0" smtClean="0"/>
              <a:t>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гравюри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гравюра на </a:t>
            </a:r>
            <a:r>
              <a:rPr lang="ru-RU" dirty="0" err="1" smtClean="0"/>
              <a:t>дереві</a:t>
            </a:r>
            <a:r>
              <a:rPr lang="ru-RU" dirty="0" smtClean="0"/>
              <a:t> та </a:t>
            </a:r>
            <a:r>
              <a:rPr lang="ru-RU" dirty="0" err="1" smtClean="0"/>
              <a:t>лінолеумі</a:t>
            </a:r>
            <a:r>
              <a:rPr lang="ru-RU" dirty="0" smtClean="0"/>
              <a:t> (</a:t>
            </a:r>
            <a:r>
              <a:rPr lang="ru-RU" dirty="0" err="1" smtClean="0"/>
              <a:t>ксилографія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ліногравюра</a:t>
            </a:r>
            <a:r>
              <a:rPr lang="ru-RU" dirty="0" smtClean="0"/>
              <a:t>), гравюра на </a:t>
            </a:r>
            <a:r>
              <a:rPr lang="ru-RU" dirty="0" err="1" smtClean="0"/>
              <a:t>металі</a:t>
            </a:r>
            <a:r>
              <a:rPr lang="ru-RU" dirty="0" smtClean="0"/>
              <a:t>, пунктирна манера, </a:t>
            </a:r>
            <a:r>
              <a:rPr lang="ru-RU" dirty="0" err="1" smtClean="0"/>
              <a:t>м'який</a:t>
            </a:r>
            <a:r>
              <a:rPr lang="ru-RU" dirty="0" smtClean="0"/>
              <a:t> лак, суха </a:t>
            </a:r>
            <a:r>
              <a:rPr lang="ru-RU" dirty="0" err="1" smtClean="0"/>
              <a:t>голка</a:t>
            </a:r>
            <a:r>
              <a:rPr lang="ru-RU" dirty="0" smtClean="0"/>
              <a:t>, офорт, </a:t>
            </a:r>
            <a:r>
              <a:rPr lang="ru-RU" dirty="0" err="1" smtClean="0"/>
              <a:t>літографія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віртуозно</a:t>
            </a:r>
            <a:r>
              <a:rPr lang="ru-RU" dirty="0" smtClean="0"/>
              <a:t> </a:t>
            </a:r>
            <a:r>
              <a:rPr lang="ru-RU" dirty="0" err="1" smtClean="0"/>
              <a:t>виконаних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 не </a:t>
            </a:r>
            <a:r>
              <a:rPr lang="ru-RU" dirty="0" err="1" smtClean="0"/>
              <a:t>втратилася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довели </a:t>
            </a:r>
            <a:r>
              <a:rPr lang="ru-RU" dirty="0" err="1" smtClean="0"/>
              <a:t>дорогоцінні</a:t>
            </a:r>
            <a:r>
              <a:rPr lang="ru-RU" dirty="0" smtClean="0"/>
              <a:t> </a:t>
            </a:r>
            <a:r>
              <a:rPr lang="ru-RU" dirty="0" err="1" smtClean="0"/>
              <a:t>малюнки</a:t>
            </a:r>
            <a:r>
              <a:rPr lang="ru-RU" dirty="0" smtClean="0"/>
              <a:t> </a:t>
            </a:r>
            <a:r>
              <a:rPr lang="ru-RU" dirty="0" err="1" smtClean="0"/>
              <a:t>геніїв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італійського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бароко</a:t>
            </a:r>
            <a:r>
              <a:rPr lang="ru-RU" dirty="0" smtClean="0"/>
              <a:t> до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сучасності</a:t>
            </a:r>
            <a:r>
              <a:rPr lang="ru-RU" dirty="0" smtClean="0"/>
              <a:t> (</a:t>
            </a:r>
            <a:r>
              <a:rPr lang="ru-RU" dirty="0" err="1" smtClean="0"/>
              <a:t>малюнки</a:t>
            </a:r>
            <a:r>
              <a:rPr lang="ru-RU" dirty="0" smtClean="0"/>
              <a:t> Леонардо да </a:t>
            </a:r>
            <a:r>
              <a:rPr lang="ru-RU" dirty="0" err="1" smtClean="0"/>
              <a:t>Вінчі</a:t>
            </a:r>
            <a:r>
              <a:rPr lang="ru-RU" dirty="0" smtClean="0"/>
              <a:t>, </a:t>
            </a:r>
            <a:r>
              <a:rPr lang="ru-RU" dirty="0" err="1" smtClean="0"/>
              <a:t>Боттічеллі</a:t>
            </a:r>
            <a:r>
              <a:rPr lang="ru-RU" dirty="0" smtClean="0"/>
              <a:t>, </a:t>
            </a:r>
            <a:r>
              <a:rPr lang="ru-RU" dirty="0" err="1" smtClean="0"/>
              <a:t>Рафаеля</a:t>
            </a:r>
            <a:r>
              <a:rPr lang="ru-RU" dirty="0" smtClean="0"/>
              <a:t>, </a:t>
            </a:r>
            <a:r>
              <a:rPr lang="ru-RU" dirty="0" err="1" smtClean="0"/>
              <a:t>Мікеланджело</a:t>
            </a:r>
            <a:r>
              <a:rPr lang="ru-RU" dirty="0" smtClean="0"/>
              <a:t>, Босха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Грюневальда</a:t>
            </a:r>
            <a:r>
              <a:rPr lang="ru-RU" dirty="0" smtClean="0"/>
              <a:t>, Рембрандта, </a:t>
            </a:r>
            <a:r>
              <a:rPr lang="ru-RU" dirty="0" err="1" smtClean="0"/>
              <a:t>архітектора</a:t>
            </a:r>
            <a:r>
              <a:rPr lang="ru-RU" dirty="0" smtClean="0"/>
              <a:t> Баженова, </a:t>
            </a:r>
            <a:r>
              <a:rPr lang="ru-RU" dirty="0" err="1" smtClean="0"/>
              <a:t>Едуарда</a:t>
            </a:r>
            <a:r>
              <a:rPr lang="ru-RU" dirty="0" smtClean="0"/>
              <a:t> Мане, Родена, Павла </a:t>
            </a:r>
            <a:r>
              <a:rPr lang="ru-RU" dirty="0" err="1" smtClean="0"/>
              <a:t>Коріна</a:t>
            </a:r>
            <a:r>
              <a:rPr lang="ru-RU" dirty="0" smtClean="0"/>
              <a:t>, </a:t>
            </a:r>
            <a:r>
              <a:rPr lang="ru-RU" dirty="0" err="1" smtClean="0"/>
              <a:t>Дмитра</a:t>
            </a:r>
            <a:r>
              <a:rPr lang="ru-RU" dirty="0" smtClean="0"/>
              <a:t> </a:t>
            </a:r>
            <a:r>
              <a:rPr lang="ru-RU" dirty="0" err="1" smtClean="0"/>
              <a:t>Жилінського</a:t>
            </a:r>
            <a:r>
              <a:rPr lang="ru-RU" dirty="0" smtClean="0"/>
              <a:t>,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Конончука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графіки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857892"/>
            <a:ext cx="3520440" cy="1000108"/>
          </a:xfrm>
        </p:spPr>
        <p:txBody>
          <a:bodyPr>
            <a:normAutofit/>
          </a:bodyPr>
          <a:lstStyle/>
          <a:p>
            <a:r>
              <a:rPr lang="ru-RU" dirty="0" err="1" smtClean="0"/>
              <a:t>Грецька</a:t>
            </a:r>
            <a:r>
              <a:rPr lang="ru-RU" dirty="0" smtClean="0"/>
              <a:t> </a:t>
            </a:r>
            <a:r>
              <a:rPr lang="ru-RU" dirty="0" err="1" smtClean="0"/>
              <a:t>ольпа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тваринами</a:t>
            </a:r>
            <a:r>
              <a:rPr lang="ru-RU" dirty="0" smtClean="0"/>
              <a:t>, </a:t>
            </a:r>
            <a:r>
              <a:rPr lang="ru-RU" dirty="0" err="1" smtClean="0"/>
              <a:t>орієнталізуючий</a:t>
            </a:r>
            <a:r>
              <a:rPr lang="ru-RU" dirty="0" smtClean="0"/>
              <a:t> стиль, Лувр, Париж.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29124" y="5715016"/>
            <a:ext cx="3520440" cy="100013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100" dirty="0" smtClean="0"/>
              <a:t>Чаша </a:t>
            </a:r>
            <a:r>
              <a:rPr lang="ru-RU" sz="2100" dirty="0" err="1" smtClean="0"/>
              <a:t>з</a:t>
            </a:r>
            <a:r>
              <a:rPr lang="ru-RU" sz="2100" dirty="0" smtClean="0"/>
              <a:t> очами «</a:t>
            </a:r>
            <a:r>
              <a:rPr lang="ru-RU" sz="2100" dirty="0" err="1" smtClean="0"/>
              <a:t>Діоніс</a:t>
            </a:r>
            <a:r>
              <a:rPr lang="ru-RU" sz="2100" dirty="0" smtClean="0"/>
              <a:t> на </a:t>
            </a:r>
            <a:r>
              <a:rPr lang="ru-RU" sz="2100" dirty="0" err="1" smtClean="0"/>
              <a:t>кораблі</a:t>
            </a:r>
            <a:r>
              <a:rPr lang="ru-RU" sz="2100" dirty="0" smtClean="0"/>
              <a:t> </a:t>
            </a:r>
            <a:r>
              <a:rPr lang="ru-RU" sz="2100" dirty="0" err="1" smtClean="0"/>
              <a:t>піратів</a:t>
            </a:r>
            <a:r>
              <a:rPr lang="ru-RU" sz="2100" dirty="0" smtClean="0"/>
              <a:t>», </a:t>
            </a:r>
            <a:r>
              <a:rPr lang="ru-RU" sz="2100" dirty="0" err="1" smtClean="0"/>
              <a:t>вазописець</a:t>
            </a:r>
            <a:r>
              <a:rPr lang="ru-RU" sz="2100" dirty="0" smtClean="0"/>
              <a:t> </a:t>
            </a:r>
            <a:r>
              <a:rPr lang="ru-RU" sz="2100" dirty="0" err="1" smtClean="0"/>
              <a:t>Ексекій</a:t>
            </a:r>
            <a:r>
              <a:rPr lang="ru-RU" sz="2100" dirty="0" smtClean="0"/>
              <a:t>. </a:t>
            </a:r>
          </a:p>
          <a:p>
            <a:r>
              <a:rPr lang="ru-RU" sz="2100" dirty="0" smtClean="0"/>
              <a:t> </a:t>
            </a:r>
          </a:p>
          <a:p>
            <a:endParaRPr lang="ru-RU" dirty="0"/>
          </a:p>
        </p:txBody>
      </p:sp>
      <p:pic>
        <p:nvPicPr>
          <p:cNvPr id="7" name="Содержимое 6" descr="80px-Olpe_sphinx_Louvre_Cp1047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57744" y="1428736"/>
            <a:ext cx="2914124" cy="4371185"/>
          </a:xfrm>
        </p:spPr>
      </p:pic>
      <p:pic>
        <p:nvPicPr>
          <p:cNvPr id="8" name="Содержимое 7" descr="107px-Exekias_Dionysos_Staatliche_Antikensammlungen_204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357298"/>
            <a:ext cx="3258679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504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Графіка</vt:lpstr>
      <vt:lpstr>Графіка (нім. Graphik, грец. graphikos «написаний») — вид образотворчого мистецтва, для якого характерна перевага ліній і штрихів, використання контрастів білого і чорного, та менше ніж у живопису, використання кольору. Графічний — виконаний у стилі графіки.   </vt:lpstr>
      <vt:lpstr>Різновид образотворчого мистецтва, що зумовлюється специфічними засобами зображення лініями, штрихами, крапками і плямами на поверхні,основою якої, зазвичай, виступає білий папір. Твори можуть мати як монохромну, так і поліхромну гаму</vt:lpstr>
      <vt:lpstr>Графіка поділяється на такі різновиди: </vt:lpstr>
      <vt:lpstr>Історія</vt:lpstr>
      <vt:lpstr>Слайд 6</vt:lpstr>
      <vt:lpstr>  Ускладнення графіки йшло разом з винаходом нових фарб - акварелі, гуаші, пастелі, темпери. Хоча в використанні цих фарб певну роль відіграє колорит, а також можливість використання багатьох фарб, що не притаманно первісній графіці.   </vt:lpstr>
      <vt:lpstr>Слайд 8</vt:lpstr>
      <vt:lpstr>Приклади давньогрецької графіки </vt:lpstr>
      <vt:lpstr>Малюнки майстрів Відродження </vt:lpstr>
      <vt:lpstr>Графіка майстрів Франції 19 ст. </vt:lpstr>
      <vt:lpstr>Українська радянська графіка (20 ст.)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Графіка</dc:title>
  <dc:creator>User</dc:creator>
  <cp:lastModifiedBy>User</cp:lastModifiedBy>
  <cp:revision>12</cp:revision>
  <dcterms:created xsi:type="dcterms:W3CDTF">2012-12-17T18:32:31Z</dcterms:created>
  <dcterms:modified xsi:type="dcterms:W3CDTF">2012-12-22T13:01:17Z</dcterms:modified>
</cp:coreProperties>
</file>