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69" r:id="rId6"/>
    <p:sldId id="272" r:id="rId7"/>
    <p:sldId id="273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83B2B0-FCBF-4F1C-AE99-6849162C689E}" type="doc">
      <dgm:prSet loTypeId="urn:microsoft.com/office/officeart/2005/8/layout/target3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3549EB53-40DC-401D-B403-B6F53BCC9DE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uk-UA" b="1" dirty="0" smtClean="0">
              <a:solidFill>
                <a:srgbClr val="006600"/>
              </a:solidFill>
            </a:rPr>
            <a:t>Ароморфози  Палеозойської  ери</a:t>
          </a:r>
          <a:endParaRPr lang="uk-UA" b="1" dirty="0">
            <a:solidFill>
              <a:srgbClr val="006600"/>
            </a:solidFill>
          </a:endParaRPr>
        </a:p>
      </dgm:t>
    </dgm:pt>
    <dgm:pt modelId="{E3665C38-28FA-461B-B26C-1522257BFC8E}" type="parTrans" cxnId="{717504A5-E888-4B7C-8338-CF26A1105CD7}">
      <dgm:prSet/>
      <dgm:spPr/>
      <dgm:t>
        <a:bodyPr/>
        <a:lstStyle/>
        <a:p>
          <a:endParaRPr lang="uk-UA"/>
        </a:p>
      </dgm:t>
    </dgm:pt>
    <dgm:pt modelId="{86A0E12C-50ED-4970-8BC1-997590CC27A6}" type="sibTrans" cxnId="{717504A5-E888-4B7C-8338-CF26A1105CD7}">
      <dgm:prSet/>
      <dgm:spPr/>
      <dgm:t>
        <a:bodyPr/>
        <a:lstStyle/>
        <a:p>
          <a:endParaRPr lang="uk-UA"/>
        </a:p>
      </dgm:t>
    </dgm:pt>
    <dgm:pt modelId="{FAA5869A-CC5C-4C95-9509-1E1EAA99B245}" type="pres">
      <dgm:prSet presAssocID="{7383B2B0-FCBF-4F1C-AE99-6849162C689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EDE44C0-4505-445A-B44F-BDAE939AC735}" type="pres">
      <dgm:prSet presAssocID="{3549EB53-40DC-401D-B403-B6F53BCC9DE0}" presName="circle1" presStyleLbl="node1" presStyleIdx="0" presStyleCnt="1"/>
      <dgm:spPr/>
    </dgm:pt>
    <dgm:pt modelId="{86319F1E-9E6D-40C7-A96A-DBEC5AE9A4F2}" type="pres">
      <dgm:prSet presAssocID="{3549EB53-40DC-401D-B403-B6F53BCC9DE0}" presName="space" presStyleCnt="0"/>
      <dgm:spPr/>
    </dgm:pt>
    <dgm:pt modelId="{6F86A6C3-B298-4425-BFFE-C91D73BBC77E}" type="pres">
      <dgm:prSet presAssocID="{3549EB53-40DC-401D-B403-B6F53BCC9DE0}" presName="rect1" presStyleLbl="alignAcc1" presStyleIdx="0" presStyleCnt="1"/>
      <dgm:spPr/>
      <dgm:t>
        <a:bodyPr/>
        <a:lstStyle/>
        <a:p>
          <a:endParaRPr lang="uk-UA"/>
        </a:p>
      </dgm:t>
    </dgm:pt>
    <dgm:pt modelId="{2EB7D867-977D-4BA4-ABF2-7F0CB9A7EECD}" type="pres">
      <dgm:prSet presAssocID="{3549EB53-40DC-401D-B403-B6F53BCC9DE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31DDFDA-CAE3-4F83-8D23-95272FF12C81}" type="presOf" srcId="{3549EB53-40DC-401D-B403-B6F53BCC9DE0}" destId="{2EB7D867-977D-4BA4-ABF2-7F0CB9A7EECD}" srcOrd="1" destOrd="0" presId="urn:microsoft.com/office/officeart/2005/8/layout/target3"/>
    <dgm:cxn modelId="{C3D2E0B2-DDA7-4343-A4DF-0695C00535B1}" type="presOf" srcId="{3549EB53-40DC-401D-B403-B6F53BCC9DE0}" destId="{6F86A6C3-B298-4425-BFFE-C91D73BBC77E}" srcOrd="0" destOrd="0" presId="urn:microsoft.com/office/officeart/2005/8/layout/target3"/>
    <dgm:cxn modelId="{717504A5-E888-4B7C-8338-CF26A1105CD7}" srcId="{7383B2B0-FCBF-4F1C-AE99-6849162C689E}" destId="{3549EB53-40DC-401D-B403-B6F53BCC9DE0}" srcOrd="0" destOrd="0" parTransId="{E3665C38-28FA-461B-B26C-1522257BFC8E}" sibTransId="{86A0E12C-50ED-4970-8BC1-997590CC27A6}"/>
    <dgm:cxn modelId="{653797F1-2F64-4081-8148-2FDC3F1F3120}" type="presOf" srcId="{7383B2B0-FCBF-4F1C-AE99-6849162C689E}" destId="{FAA5869A-CC5C-4C95-9509-1E1EAA99B245}" srcOrd="0" destOrd="0" presId="urn:microsoft.com/office/officeart/2005/8/layout/target3"/>
    <dgm:cxn modelId="{74AD3DCF-F74A-4A25-9971-A7859AECD860}" type="presParOf" srcId="{FAA5869A-CC5C-4C95-9509-1E1EAA99B245}" destId="{DEDE44C0-4505-445A-B44F-BDAE939AC735}" srcOrd="0" destOrd="0" presId="urn:microsoft.com/office/officeart/2005/8/layout/target3"/>
    <dgm:cxn modelId="{DD540834-91A2-4B9A-9BE9-A9AC4436A6EC}" type="presParOf" srcId="{FAA5869A-CC5C-4C95-9509-1E1EAA99B245}" destId="{86319F1E-9E6D-40C7-A96A-DBEC5AE9A4F2}" srcOrd="1" destOrd="0" presId="urn:microsoft.com/office/officeart/2005/8/layout/target3"/>
    <dgm:cxn modelId="{B071D871-D3E3-40CB-838A-32F711DECF39}" type="presParOf" srcId="{FAA5869A-CC5C-4C95-9509-1E1EAA99B245}" destId="{6F86A6C3-B298-4425-BFFE-C91D73BBC77E}" srcOrd="2" destOrd="0" presId="urn:microsoft.com/office/officeart/2005/8/layout/target3"/>
    <dgm:cxn modelId="{86176E5E-9B38-41B9-B03C-22796E92D1CD}" type="presParOf" srcId="{FAA5869A-CC5C-4C95-9509-1E1EAA99B245}" destId="{2EB7D867-977D-4BA4-ABF2-7F0CB9A7EEC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83B2B0-FCBF-4F1C-AE99-6849162C689E}" type="doc">
      <dgm:prSet loTypeId="urn:microsoft.com/office/officeart/2005/8/layout/target3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3549EB53-40DC-401D-B403-B6F53BCC9DE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uk-UA" b="1" dirty="0" smtClean="0">
              <a:solidFill>
                <a:srgbClr val="006600"/>
              </a:solidFill>
            </a:rPr>
            <a:t>Ароморфози  Палеозойської  ери</a:t>
          </a:r>
          <a:endParaRPr lang="uk-UA" b="1" dirty="0">
            <a:solidFill>
              <a:srgbClr val="006600"/>
            </a:solidFill>
          </a:endParaRPr>
        </a:p>
      </dgm:t>
    </dgm:pt>
    <dgm:pt modelId="{E3665C38-28FA-461B-B26C-1522257BFC8E}" type="parTrans" cxnId="{717504A5-E888-4B7C-8338-CF26A1105CD7}">
      <dgm:prSet/>
      <dgm:spPr/>
      <dgm:t>
        <a:bodyPr/>
        <a:lstStyle/>
        <a:p>
          <a:endParaRPr lang="uk-UA"/>
        </a:p>
      </dgm:t>
    </dgm:pt>
    <dgm:pt modelId="{86A0E12C-50ED-4970-8BC1-997590CC27A6}" type="sibTrans" cxnId="{717504A5-E888-4B7C-8338-CF26A1105CD7}">
      <dgm:prSet/>
      <dgm:spPr/>
      <dgm:t>
        <a:bodyPr/>
        <a:lstStyle/>
        <a:p>
          <a:endParaRPr lang="uk-UA"/>
        </a:p>
      </dgm:t>
    </dgm:pt>
    <dgm:pt modelId="{FAA5869A-CC5C-4C95-9509-1E1EAA99B245}" type="pres">
      <dgm:prSet presAssocID="{7383B2B0-FCBF-4F1C-AE99-6849162C689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EDE44C0-4505-445A-B44F-BDAE939AC735}" type="pres">
      <dgm:prSet presAssocID="{3549EB53-40DC-401D-B403-B6F53BCC9DE0}" presName="circle1" presStyleLbl="node1" presStyleIdx="0" presStyleCnt="1"/>
      <dgm:spPr/>
    </dgm:pt>
    <dgm:pt modelId="{86319F1E-9E6D-40C7-A96A-DBEC5AE9A4F2}" type="pres">
      <dgm:prSet presAssocID="{3549EB53-40DC-401D-B403-B6F53BCC9DE0}" presName="space" presStyleCnt="0"/>
      <dgm:spPr/>
    </dgm:pt>
    <dgm:pt modelId="{6F86A6C3-B298-4425-BFFE-C91D73BBC77E}" type="pres">
      <dgm:prSet presAssocID="{3549EB53-40DC-401D-B403-B6F53BCC9DE0}" presName="rect1" presStyleLbl="alignAcc1" presStyleIdx="0" presStyleCnt="1"/>
      <dgm:spPr/>
      <dgm:t>
        <a:bodyPr/>
        <a:lstStyle/>
        <a:p>
          <a:endParaRPr lang="uk-UA"/>
        </a:p>
      </dgm:t>
    </dgm:pt>
    <dgm:pt modelId="{2EB7D867-977D-4BA4-ABF2-7F0CB9A7EECD}" type="pres">
      <dgm:prSet presAssocID="{3549EB53-40DC-401D-B403-B6F53BCC9DE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BE7BAD1-8C7B-48B2-9546-705DAB033A39}" type="presOf" srcId="{3549EB53-40DC-401D-B403-B6F53BCC9DE0}" destId="{2EB7D867-977D-4BA4-ABF2-7F0CB9A7EECD}" srcOrd="1" destOrd="0" presId="urn:microsoft.com/office/officeart/2005/8/layout/target3"/>
    <dgm:cxn modelId="{B15AFF41-7521-4FCB-84F7-086375832ADD}" type="presOf" srcId="{3549EB53-40DC-401D-B403-B6F53BCC9DE0}" destId="{6F86A6C3-B298-4425-BFFE-C91D73BBC77E}" srcOrd="0" destOrd="0" presId="urn:microsoft.com/office/officeart/2005/8/layout/target3"/>
    <dgm:cxn modelId="{717504A5-E888-4B7C-8338-CF26A1105CD7}" srcId="{7383B2B0-FCBF-4F1C-AE99-6849162C689E}" destId="{3549EB53-40DC-401D-B403-B6F53BCC9DE0}" srcOrd="0" destOrd="0" parTransId="{E3665C38-28FA-461B-B26C-1522257BFC8E}" sibTransId="{86A0E12C-50ED-4970-8BC1-997590CC27A6}"/>
    <dgm:cxn modelId="{37A8675A-2735-474F-B4E5-6CF42F566BF6}" type="presOf" srcId="{7383B2B0-FCBF-4F1C-AE99-6849162C689E}" destId="{FAA5869A-CC5C-4C95-9509-1E1EAA99B245}" srcOrd="0" destOrd="0" presId="urn:microsoft.com/office/officeart/2005/8/layout/target3"/>
    <dgm:cxn modelId="{2352A13C-42A3-46E6-B507-C651FAC96989}" type="presParOf" srcId="{FAA5869A-CC5C-4C95-9509-1E1EAA99B245}" destId="{DEDE44C0-4505-445A-B44F-BDAE939AC735}" srcOrd="0" destOrd="0" presId="urn:microsoft.com/office/officeart/2005/8/layout/target3"/>
    <dgm:cxn modelId="{6DAE3EDD-8F98-4E79-A734-34E5D206B9B7}" type="presParOf" srcId="{FAA5869A-CC5C-4C95-9509-1E1EAA99B245}" destId="{86319F1E-9E6D-40C7-A96A-DBEC5AE9A4F2}" srcOrd="1" destOrd="0" presId="urn:microsoft.com/office/officeart/2005/8/layout/target3"/>
    <dgm:cxn modelId="{42C6ABE7-7F7E-4578-BC97-FB65AAC18CF7}" type="presParOf" srcId="{FAA5869A-CC5C-4C95-9509-1E1EAA99B245}" destId="{6F86A6C3-B298-4425-BFFE-C91D73BBC77E}" srcOrd="2" destOrd="0" presId="urn:microsoft.com/office/officeart/2005/8/layout/target3"/>
    <dgm:cxn modelId="{2B0DA5E5-C62C-4CC2-81B1-E8E89CE1E14D}" type="presParOf" srcId="{FAA5869A-CC5C-4C95-9509-1E1EAA99B245}" destId="{2EB7D867-977D-4BA4-ABF2-7F0CB9A7EEC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E44C0-4505-445A-B44F-BDAE939AC735}">
      <dsp:nvSpPr>
        <dsp:cNvPr id="0" name=""/>
        <dsp:cNvSpPr/>
      </dsp:nvSpPr>
      <dsp:spPr>
        <a:xfrm>
          <a:off x="0" y="0"/>
          <a:ext cx="796908" cy="79690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6A6C3-B298-4425-BFFE-C91D73BBC77E}">
      <dsp:nvSpPr>
        <dsp:cNvPr id="0" name=""/>
        <dsp:cNvSpPr/>
      </dsp:nvSpPr>
      <dsp:spPr>
        <a:xfrm>
          <a:off x="398454" y="0"/>
          <a:ext cx="7831146" cy="79690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006600"/>
              </a:solidFill>
            </a:rPr>
            <a:t>Ароморфози  Палеозойської  ери</a:t>
          </a:r>
          <a:endParaRPr lang="uk-UA" sz="3600" b="1" kern="1200" dirty="0">
            <a:solidFill>
              <a:srgbClr val="006600"/>
            </a:solidFill>
          </a:endParaRPr>
        </a:p>
      </dsp:txBody>
      <dsp:txXfrm>
        <a:off x="398454" y="0"/>
        <a:ext cx="7831146" cy="796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E44C0-4505-445A-B44F-BDAE939AC735}">
      <dsp:nvSpPr>
        <dsp:cNvPr id="0" name=""/>
        <dsp:cNvSpPr/>
      </dsp:nvSpPr>
      <dsp:spPr>
        <a:xfrm>
          <a:off x="0" y="0"/>
          <a:ext cx="796908" cy="79690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6A6C3-B298-4425-BFFE-C91D73BBC77E}">
      <dsp:nvSpPr>
        <dsp:cNvPr id="0" name=""/>
        <dsp:cNvSpPr/>
      </dsp:nvSpPr>
      <dsp:spPr>
        <a:xfrm>
          <a:off x="398454" y="0"/>
          <a:ext cx="7831146" cy="79690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006600"/>
              </a:solidFill>
            </a:rPr>
            <a:t>Ароморфози  Палеозойської  ери</a:t>
          </a:r>
          <a:endParaRPr lang="uk-UA" sz="3600" b="1" kern="1200" dirty="0">
            <a:solidFill>
              <a:srgbClr val="006600"/>
            </a:solidFill>
          </a:endParaRPr>
        </a:p>
      </dsp:txBody>
      <dsp:txXfrm>
        <a:off x="398454" y="0"/>
        <a:ext cx="7831146" cy="796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2C53-892A-4B2E-A35E-F05B967F2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247647"/>
      </p:ext>
    </p:extLst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73F9-750C-43BE-8CA6-E8C444F97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483917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9.xml"/><Relationship Id="rId7" Type="http://schemas.openxmlformats.org/officeDocument/2006/relationships/image" Target="../media/image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rmAutofit/>
          </a:bodyPr>
          <a:lstStyle/>
          <a:p>
            <a:r>
              <a:rPr lang="uk-U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Палеозойська Ера</a:t>
            </a:r>
            <a:br>
              <a:rPr lang="uk-U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10637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5268913"/>
            <a:ext cx="8928100" cy="15843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2800" smtClean="0">
                <a:solidFill>
                  <a:schemeClr val="tx2"/>
                </a:solidFill>
              </a:rPr>
              <a:t>Слідом за рослинами на сушу виходять древні павукоподібні, захищені від сухого повітря хітиновим панциром.</a:t>
            </a:r>
          </a:p>
        </p:txBody>
      </p:sp>
      <p:pic>
        <p:nvPicPr>
          <p:cNvPr id="11267" name="Picture 6" descr="22177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60350"/>
            <a:ext cx="6480175" cy="4859338"/>
          </a:xfrm>
          <a:noFill/>
        </p:spPr>
      </p:pic>
      <p:pic>
        <p:nvPicPr>
          <p:cNvPr id="4" name="Picture 2" descr="C:\Users\Vlad\Desktop\60391-1920x120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23" y="6192255"/>
            <a:ext cx="990849" cy="619281"/>
          </a:xfrm>
          <a:prstGeom prst="roundRect">
            <a:avLst>
              <a:gd name="adj" fmla="val 3457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51521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4700"/>
          </a:xfrm>
        </p:spPr>
        <p:txBody>
          <a:bodyPr/>
          <a:lstStyle/>
          <a:p>
            <a:pPr algn="ctr" eaLnBrk="1" hangingPunct="1"/>
            <a:r>
              <a:rPr lang="ru-RU" altLang="ru-RU" sz="4000" smtClean="0"/>
              <a:t>Девонський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35125"/>
            <a:ext cx="3671887" cy="31620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altLang="ru-RU" dirty="0" smtClean="0">
                <a:solidFill>
                  <a:schemeClr val="tx2"/>
                </a:solidFill>
              </a:rPr>
              <a:t>Морські басейни населяли форамініфери, корали, молюски, остракоди тощо.</a:t>
            </a:r>
          </a:p>
          <a:p>
            <a:pPr marL="0" indent="0">
              <a:buNone/>
            </a:pPr>
            <a:endParaRPr lang="uk-UA" altLang="ru-RU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altLang="ru-RU" dirty="0" smtClean="0">
                <a:solidFill>
                  <a:schemeClr val="tx2"/>
                </a:solidFill>
              </a:rPr>
              <a:t>Девон часто називають віком риб, через великий розквіт риб в цю епоху. Появилися хрящові та кісткові риби, лопатепері. Цікавими представниками риб є панцирні риби</a:t>
            </a:r>
            <a:endParaRPr lang="uk-UA" altLang="ru-RU" sz="3200" dirty="0" smtClean="0">
              <a:solidFill>
                <a:schemeClr val="tx2"/>
              </a:solidFill>
            </a:endParaRPr>
          </a:p>
        </p:txBody>
      </p:sp>
      <p:pic>
        <p:nvPicPr>
          <p:cNvPr id="12292" name="Picture 7" descr="pic_7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196975"/>
            <a:ext cx="5041900" cy="5041900"/>
          </a:xfrm>
          <a:noFill/>
        </p:spPr>
      </p:pic>
    </p:spTree>
    <p:extLst>
      <p:ext uri="{BB962C8B-B14F-4D97-AF65-F5344CB8AC3E}">
        <p14:creationId xmlns:p14="http://schemas.microsoft.com/office/powerpoint/2010/main" val="371781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5300663"/>
            <a:ext cx="8858250" cy="13684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3600" smtClean="0">
                <a:solidFill>
                  <a:schemeClr val="tx2"/>
                </a:solidFill>
              </a:rPr>
              <a:t>Поява перших наземних хребетних - стегоцефали</a:t>
            </a:r>
          </a:p>
        </p:txBody>
      </p:sp>
      <p:pic>
        <p:nvPicPr>
          <p:cNvPr id="13315" name="Picture 6" descr="stegocef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138" y="333375"/>
            <a:ext cx="7705725" cy="4760913"/>
          </a:xfrm>
          <a:noFill/>
        </p:spPr>
      </p:pic>
      <p:pic>
        <p:nvPicPr>
          <p:cNvPr id="4" name="Picture 2" descr="C:\Users\Vlad\Desktop\60391-1920x120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23" y="6192255"/>
            <a:ext cx="990849" cy="619281"/>
          </a:xfrm>
          <a:prstGeom prst="roundRect">
            <a:avLst>
              <a:gd name="adj" fmla="val 3457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24421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"/>
            <a:ext cx="8229600" cy="703263"/>
          </a:xfrm>
        </p:spPr>
        <p:txBody>
          <a:bodyPr/>
          <a:lstStyle/>
          <a:p>
            <a:pPr algn="ctr" eaLnBrk="1" hangingPunct="1"/>
            <a:r>
              <a:rPr lang="ru-RU" altLang="ru-RU" sz="3600" smtClean="0"/>
              <a:t>Кам'яновугільний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5373688"/>
            <a:ext cx="8928100" cy="100764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uk-UA" altLang="ru-RU" sz="2750" dirty="0" smtClean="0">
                <a:solidFill>
                  <a:schemeClr val="tx2"/>
                </a:solidFill>
              </a:rPr>
              <a:t>У цей період на суші поширюються ліси з деревовидних хвощів, плаунів і папоротей, що досягали у висоту 30-40 м</a:t>
            </a:r>
            <a:endParaRPr lang="uk-UA" altLang="ru-RU" sz="2750" dirty="0" smtClean="0">
              <a:solidFill>
                <a:schemeClr val="tx2"/>
              </a:solidFill>
            </a:endParaRPr>
          </a:p>
        </p:txBody>
      </p:sp>
      <p:pic>
        <p:nvPicPr>
          <p:cNvPr id="14340" name="Picture 5" descr="16_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903288"/>
            <a:ext cx="7343775" cy="4470400"/>
          </a:xfrm>
          <a:noFill/>
        </p:spPr>
      </p:pic>
      <p:pic>
        <p:nvPicPr>
          <p:cNvPr id="5" name="Picture 2" descr="C:\Users\Vlad\Desktop\60391-1920x120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23" y="6192255"/>
            <a:ext cx="990849" cy="619281"/>
          </a:xfrm>
          <a:prstGeom prst="roundRect">
            <a:avLst>
              <a:gd name="adj" fmla="val 3457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2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3527425" cy="863600"/>
          </a:xfrm>
        </p:spPr>
        <p:txBody>
          <a:bodyPr/>
          <a:lstStyle/>
          <a:p>
            <a:pPr algn="ctr" eaLnBrk="1" hangingPunct="1"/>
            <a:r>
              <a:rPr lang="ru-RU" altLang="ru-RU" sz="3600" smtClean="0"/>
              <a:t>Пермський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57338"/>
            <a:ext cx="4033837" cy="367188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3200" smtClean="0">
                <a:solidFill>
                  <a:schemeClr val="tx2"/>
                </a:solidFill>
              </a:rPr>
              <a:t>Клімат стає більш сухим і холодним. Скорочується різноманітність амфібій. Основними господарями суші стають плазуни.</a:t>
            </a:r>
          </a:p>
        </p:txBody>
      </p:sp>
      <p:pic>
        <p:nvPicPr>
          <p:cNvPr id="15364" name="Picture 5" descr="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333375"/>
            <a:ext cx="4530725" cy="6237288"/>
          </a:xfrm>
          <a:noFill/>
        </p:spPr>
      </p:pic>
    </p:spTree>
    <p:extLst>
      <p:ext uri="{BB962C8B-B14F-4D97-AF65-F5344CB8AC3E}">
        <p14:creationId xmlns:p14="http://schemas.microsoft.com/office/powerpoint/2010/main" val="235149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620713"/>
            <a:ext cx="8858250" cy="280828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4000" smtClean="0">
                <a:solidFill>
                  <a:schemeClr val="tx2"/>
                </a:solidFill>
              </a:rPr>
              <a:t>Утворюються і широко поширюються голонасінні рослини, а деякі дожили і до наших днів (гінкго, араукарії).</a:t>
            </a:r>
            <a:endParaRPr lang="ru-RU" altLang="ru-RU" sz="4000" smtClean="0"/>
          </a:p>
        </p:txBody>
      </p:sp>
      <p:pic>
        <p:nvPicPr>
          <p:cNvPr id="16387" name="Picture 9" descr="enc_19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0275" y="2655888"/>
            <a:ext cx="4295775" cy="3221037"/>
          </a:xfrm>
          <a:noFill/>
        </p:spPr>
      </p:pic>
      <p:pic>
        <p:nvPicPr>
          <p:cNvPr id="16388" name="Picture 10" descr="0_a5b8_475941b4_X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3357563"/>
            <a:ext cx="4535488" cy="3400425"/>
          </a:xfrm>
          <a:noFill/>
        </p:spPr>
      </p:pic>
      <p:pic>
        <p:nvPicPr>
          <p:cNvPr id="5" name="Picture 2" descr="C:\Users\Vlad\Desktop\60391-1920x120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23" y="6192255"/>
            <a:ext cx="990849" cy="619281"/>
          </a:xfrm>
          <a:prstGeom prst="roundRect">
            <a:avLst>
              <a:gd name="adj" fmla="val 3457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88224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57338"/>
            <a:ext cx="3671887" cy="273526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3200" smtClean="0"/>
              <a:t>Палеозойська ера почалася 570 млн. років тому і тривала близько 340 млн. років</a:t>
            </a:r>
            <a:endParaRPr lang="ru-RU" altLang="ru-RU" sz="3200" smtClean="0">
              <a:solidFill>
                <a:schemeClr val="tx2"/>
              </a:solidFill>
            </a:endParaRPr>
          </a:p>
        </p:txBody>
      </p:sp>
      <p:pic>
        <p:nvPicPr>
          <p:cNvPr id="6147" name="Picture 6" descr="paleozo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60350"/>
            <a:ext cx="4759325" cy="6337300"/>
          </a:xfrm>
          <a:noFill/>
        </p:spPr>
      </p:pic>
    </p:spTree>
    <p:extLst>
      <p:ext uri="{BB962C8B-B14F-4D97-AF65-F5344CB8AC3E}">
        <p14:creationId xmlns:p14="http://schemas.microsoft.com/office/powerpoint/2010/main" val="18571729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4868863"/>
            <a:ext cx="8928100" cy="194468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2800" smtClean="0"/>
              <a:t>У цей період на планеті йшли інтенсивні горотворні процеси, що супроводжувалися високою вулканічною активністю, заледеніння змінюють один одного, періодично на сушу наступали і відступали моря</a:t>
            </a:r>
            <a:endParaRPr lang="ru-RU" altLang="ru-RU" sz="2800" smtClean="0">
              <a:solidFill>
                <a:schemeClr val="tx2"/>
              </a:solidFill>
            </a:endParaRPr>
          </a:p>
        </p:txBody>
      </p:sp>
      <p:pic>
        <p:nvPicPr>
          <p:cNvPr id="7171" name="Picture 6" descr="437191_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15888"/>
            <a:ext cx="6337300" cy="4752975"/>
          </a:xfrm>
          <a:noFill/>
        </p:spPr>
      </p:pic>
    </p:spTree>
    <p:extLst>
      <p:ext uri="{BB962C8B-B14F-4D97-AF65-F5344CB8AC3E}">
        <p14:creationId xmlns:p14="http://schemas.microsoft.com/office/powerpoint/2010/main" val="375352043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277813"/>
            <a:ext cx="3312368" cy="9191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Періоди</a:t>
            </a:r>
            <a:endParaRPr lang="ru-RU" alt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84313"/>
            <a:ext cx="8642350" cy="403225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/>
            <a:r>
              <a:rPr lang="uk-UA" alt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2" action="ppaction://hlinksldjump"/>
              </a:rPr>
              <a:t>Кембрійський, Ордовицький</a:t>
            </a:r>
            <a:endParaRPr lang="uk-UA" altLang="ru-RU" sz="3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eaLnBrk="1" hangingPunct="1"/>
            <a:r>
              <a:rPr lang="uk-UA" alt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3" action="ppaction://hlinksldjump"/>
              </a:rPr>
              <a:t>Силурійський</a:t>
            </a:r>
            <a:endParaRPr lang="uk-UA" altLang="ru-RU" sz="3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eaLnBrk="1" hangingPunct="1"/>
            <a:r>
              <a:rPr lang="uk-UA" alt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4" action="ppaction://hlinksldjump"/>
              </a:rPr>
              <a:t>Девонський</a:t>
            </a:r>
            <a:endParaRPr lang="uk-UA" altLang="ru-RU" sz="3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eaLnBrk="1" hangingPunct="1"/>
            <a:r>
              <a:rPr lang="uk-UA" alt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5" action="ppaction://hlinksldjump"/>
              </a:rPr>
              <a:t>Кам'яновугільний</a:t>
            </a:r>
            <a:endParaRPr lang="uk-UA" altLang="ru-RU" sz="3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eaLnBrk="1" hangingPunct="1"/>
            <a:r>
              <a:rPr lang="uk-UA" alt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6" action="ppaction://hlinksldjump"/>
              </a:rPr>
              <a:t>Пермський</a:t>
            </a:r>
            <a:endParaRPr lang="uk-UA" altLang="ru-RU" sz="3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8" name="Рисунок 7" descr="Губки палеозою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8088" y="2564903"/>
            <a:ext cx="2214578" cy="1959901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кем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6256" y="2089683"/>
            <a:ext cx="1843113" cy="2435121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0" descr="devon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500694" y="4714884"/>
            <a:ext cx="2516194" cy="1841854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018535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50006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b="1" dirty="0" smtClean="0">
                <a:solidFill>
                  <a:srgbClr val="003300"/>
                </a:solidFill>
              </a:rPr>
              <a:t>Ароморфоз</a:t>
            </a:r>
            <a:r>
              <a:rPr lang="uk-UA" dirty="0" smtClean="0">
                <a:solidFill>
                  <a:srgbClr val="003300"/>
                </a:solidFill>
              </a:rPr>
              <a:t> - один </a:t>
            </a:r>
            <a:r>
              <a:rPr lang="uk-UA" dirty="0">
                <a:solidFill>
                  <a:srgbClr val="003300"/>
                </a:solidFill>
              </a:rPr>
              <a:t>з напрямів еволюції організмів, </a:t>
            </a:r>
            <a:r>
              <a:rPr lang="uk-UA" dirty="0" smtClean="0">
                <a:solidFill>
                  <a:srgbClr val="003300"/>
                </a:solidFill>
              </a:rPr>
              <a:t>який характеризується: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3300"/>
                </a:solidFill>
              </a:rPr>
              <a:t>ускладненням</a:t>
            </a:r>
            <a:r>
              <a:rPr lang="uk-UA" dirty="0" smtClean="0">
                <a:solidFill>
                  <a:srgbClr val="003300"/>
                </a:solidFill>
              </a:rPr>
              <a:t> </a:t>
            </a:r>
            <a:r>
              <a:rPr lang="uk-UA" dirty="0">
                <a:solidFill>
                  <a:srgbClr val="003300"/>
                </a:solidFill>
              </a:rPr>
              <a:t>загальної </a:t>
            </a:r>
            <a:r>
              <a:rPr lang="uk-UA" dirty="0" smtClean="0">
                <a:solidFill>
                  <a:srgbClr val="003300"/>
                </a:solidFill>
              </a:rPr>
              <a:t>будови </a:t>
            </a:r>
            <a:r>
              <a:rPr lang="uk-UA" dirty="0">
                <a:solidFill>
                  <a:srgbClr val="003300"/>
                </a:solidFill>
              </a:rPr>
              <a:t>і </a:t>
            </a:r>
            <a:r>
              <a:rPr lang="en-US" dirty="0" smtClean="0">
                <a:solidFill>
                  <a:srgbClr val="003300"/>
                </a:solidFill>
              </a:rPr>
              <a:t>                               </a:t>
            </a:r>
            <a:r>
              <a:rPr lang="uk-UA" dirty="0" smtClean="0">
                <a:solidFill>
                  <a:srgbClr val="003300"/>
                </a:solidFill>
              </a:rPr>
              <a:t>функцій організмів;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3300"/>
                </a:solidFill>
              </a:rPr>
              <a:t>розвитком пристосувань </a:t>
            </a:r>
            <a:r>
              <a:rPr lang="uk-UA" dirty="0">
                <a:solidFill>
                  <a:srgbClr val="003300"/>
                </a:solidFill>
              </a:rPr>
              <a:t>широкого </a:t>
            </a:r>
            <a:r>
              <a:rPr lang="en-US" dirty="0" smtClean="0">
                <a:solidFill>
                  <a:srgbClr val="003300"/>
                </a:solidFill>
              </a:rPr>
              <a:t>                     </a:t>
            </a:r>
            <a:r>
              <a:rPr lang="uk-UA" dirty="0" smtClean="0">
                <a:solidFill>
                  <a:srgbClr val="003300"/>
                </a:solidFill>
              </a:rPr>
              <a:t>значення; 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3300"/>
                </a:solidFill>
              </a:rPr>
              <a:t>розширенням</a:t>
            </a:r>
            <a:r>
              <a:rPr lang="uk-UA" dirty="0" smtClean="0">
                <a:solidFill>
                  <a:srgbClr val="003300"/>
                </a:solidFill>
              </a:rPr>
              <a:t> ареалу - середовища </a:t>
            </a:r>
            <a:r>
              <a:rPr lang="uk-UA" dirty="0">
                <a:solidFill>
                  <a:srgbClr val="003300"/>
                </a:solidFill>
              </a:rPr>
              <a:t>проживання виду</a:t>
            </a:r>
            <a:r>
              <a:rPr lang="uk-UA" dirty="0" smtClean="0">
                <a:solidFill>
                  <a:srgbClr val="003300"/>
                </a:solidFill>
              </a:rPr>
              <a:t>. </a:t>
            </a:r>
          </a:p>
          <a:p>
            <a:pPr>
              <a:buNone/>
            </a:pPr>
            <a:r>
              <a:rPr lang="uk-UA" dirty="0" smtClean="0">
                <a:solidFill>
                  <a:srgbClr val="003300"/>
                </a:solidFill>
              </a:rPr>
              <a:t>	У процесі еволюції виникала </a:t>
            </a:r>
            <a:r>
              <a:rPr lang="en-US" dirty="0" smtClean="0">
                <a:solidFill>
                  <a:srgbClr val="003300"/>
                </a:solidFill>
              </a:rPr>
              <a:t>                            </a:t>
            </a:r>
            <a:r>
              <a:rPr lang="uk-UA" dirty="0" smtClean="0">
                <a:solidFill>
                  <a:srgbClr val="003300"/>
                </a:solidFill>
              </a:rPr>
              <a:t>численна кількість ароморфозів.</a:t>
            </a:r>
          </a:p>
          <a:p>
            <a:pPr>
              <a:buNone/>
            </a:pPr>
            <a:endParaRPr lang="uk-UA" dirty="0">
              <a:solidFill>
                <a:srgbClr val="003300"/>
              </a:solidFill>
            </a:endParaRPr>
          </a:p>
        </p:txBody>
      </p:sp>
      <p:pic>
        <p:nvPicPr>
          <p:cNvPr id="6" name="Рисунок 5" descr="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2500306"/>
            <a:ext cx="1876858" cy="3303269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275856" y="223657"/>
            <a:ext cx="268139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Ароморфоз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61981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>
                <a:solidFill>
                  <a:srgbClr val="003300"/>
                </a:solidFill>
              </a:rPr>
              <a:t>Вихід рослин на суходіл - поява</a:t>
            </a:r>
            <a:r>
              <a:rPr lang="uk-UA" dirty="0" smtClean="0">
                <a:solidFill>
                  <a:srgbClr val="003300"/>
                </a:solidFill>
              </a:rPr>
              <a:t> </a:t>
            </a:r>
            <a:r>
              <a:rPr lang="uk-UA" b="1" dirty="0" smtClean="0">
                <a:solidFill>
                  <a:srgbClr val="003300"/>
                </a:solidFill>
              </a:rPr>
              <a:t>псилофітів</a:t>
            </a:r>
            <a:r>
              <a:rPr lang="uk-UA" dirty="0" smtClean="0">
                <a:solidFill>
                  <a:srgbClr val="003300"/>
                </a:solidFill>
              </a:rPr>
              <a:t> та утворення у них тканин, які забезпечували їм життя на суші: покривної, провідної, механічної.</a:t>
            </a: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</a:t>
            </a:r>
            <a:r>
              <a:rPr lang="uk-UA" b="1" dirty="0" err="1" smtClean="0">
                <a:solidFill>
                  <a:srgbClr val="003300"/>
                </a:solidFill>
              </a:rPr>
              <a:t>кам</a:t>
            </a:r>
            <a:r>
              <a:rPr lang="ru-RU" b="1" dirty="0" smtClean="0">
                <a:solidFill>
                  <a:srgbClr val="003300"/>
                </a:solidFill>
              </a:rPr>
              <a:t>’</a:t>
            </a:r>
            <a:r>
              <a:rPr lang="uk-UA" b="1" dirty="0" err="1" smtClean="0">
                <a:solidFill>
                  <a:srgbClr val="003300"/>
                </a:solidFill>
              </a:rPr>
              <a:t>яновугільних</a:t>
            </a:r>
            <a:r>
              <a:rPr lang="uk-UA" b="1" dirty="0" smtClean="0">
                <a:solidFill>
                  <a:srgbClr val="003300"/>
                </a:solidFill>
              </a:rPr>
              <a:t> лісів:                           </a:t>
            </a:r>
            <a:r>
              <a:rPr lang="uk-UA" dirty="0" smtClean="0">
                <a:solidFill>
                  <a:srgbClr val="003300"/>
                </a:solidFill>
              </a:rPr>
              <a:t>рослини вже мали добре                                       сформовані та диференційовані                                 вегетативні органи: кореневу                                        систему, стебла та листки.</a:t>
            </a: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перших насінних рослин </a:t>
            </a:r>
            <a:r>
              <a:rPr lang="uk-UA" dirty="0" smtClean="0">
                <a:solidFill>
                  <a:srgbClr val="003300"/>
                </a:solidFill>
              </a:rPr>
              <a:t>(голонасінних) та органу розмноження насіння.</a:t>
            </a: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примітивних хордових </a:t>
            </a:r>
            <a:r>
              <a:rPr lang="uk-UA" dirty="0" smtClean="0">
                <a:solidFill>
                  <a:srgbClr val="003300"/>
                </a:solidFill>
              </a:rPr>
              <a:t>– круглоротих, у яких з</a:t>
            </a:r>
            <a:r>
              <a:rPr lang="ru-RU" dirty="0" smtClean="0">
                <a:solidFill>
                  <a:srgbClr val="003300"/>
                </a:solidFill>
              </a:rPr>
              <a:t>’</a:t>
            </a:r>
            <a:r>
              <a:rPr lang="uk-UA" dirty="0" smtClean="0">
                <a:solidFill>
                  <a:srgbClr val="003300"/>
                </a:solidFill>
              </a:rPr>
              <a:t>явились череп та хребет.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57200" y="274638"/>
          <a:ext cx="8229600" cy="79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arboaerto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446" y="2928934"/>
            <a:ext cx="2905132" cy="1636558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47497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90063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щелепноротих</a:t>
            </a:r>
            <a:r>
              <a:rPr lang="uk-UA" dirty="0" smtClean="0">
                <a:solidFill>
                  <a:srgbClr val="003300"/>
                </a:solidFill>
              </a:rPr>
              <a:t>, що стало                    важливим етапом у загальній                        організації хребетних.</a:t>
            </a: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двох способів дихання.</a:t>
            </a:r>
            <a:endParaRPr lang="uk-UA" dirty="0" smtClean="0">
              <a:solidFill>
                <a:srgbClr val="003300"/>
              </a:solidFill>
            </a:endParaRP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Вихід тварин на суходіл.</a:t>
            </a:r>
            <a:r>
              <a:rPr lang="uk-UA" dirty="0" smtClean="0">
                <a:solidFill>
                  <a:srgbClr val="003300"/>
                </a:solidFill>
              </a:rPr>
              <a:t> </a:t>
            </a: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внутрішнього запліднення: </a:t>
            </a:r>
            <a:r>
              <a:rPr lang="uk-UA" dirty="0" smtClean="0">
                <a:solidFill>
                  <a:srgbClr val="003300"/>
                </a:solidFill>
              </a:rPr>
              <a:t>у яйці був великий запас поживних речовин, вкрите воно було щільною оболонкою, що захищала від висихання; таке запліднення забезпечувало розмноження на суходолі.</a:t>
            </a: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рогового покриву тіла</a:t>
            </a:r>
            <a:r>
              <a:rPr lang="uk-UA" dirty="0" smtClean="0">
                <a:solidFill>
                  <a:srgbClr val="003300"/>
                </a:solidFill>
              </a:rPr>
              <a:t>, який захищав від висихання.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57200" y="274638"/>
          <a:ext cx="8229600" cy="79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9" descr="верхний дево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1643050"/>
            <a:ext cx="1635703" cy="2011367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1856028"/>
      </p:ext>
    </p:extLst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uk-UA" altLang="ru-RU" sz="3600" dirty="0" smtClean="0"/>
              <a:t>Кембрійський, Ордовицький</a:t>
            </a:r>
            <a:endParaRPr lang="uk-UA" altLang="ru-RU" sz="36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979488"/>
            <a:ext cx="8856663" cy="14414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800" smtClean="0">
                <a:solidFill>
                  <a:schemeClr val="tx2"/>
                </a:solidFill>
              </a:rPr>
              <a:t>Збільшення різноманітності світу океану, розквіт медуз і коралів. З'являються і досягають величезного розмаїття стародавні членистоногі - трилобіти.</a:t>
            </a:r>
          </a:p>
        </p:txBody>
      </p:sp>
      <p:pic>
        <p:nvPicPr>
          <p:cNvPr id="9220" name="Picture 7" descr="oxyg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2420938"/>
            <a:ext cx="6985000" cy="4318000"/>
          </a:xfrm>
          <a:noFill/>
        </p:spPr>
      </p:pic>
      <p:pic>
        <p:nvPicPr>
          <p:cNvPr id="1026" name="Picture 2" descr="C:\Users\Vlad\Desktop\60391-1920x120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23" y="6192255"/>
            <a:ext cx="990849" cy="619281"/>
          </a:xfrm>
          <a:prstGeom prst="roundRect">
            <a:avLst>
              <a:gd name="adj" fmla="val 3457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1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20725"/>
          </a:xfrm>
        </p:spPr>
        <p:txBody>
          <a:bodyPr/>
          <a:lstStyle/>
          <a:p>
            <a:r>
              <a:rPr lang="uk-UA" altLang="ru-RU" sz="4000" dirty="0" smtClean="0"/>
              <a:t>Силурійський</a:t>
            </a:r>
            <a:endParaRPr lang="uk-UA" altLang="ru-RU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908050"/>
            <a:ext cx="8856663" cy="15843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uk-UA" altLang="ru-RU" sz="2800" dirty="0" smtClean="0">
                <a:solidFill>
                  <a:schemeClr val="tx2"/>
                </a:solidFill>
              </a:rPr>
              <a:t>Клімат стає більш сухим, збільшується площа суші - єдиного континенту </a:t>
            </a:r>
            <a:r>
              <a:rPr lang="uk-UA" altLang="ru-RU" sz="2800" dirty="0" err="1" smtClean="0">
                <a:solidFill>
                  <a:schemeClr val="tx2"/>
                </a:solidFill>
              </a:rPr>
              <a:t>Пангеї</a:t>
            </a:r>
            <a:r>
              <a:rPr lang="uk-UA" altLang="ru-RU" sz="2800" dirty="0" smtClean="0">
                <a:solidFill>
                  <a:schemeClr val="tx2"/>
                </a:solidFill>
              </a:rPr>
              <a:t>. Найважливішою подією стає вихід на сушу спорових рослин-псилофітів.</a:t>
            </a:r>
            <a:endParaRPr lang="uk-UA" altLang="ru-RU" sz="2800" dirty="0" smtClean="0">
              <a:solidFill>
                <a:schemeClr val="tx2"/>
              </a:solidFill>
            </a:endParaRPr>
          </a:p>
        </p:txBody>
      </p:sp>
      <p:pic>
        <p:nvPicPr>
          <p:cNvPr id="10244" name="Picture 5" descr="psilof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6588" y="2525713"/>
            <a:ext cx="5330825" cy="4216400"/>
          </a:xfrm>
          <a:noFill/>
        </p:spPr>
      </p:pic>
    </p:spTree>
    <p:extLst>
      <p:ext uri="{BB962C8B-B14F-4D97-AF65-F5344CB8AC3E}">
        <p14:creationId xmlns:p14="http://schemas.microsoft.com/office/powerpoint/2010/main" val="279970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00206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366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Палеозойська Ера </vt:lpstr>
      <vt:lpstr>Презентация PowerPoint</vt:lpstr>
      <vt:lpstr>Презентация PowerPoint</vt:lpstr>
      <vt:lpstr>Періоди</vt:lpstr>
      <vt:lpstr>Презентация PowerPoint</vt:lpstr>
      <vt:lpstr>Презентация PowerPoint</vt:lpstr>
      <vt:lpstr>Презентация PowerPoint</vt:lpstr>
      <vt:lpstr>Кембрійський, Ордовицький</vt:lpstr>
      <vt:lpstr>Силурійський</vt:lpstr>
      <vt:lpstr>Презентация PowerPoint</vt:lpstr>
      <vt:lpstr>Девонський</vt:lpstr>
      <vt:lpstr>Презентация PowerPoint</vt:lpstr>
      <vt:lpstr>Кам'яновугільний</vt:lpstr>
      <vt:lpstr>Пермський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Палеозойська Ера </dc:title>
  <dc:creator>Vlad</dc:creator>
  <cp:lastModifiedBy>Vlad</cp:lastModifiedBy>
  <cp:revision>7</cp:revision>
  <dcterms:created xsi:type="dcterms:W3CDTF">2014-04-24T09:38:01Z</dcterms:created>
  <dcterms:modified xsi:type="dcterms:W3CDTF">2014-04-24T12:51:12Z</dcterms:modified>
</cp:coreProperties>
</file>