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70" r:id="rId15"/>
    <p:sldId id="269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386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B8383AB-305E-49E7-826C-6499E3F1F179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DD17FCF-BED0-4A2B-BA95-A3E2C6424F5E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383AB-305E-49E7-826C-6499E3F1F179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7FCF-BED0-4A2B-BA95-A3E2C6424F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383AB-305E-49E7-826C-6499E3F1F179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7FCF-BED0-4A2B-BA95-A3E2C6424F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383AB-305E-49E7-826C-6499E3F1F179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7FCF-BED0-4A2B-BA95-A3E2C6424F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383AB-305E-49E7-826C-6499E3F1F179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7FCF-BED0-4A2B-BA95-A3E2C6424F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383AB-305E-49E7-826C-6499E3F1F179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7FCF-BED0-4A2B-BA95-A3E2C6424F5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383AB-305E-49E7-826C-6499E3F1F179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7FCF-BED0-4A2B-BA95-A3E2C6424F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383AB-305E-49E7-826C-6499E3F1F179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7FCF-BED0-4A2B-BA95-A3E2C6424F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383AB-305E-49E7-826C-6499E3F1F179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7FCF-BED0-4A2B-BA95-A3E2C6424F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383AB-305E-49E7-826C-6499E3F1F179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7FCF-BED0-4A2B-BA95-A3E2C6424F5E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383AB-305E-49E7-826C-6499E3F1F179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7FCF-BED0-4A2B-BA95-A3E2C6424F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B8383AB-305E-49E7-826C-6499E3F1F179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DD17FCF-BED0-4A2B-BA95-A3E2C6424F5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16016" y="548680"/>
            <a:ext cx="3313355" cy="1702160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Віруси</a:t>
            </a:r>
            <a:endParaRPr lang="ru-RU" sz="6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5373216"/>
            <a:ext cx="3511043" cy="1260629"/>
          </a:xfrm>
        </p:spPr>
        <p:txBody>
          <a:bodyPr/>
          <a:lstStyle/>
          <a:p>
            <a:pPr algn="r"/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Підготувала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Семененко Анна,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учениця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10-Ф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класу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AA6A06"/>
              </a:clrFrom>
              <a:clrTo>
                <a:srgbClr val="AA6A0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6042" l="10000" r="96563">
                        <a14:foregroundMark x1="96563" y1="43750" x2="80000" y2="49167"/>
                        <a14:foregroundMark x1="95469" y1="67083" x2="87344" y2="69583"/>
                        <a14:foregroundMark x1="78594" y1="57500" x2="88281" y2="60208"/>
                        <a14:foregroundMark x1="78906" y1="62917" x2="85313" y2="67292"/>
                        <a14:foregroundMark x1="77031" y1="32708" x2="74219" y2="37500"/>
                        <a14:foregroundMark x1="83750" y1="33125" x2="83750" y2="33125"/>
                        <a14:foregroundMark x1="83594" y1="33125" x2="78750" y2="38750"/>
                        <a14:foregroundMark x1="51563" y1="86042" x2="60156" y2="64792"/>
                        <a14:foregroundMark x1="40938" y1="82917" x2="40938" y2="82917"/>
                        <a14:foregroundMark x1="42969" y1="79583" x2="57500" y2="63125"/>
                        <a14:foregroundMark x1="40781" y1="48542" x2="53906" y2="51458"/>
                        <a14:foregroundMark x1="38906" y1="56042" x2="53438" y2="54375"/>
                        <a14:foregroundMark x1="52812" y1="29792" x2="56719" y2="36667"/>
                        <a14:foregroundMark x1="41875" y1="33750" x2="50938" y2="41042"/>
                        <a14:foregroundMark x1="82969" y1="86667" x2="76250" y2="73542"/>
                        <a14:foregroundMark x1="77344" y1="85000" x2="77500" y2="83125"/>
                        <a14:foregroundMark x1="76250" y1="80417" x2="72813" y2="72292"/>
                        <a14:foregroundMark x1="65938" y1="27500" x2="65938" y2="37292"/>
                        <a14:foregroundMark x1="58594" y1="96042" x2="61875" y2="77917"/>
                        <a14:foregroundMark x1="61719" y1="19792" x2="62813" y2="31667"/>
                        <a14:foregroundMark x1="51563" y1="30417" x2="54375" y2="36250"/>
                        <a14:backgroundMark x1="52344" y1="30625" x2="53750" y2="32917"/>
                        <a14:backgroundMark x1="76094" y1="32083" x2="74844" y2="34375"/>
                        <a14:backgroundMark x1="74844" y1="34792" x2="74063" y2="36250"/>
                        <a14:backgroundMark x1="80781" y1="63542" x2="83750" y2="64792"/>
                        <a14:backgroundMark x1="63594" y1="75000" x2="64063" y2="73125"/>
                        <a14:backgroundMark x1="52969" y1="65625" x2="53438" y2="64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2132856"/>
            <a:ext cx="4743841" cy="3557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2889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908720"/>
            <a:ext cx="7992888" cy="50783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Відповідно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до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третьої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віруси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є дериватами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клітинних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генетичних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структур,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які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стали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відносно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автономними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але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зберіг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залежність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від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кліток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Третя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гіпотеза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20-30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років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здавалася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малоймовірною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і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навіть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отримала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іронічну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назву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гіпотези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оскаженілих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генів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Однак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накопичені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факти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дають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все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нові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й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нові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аргументи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користь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цієї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гіпотези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Поряд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цим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накопичилася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значна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кількість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фактів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що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свідчать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про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існування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природі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 широких масштабах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обміну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готовими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блоками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генетичної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інформації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в тому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числі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у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представників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різних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еволюційно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далеких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вірусів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У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результаті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такого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обміну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можуть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швидко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і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стрибкоподібно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змінюватися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спадкові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властивості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шляхом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вбудовування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чужорідних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генів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(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запозичення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генної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функції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).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Нові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генетичні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якості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можуть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виникнути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також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завдяки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несподіваному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поєднанню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власних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та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інтегрованих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генів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(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виникнення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нової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функції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).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Нарешті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просте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збільшення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геному за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рахунок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непрацюючих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генів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відкриває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можливість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еволюції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останніх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(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утворення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нових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генів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1797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4008" y="620688"/>
            <a:ext cx="3816424" cy="1702160"/>
          </a:xfrm>
        </p:spPr>
        <p:txBody>
          <a:bodyPr/>
          <a:lstStyle/>
          <a:p>
            <a:r>
              <a:rPr lang="uk-UA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Будова вірусів</a:t>
            </a: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Рисунок 3" descr="http://www.ug.ru/uploads/images/method_article/273/large/notitle3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44" b="89706" l="10000" r="92857">
                        <a14:backgroundMark x1="42000" y1="45221" x2="42000" y2="45221"/>
                        <a14:backgroundMark x1="56571" y1="56250" x2="56571" y2="56250"/>
                        <a14:backgroundMark x1="56571" y1="48529" x2="56571" y2="48529"/>
                        <a14:backgroundMark x1="57714" y1="55882" x2="55714" y2="5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492896"/>
            <a:ext cx="4392488" cy="33828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2789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1" y="764704"/>
            <a:ext cx="808583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Віруси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тривалий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час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залишалися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недослідженими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через те,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що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були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дуже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дрібними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(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від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20 до 300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нм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).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Тільки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поява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електронного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мікроскопа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дозволила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вивчити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їхню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будову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</a:p>
          <a:p>
            <a:pPr algn="ctr"/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Зріла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вірусна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частинка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(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або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віріон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складається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з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нуклеїнової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кислоти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(ДНК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або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РНК),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оточеної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білковою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оболонкою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(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капсидом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 одного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або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кількох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типів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Деякі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віруси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мають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також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зовнішню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оболонку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яка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містить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ліпіди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Жодних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інших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структур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віруси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не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мають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у них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немає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власного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обміну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речовин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вони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можуть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розмножуватися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тільки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всередині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клітин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використовуючи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їхній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білоксинтезуючий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апарат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речовини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і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енергетичні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ресурси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</a:p>
          <a:p>
            <a:pPr algn="ctr"/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Усередині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капсиду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можуть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бути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необхідні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для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реплікації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вірусу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білки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такі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як фермент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зворотна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транскриптаза,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характерний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для РНК-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ретровірусів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і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необхідний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для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утворення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молекули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вірусної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ДНК.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475048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9" y="804697"/>
            <a:ext cx="5861074" cy="5477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1373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4008" y="620688"/>
            <a:ext cx="3528392" cy="1702160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Вірус</a:t>
            </a:r>
            <a:r>
              <a:rPr lang="ru-RU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як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живий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організм</a:t>
            </a: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143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124744"/>
            <a:ext cx="4572000" cy="4154984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Віруси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як і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всі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живі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об'єкти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здатні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</a:p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розмноження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;</a:t>
            </a:r>
          </a:p>
          <a:p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спадковості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ознак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;</a:t>
            </a:r>
          </a:p>
          <a:p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генетичної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мінливості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;</a:t>
            </a:r>
          </a:p>
          <a:p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адаптації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до умов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навколишнього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середовища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66776" y="1486875"/>
            <a:ext cx="5267325" cy="40116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521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307" y="421319"/>
            <a:ext cx="3816424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Риси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що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відрізняють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їх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від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усіх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живих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організмів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</a:p>
          <a:p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836712"/>
            <a:ext cx="4145698" cy="31092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2708920"/>
            <a:ext cx="6552456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відсутність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клітинної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lvl="0"/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будови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;</a:t>
            </a:r>
          </a:p>
          <a:p>
            <a:pPr lvl="0"/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lvl="0"/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відсутність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власної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білок-синтезуючої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системи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;</a:t>
            </a:r>
          </a:p>
          <a:p>
            <a:pPr lvl="0"/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lvl="0"/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геном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вірусів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може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бути представлений не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тільки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ДНК, але й РНК.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4833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0938" y="332656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Вірус</a:t>
            </a:r>
            <a:r>
              <a:rPr lang="ru-RU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– </a:t>
            </a:r>
            <a:r>
              <a:rPr lang="ru-RU" sz="2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це</a:t>
            </a:r>
            <a:r>
              <a:rPr lang="ru-RU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дрібний</a:t>
            </a:r>
            <a:r>
              <a:rPr lang="ru-RU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неклітинний</a:t>
            </a:r>
            <a:r>
              <a:rPr lang="ru-RU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паразит, </a:t>
            </a:r>
            <a:r>
              <a:rPr lang="ru-RU" sz="2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що</a:t>
            </a:r>
            <a:r>
              <a:rPr lang="ru-RU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живе</a:t>
            </a:r>
            <a:r>
              <a:rPr lang="ru-RU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усередині</a:t>
            </a:r>
            <a:r>
              <a:rPr lang="ru-RU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клітини</a:t>
            </a:r>
            <a:r>
              <a:rPr lang="ru-RU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. </a:t>
            </a:r>
            <a:r>
              <a:rPr lang="ru-RU" sz="2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Характеризуються</a:t>
            </a:r>
            <a:r>
              <a:rPr lang="ru-RU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малими</a:t>
            </a:r>
            <a:r>
              <a:rPr lang="ru-RU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розмірами</a:t>
            </a:r>
            <a:r>
              <a:rPr lang="ru-RU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, </a:t>
            </a:r>
            <a:r>
              <a:rPr lang="ru-RU" sz="2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відсутністю</a:t>
            </a:r>
            <a:r>
              <a:rPr lang="ru-RU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власних</a:t>
            </a:r>
            <a:r>
              <a:rPr lang="ru-RU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білоксинтезуючих</a:t>
            </a:r>
            <a:r>
              <a:rPr lang="ru-RU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та </a:t>
            </a:r>
            <a:r>
              <a:rPr lang="ru-RU" sz="2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енергієгенеруючих</a:t>
            </a:r>
            <a:r>
              <a:rPr lang="ru-RU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систем, а </a:t>
            </a:r>
            <a:r>
              <a:rPr lang="ru-RU" sz="2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також</a:t>
            </a:r>
            <a:r>
              <a:rPr lang="ru-RU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облігатним</a:t>
            </a:r>
            <a:r>
              <a:rPr lang="ru-RU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внутрішньоклітинним</a:t>
            </a:r>
            <a:r>
              <a:rPr lang="ru-RU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паразитизмом.</a:t>
            </a:r>
            <a:endParaRPr lang="ru-RU" sz="2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564904"/>
            <a:ext cx="3735779" cy="345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118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16016" y="548680"/>
            <a:ext cx="3445345" cy="1702160"/>
          </a:xfrm>
        </p:spPr>
        <p:txBody>
          <a:bodyPr/>
          <a:lstStyle/>
          <a:p>
            <a:r>
              <a:rPr lang="ru-RU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Історія</a:t>
            </a:r>
            <a:r>
              <a:rPr lang="ru-RU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відкриття</a:t>
            </a: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B5B4B9"/>
              </a:clrFrom>
              <a:clrTo>
                <a:srgbClr val="B5B4B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438" l="0" r="100000">
                        <a14:foregroundMark x1="59154" y1="76563" x2="57283" y2="74707"/>
                        <a14:foregroundMark x1="58760" y1="73828" x2="64469" y2="72949"/>
                        <a14:backgroundMark x1="55807" y1="87207" x2="55807" y2="83105"/>
                        <a14:backgroundMark x1="55807" y1="83105" x2="55807" y2="83105"/>
                        <a14:backgroundMark x1="41043" y1="53613" x2="42913" y2="50586"/>
                        <a14:backgroundMark x1="46752" y1="48535" x2="46752" y2="48535"/>
                        <a14:backgroundMark x1="44980" y1="47363" x2="44980" y2="47363"/>
                        <a14:backgroundMark x1="44685" y1="37793" x2="44685" y2="37793"/>
                        <a14:backgroundMark x1="70472" y1="34863" x2="70472" y2="348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28592" cy="537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005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980728"/>
            <a:ext cx="687847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Відкриття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вірусів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зв'язане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з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ім'ям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російського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вченого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Дмитра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Йосиповича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Івановського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Він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установив,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що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за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двома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формами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мозаїчної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хвороби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тютюну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приховуються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два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різних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захворювання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Збудником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одного з них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виявився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грибок,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збудник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іншого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залишався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невідомим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Надалі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вивчаючи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цю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хворобу,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Івановський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знайшов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що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сік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хворих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листів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проходячи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через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дрібнопористі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фільтри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зберігає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свої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інфекційні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властивості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не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містить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видимих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у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мікроскоп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мікробів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і не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дає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росту при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посіві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на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звичайні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живильні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середовища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Учений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знайшов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у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клітинах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ураженої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рослини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кристали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що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виявилися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скупченнями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вірусу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мозаїчної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хвороби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тютюну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Вони одержали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назву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«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кристалів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Івановського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».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Цим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було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відкинуте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представлення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про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ендогенне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виникнення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збудника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мозаїки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тютюну. </a:t>
            </a:r>
            <a:endParaRPr lang="ru-RU" sz="2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820440"/>
            <a:ext cx="3960440" cy="5177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28800"/>
            <a:ext cx="5801630" cy="4223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6408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4572000" cy="563231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Через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шість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років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після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відкриття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Івановського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німецький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учений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Леффлер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установив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вірусну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природу ящуру.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Потім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було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відкриття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збудників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чуми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великої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рогатої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худоби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(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Ніколь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і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Адиль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-Бей, 1902),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чуми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собак (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Карре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1905),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чуми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свиней (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Швейнітц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і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Дорсе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1903),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саркоми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Рауса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(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Раус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1911),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віспи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овець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(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Боррель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1903),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віспи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кіз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(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Боррель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Негрі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1902) і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ін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З'являлися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численні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повідомлення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про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вірусну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природу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збудників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кору,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поліомієліту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грипу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енцефаліту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і т.д. У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цьому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потоці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новин про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віруси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були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і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періоди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затишку,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які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продовжувалися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доти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поки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не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з'явилися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нові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методи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їх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виділення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культивування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й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ідентифікації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836712"/>
            <a:ext cx="2492992" cy="3052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" r="4866" b="11546"/>
          <a:stretch/>
        </p:blipFill>
        <p:spPr bwMode="auto">
          <a:xfrm>
            <a:off x="5395022" y="4221088"/>
            <a:ext cx="2575140" cy="2162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7579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4572000" cy="563231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Даний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період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розвитку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вірусології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характеризується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важливими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відкриттями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у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вірусології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В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фокусі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досліджень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- три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найбільш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масові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хвороби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людини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грип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гепатит, рак.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Встановлені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причини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пандемій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грипу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які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щорічно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і регулярно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повторюються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З’ясовано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що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причиною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гепатитів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А, В, С, Е та дельта є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віруси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котрі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належать до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різних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таксономічних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груп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Детально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вивчені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онкогенні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віруси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тварин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(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птахів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гризунів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),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встановлена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структура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їх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геному та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ідентифікований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ген - онкоген,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який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відповідає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за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злоякісну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трансформацію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клітин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В 1976 р.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присуджено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дві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Нобелівські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премії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за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фундаментальні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відкриття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у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вірусології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7" r="17313"/>
          <a:stretch/>
        </p:blipFill>
        <p:spPr bwMode="auto">
          <a:xfrm>
            <a:off x="5364088" y="3858567"/>
            <a:ext cx="2622954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C:\Users\123\AppData\Local\Microsoft\Windows\Temporary Internet Files\Content.IE5\MCZJH8PD\MP900202066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932" y="812170"/>
            <a:ext cx="2021265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31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4572000" cy="313932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Вчення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про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віруси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досягло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колосального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успіху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оформилося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самостійну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біологічну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дисципліну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-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вірусологію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Через 110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років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після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відкриття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вірусів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вірусологія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затвердилася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якості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самостійної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і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профілюючої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дисципліни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навчальних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планах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підготовки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ветеринарних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лікарів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у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сільськогосподарських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вузах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нашої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і ряду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інших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країн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219" name="Picture 3" descr="C:\Users\123\AppData\Local\Microsoft\Windows\Temporary Internet Files\Content.IE5\PFOVY0VA\MC90023828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189" y="951697"/>
            <a:ext cx="3571891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123\AppData\Local\Microsoft\Windows\Temporary Internet Files\Content.IE5\3JBXUVNL\MP900178908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205" y="3861048"/>
            <a:ext cx="3657600" cy="2438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690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4008" y="548680"/>
            <a:ext cx="3313355" cy="1702160"/>
          </a:xfrm>
        </p:spPr>
        <p:txBody>
          <a:bodyPr/>
          <a:lstStyle/>
          <a:p>
            <a:r>
              <a:rPr lang="uk-UA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Походження вірусів</a:t>
            </a: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916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92696"/>
            <a:ext cx="48245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 приводу </a:t>
            </a:r>
            <a:r>
              <a:rPr lang="ru-RU" sz="2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походження</a:t>
            </a:r>
            <a:r>
              <a:rPr lang="ru-RU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вірусів</a:t>
            </a:r>
            <a:r>
              <a:rPr lang="ru-RU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було</a:t>
            </a:r>
            <a:r>
              <a:rPr lang="ru-RU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висунуто</a:t>
            </a:r>
            <a:r>
              <a:rPr lang="ru-RU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три </a:t>
            </a:r>
            <a:r>
              <a:rPr lang="ru-RU" sz="2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основні</a:t>
            </a:r>
            <a:r>
              <a:rPr lang="ru-RU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гіпотези</a:t>
            </a:r>
            <a:r>
              <a:rPr lang="ru-RU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. </a:t>
            </a:r>
            <a:r>
              <a:rPr lang="ru-RU" sz="2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Відповідно</a:t>
            </a:r>
            <a:r>
              <a:rPr lang="ru-RU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до </a:t>
            </a:r>
            <a:r>
              <a:rPr lang="ru-RU" sz="2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першої</a:t>
            </a:r>
            <a:r>
              <a:rPr lang="ru-RU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з них, </a:t>
            </a:r>
            <a:r>
              <a:rPr lang="ru-RU" sz="2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віруси</a:t>
            </a:r>
            <a:r>
              <a:rPr lang="ru-RU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є </a:t>
            </a:r>
            <a:r>
              <a:rPr lang="ru-RU" sz="2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нащадками</a:t>
            </a:r>
            <a:r>
              <a:rPr lang="ru-RU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бактерій</a:t>
            </a:r>
            <a:r>
              <a:rPr lang="ru-RU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або</a:t>
            </a:r>
            <a:r>
              <a:rPr lang="ru-RU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інших</a:t>
            </a:r>
            <a:r>
              <a:rPr lang="ru-RU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одноклітинних</a:t>
            </a:r>
            <a:r>
              <a:rPr lang="ru-RU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організмів</a:t>
            </a:r>
            <a:r>
              <a:rPr lang="ru-RU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, </a:t>
            </a:r>
            <a:r>
              <a:rPr lang="ru-RU" sz="2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що</a:t>
            </a:r>
            <a:r>
              <a:rPr lang="ru-RU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зазнали</a:t>
            </a:r>
            <a:r>
              <a:rPr lang="ru-RU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дегенеративних</a:t>
            </a:r>
            <a:r>
              <a:rPr lang="ru-RU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еволюцію</a:t>
            </a:r>
            <a:r>
              <a:rPr lang="ru-RU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. </a:t>
            </a:r>
            <a:r>
              <a:rPr lang="ru-RU" sz="2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Відповідно</a:t>
            </a:r>
            <a:r>
              <a:rPr lang="ru-RU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до </a:t>
            </a:r>
            <a:r>
              <a:rPr lang="ru-RU" sz="2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другої</a:t>
            </a:r>
            <a:r>
              <a:rPr lang="ru-RU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, </a:t>
            </a:r>
            <a:r>
              <a:rPr lang="ru-RU" sz="2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віруси</a:t>
            </a:r>
            <a:r>
              <a:rPr lang="ru-RU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є </a:t>
            </a:r>
            <a:r>
              <a:rPr lang="ru-RU" sz="2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нащадками</a:t>
            </a:r>
            <a:r>
              <a:rPr lang="ru-RU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древніх</a:t>
            </a:r>
            <a:r>
              <a:rPr lang="ru-RU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, </a:t>
            </a:r>
            <a:r>
              <a:rPr lang="ru-RU" sz="2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доклітинних</a:t>
            </a:r>
            <a:r>
              <a:rPr lang="ru-RU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, форм </a:t>
            </a:r>
            <a:r>
              <a:rPr lang="ru-RU" sz="2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життя</a:t>
            </a:r>
            <a:r>
              <a:rPr lang="ru-RU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, </a:t>
            </a:r>
            <a:r>
              <a:rPr lang="ru-RU" sz="2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які</a:t>
            </a:r>
            <a:r>
              <a:rPr lang="ru-RU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перейшли</a:t>
            </a:r>
            <a:r>
              <a:rPr lang="ru-RU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до </a:t>
            </a:r>
            <a:r>
              <a:rPr lang="ru-RU" sz="2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паразитичного</a:t>
            </a:r>
            <a:r>
              <a:rPr lang="ru-RU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способу </a:t>
            </a:r>
            <a:r>
              <a:rPr lang="ru-RU" sz="2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існування</a:t>
            </a:r>
            <a:r>
              <a:rPr lang="ru-RU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.</a:t>
            </a:r>
            <a:endParaRPr lang="ru-RU" sz="2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0242" name="Picture 2" descr="C:\Users\123\AppData\Local\Microsoft\Windows\Temporary Internet Files\Content.IE5\MEC1QI7K\MC900432423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15" y="1412776"/>
            <a:ext cx="2808312" cy="258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684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138</TotalTime>
  <Words>793</Words>
  <Application>Microsoft Office PowerPoint</Application>
  <PresentationFormat>Экран (4:3)</PresentationFormat>
  <Paragraphs>32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Остин</vt:lpstr>
      <vt:lpstr>Віруси</vt:lpstr>
      <vt:lpstr>Презентация PowerPoint</vt:lpstr>
      <vt:lpstr>Історія відкриття</vt:lpstr>
      <vt:lpstr>Презентация PowerPoint</vt:lpstr>
      <vt:lpstr>Презентация PowerPoint</vt:lpstr>
      <vt:lpstr>Презентация PowerPoint</vt:lpstr>
      <vt:lpstr>Презентация PowerPoint</vt:lpstr>
      <vt:lpstr>Походження вірусів</vt:lpstr>
      <vt:lpstr>Презентация PowerPoint</vt:lpstr>
      <vt:lpstr>Презентация PowerPoint</vt:lpstr>
      <vt:lpstr>Будова вірусів</vt:lpstr>
      <vt:lpstr>Презентация PowerPoint</vt:lpstr>
      <vt:lpstr>Презентация PowerPoint</vt:lpstr>
      <vt:lpstr>Вірус як  живий організм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123</cp:lastModifiedBy>
  <cp:revision>8</cp:revision>
  <dcterms:created xsi:type="dcterms:W3CDTF">2013-03-11T17:54:50Z</dcterms:created>
  <dcterms:modified xsi:type="dcterms:W3CDTF">2013-03-11T20:13:38Z</dcterms:modified>
</cp:coreProperties>
</file>