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DFD345-1C7E-4732-8603-B2297FFF404E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924EDB-2976-495E-800C-7675040B70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cs typeface="Shonar Bangla" panose="020B0502040204020203" pitchFamily="34" charset="0"/>
              </a:rPr>
              <a:t>Алкало</a:t>
            </a:r>
            <a:r>
              <a:rPr lang="uk-UA" i="1" dirty="0" smtClean="0">
                <a:cs typeface="Shonar Bangla" panose="020B0502040204020203" pitchFamily="34" charset="0"/>
              </a:rPr>
              <a:t>їди</a:t>
            </a:r>
            <a:endParaRPr lang="uk-UA" i="1" dirty="0">
              <a:cs typeface="Shonar Bangla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00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Найпоширеніші алкалоїди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b="1" u="sng" dirty="0">
                <a:latin typeface="+mj-lt"/>
              </a:rPr>
              <a:t>Морфін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smtClean="0">
                <a:latin typeface="+mj-lt"/>
              </a:rPr>
              <a:t>- </a:t>
            </a:r>
            <a:r>
              <a:rPr lang="uk-UA" sz="1800" dirty="0">
                <a:latin typeface="+mj-lt"/>
              </a:rPr>
              <a:t>один з головних алкалоїдів опію</a:t>
            </a:r>
            <a:r>
              <a:rPr lang="uk-UA" sz="1800" dirty="0" smtClean="0">
                <a:latin typeface="+mj-lt"/>
              </a:rPr>
              <a:t>.</a:t>
            </a:r>
          </a:p>
          <a:p>
            <a:pPr algn="just"/>
            <a:r>
              <a:rPr lang="uk-UA" sz="1800" dirty="0">
                <a:latin typeface="+mj-lt"/>
              </a:rPr>
              <a:t>Він використовувався </a:t>
            </a:r>
            <a:r>
              <a:rPr lang="uk-UA" sz="1800" dirty="0" smtClean="0">
                <a:latin typeface="+mj-lt"/>
              </a:rPr>
              <a:t>і </a:t>
            </a:r>
            <a:r>
              <a:rPr lang="uk-UA" sz="1800" dirty="0">
                <a:latin typeface="+mj-lt"/>
              </a:rPr>
              <a:t>продовжує використовуватися під суворим </a:t>
            </a:r>
            <a:r>
              <a:rPr lang="uk-UA" sz="1800" dirty="0" err="1" smtClean="0">
                <a:latin typeface="+mj-lt"/>
              </a:rPr>
              <a:t>контроле</a:t>
            </a:r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для полегшення болю. Крім того, його застосовували як «лікування» опіумної та </a:t>
            </a:r>
            <a:r>
              <a:rPr lang="uk-UA" sz="1800" dirty="0" smtClean="0">
                <a:latin typeface="+mj-lt"/>
              </a:rPr>
              <a:t>алкогольної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smtClean="0">
                <a:latin typeface="+mj-lt"/>
              </a:rPr>
              <a:t>залежності</a:t>
            </a:r>
            <a:r>
              <a:rPr lang="uk-UA" sz="1800" dirty="0">
                <a:latin typeface="+mj-lt"/>
              </a:rPr>
              <a:t>.</a:t>
            </a:r>
          </a:p>
          <a:p>
            <a:pPr algn="just"/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575" r="4126" b="7100"/>
          <a:stretch/>
        </p:blipFill>
        <p:spPr>
          <a:xfrm>
            <a:off x="3995936" y="2876334"/>
            <a:ext cx="4728330" cy="1980056"/>
          </a:xfrm>
        </p:spPr>
      </p:pic>
    </p:spTree>
    <p:extLst>
      <p:ext uri="{BB962C8B-B14F-4D97-AF65-F5344CB8AC3E}">
        <p14:creationId xmlns:p14="http://schemas.microsoft.com/office/powerpoint/2010/main" val="10951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Найпоширеніші алкалоїди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b="1" u="sng" dirty="0">
                <a:latin typeface="+mj-lt"/>
              </a:rPr>
              <a:t>Хінін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smtClean="0">
                <a:latin typeface="+mj-lt"/>
              </a:rPr>
              <a:t>- </a:t>
            </a:r>
            <a:r>
              <a:rPr lang="uk-UA" sz="1800" dirty="0">
                <a:latin typeface="+mj-lt"/>
              </a:rPr>
              <a:t>основний алкалоїд кори хінного дерева</a:t>
            </a:r>
            <a:r>
              <a:rPr lang="uk-UA" sz="1800" dirty="0" smtClean="0">
                <a:latin typeface="+mj-lt"/>
              </a:rPr>
              <a:t>.</a:t>
            </a:r>
          </a:p>
          <a:p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Являє собою білий кристалічний порошок з сильним гірким смаком, що володіє жарознижувальну і знеболювальну властивостями, а також вираженим дією проти малярійних </a:t>
            </a:r>
            <a:r>
              <a:rPr lang="uk-UA" sz="1800" dirty="0" err="1">
                <a:latin typeface="+mj-lt"/>
              </a:rPr>
              <a:t>плазмодіїв</a:t>
            </a:r>
            <a:r>
              <a:rPr lang="uk-UA" sz="1800" dirty="0" smtClean="0">
                <a:latin typeface="+mj-lt"/>
              </a:rPr>
              <a:t>.</a:t>
            </a:r>
          </a:p>
          <a:p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Це дозволило протягом тривалого часу використовувати хінін як засіб лікування малярії. Сьогодні з цією метою застосовують більш ефективні синтетичні препарати. </a:t>
            </a:r>
          </a:p>
          <a:p>
            <a:endParaRPr lang="uk-UA" sz="18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2003"/>
            <a:ext cx="4038600" cy="2862357"/>
          </a:xfrm>
        </p:spPr>
      </p:pic>
    </p:spTree>
    <p:extLst>
      <p:ext uri="{BB962C8B-B14F-4D97-AF65-F5344CB8AC3E}">
        <p14:creationId xmlns:p14="http://schemas.microsoft.com/office/powerpoint/2010/main" val="139567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Висновки</a:t>
            </a:r>
            <a:endParaRPr lang="uk-UA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latin typeface="+mj-lt"/>
              </a:rPr>
              <a:t>Значення алкалоїдів для живих організмів, їх синтезують, досі вивчено недостатньо. Спочатку передбачалося, що алкалоїди є кінцевими продуктами </a:t>
            </a:r>
            <a:r>
              <a:rPr lang="uk-UA" sz="1800" dirty="0" smtClean="0">
                <a:latin typeface="+mj-lt"/>
              </a:rPr>
              <a:t>метаболізму </a:t>
            </a:r>
            <a:r>
              <a:rPr lang="uk-UA" sz="1800" dirty="0">
                <a:latin typeface="+mj-lt"/>
              </a:rPr>
              <a:t>азоту у рослин, як сечовина у </a:t>
            </a:r>
            <a:r>
              <a:rPr lang="uk-UA" sz="1800" dirty="0" smtClean="0">
                <a:latin typeface="+mj-lt"/>
              </a:rPr>
              <a:t>ссавців</a:t>
            </a:r>
          </a:p>
          <a:p>
            <a:r>
              <a:rPr lang="uk-UA" sz="1800" dirty="0" smtClean="0">
                <a:latin typeface="+mj-lt"/>
              </a:rPr>
              <a:t>Більшість </a:t>
            </a:r>
            <a:r>
              <a:rPr lang="uk-UA" sz="1800" dirty="0">
                <a:latin typeface="+mj-lt"/>
              </a:rPr>
              <a:t>відомих функцій алкалоїдів відносяться до захисту рослин від зовнішніх впливів.</a:t>
            </a:r>
          </a:p>
          <a:p>
            <a:r>
              <a:rPr lang="uk-UA" sz="1800" dirty="0">
                <a:latin typeface="+mj-lt"/>
              </a:rPr>
              <a:t> Алкалоїди мають і ендогенне значення. Такі речовини, як серотонін, </a:t>
            </a:r>
            <a:r>
              <a:rPr lang="uk-UA" sz="1800" dirty="0" err="1">
                <a:latin typeface="+mj-lt"/>
              </a:rPr>
              <a:t>дофамін</a:t>
            </a:r>
            <a:r>
              <a:rPr lang="uk-UA" sz="1800" dirty="0">
                <a:latin typeface="+mj-lt"/>
              </a:rPr>
              <a:t> і </a:t>
            </a:r>
            <a:r>
              <a:rPr lang="uk-UA" sz="1800" dirty="0" err="1">
                <a:latin typeface="+mj-lt"/>
              </a:rPr>
              <a:t>гістамін</a:t>
            </a:r>
            <a:r>
              <a:rPr lang="uk-UA" sz="1800" dirty="0">
                <a:latin typeface="+mj-lt"/>
              </a:rPr>
              <a:t>, іноді також зараховують до алкалоїдів, є важливими </a:t>
            </a:r>
            <a:r>
              <a:rPr lang="uk-UA" sz="1800" dirty="0" err="1">
                <a:latin typeface="+mj-lt"/>
              </a:rPr>
              <a:t>нейромедіаторами</a:t>
            </a:r>
            <a:r>
              <a:rPr lang="uk-UA" sz="1800" dirty="0">
                <a:latin typeface="+mj-lt"/>
              </a:rPr>
              <a:t> у тварин. Відома </a:t>
            </a:r>
            <a:r>
              <a:rPr lang="uk-UA" sz="1800" dirty="0" smtClean="0">
                <a:latin typeface="+mj-lt"/>
              </a:rPr>
              <a:t>роль </a:t>
            </a:r>
            <a:r>
              <a:rPr lang="uk-UA" sz="1800" dirty="0">
                <a:latin typeface="+mj-lt"/>
              </a:rPr>
              <a:t>алкалоїдів в регулюванні росту рослин.</a:t>
            </a:r>
          </a:p>
          <a:p>
            <a:endParaRPr lang="uk-UA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68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Алкало́їди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функції алкалоїдів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b="1" dirty="0">
                <a:latin typeface="+mj-lt"/>
              </a:rPr>
              <a:t>Алкало́їди</a:t>
            </a:r>
            <a:r>
              <a:rPr lang="uk-UA" sz="1800" dirty="0">
                <a:latin typeface="+mj-lt"/>
              </a:rPr>
              <a:t> — складні органічні азотовмісні сполуки лужної реакції переважно рослинного походження, також є продуктом життєдіяльності грибів та деяких нижчих </a:t>
            </a:r>
            <a:r>
              <a:rPr lang="uk-UA" sz="1800" dirty="0" smtClean="0">
                <a:latin typeface="+mj-lt"/>
              </a:rPr>
              <a:t>тварин</a:t>
            </a:r>
          </a:p>
          <a:p>
            <a:pPr algn="just"/>
            <a:r>
              <a:rPr lang="uk-UA" sz="1800" dirty="0">
                <a:latin typeface="+mj-lt"/>
              </a:rPr>
              <a:t>Зараз відомо понад 5000 різноманітних алкалоїдів.</a:t>
            </a:r>
          </a:p>
          <a:p>
            <a:pPr algn="just"/>
            <a:endParaRPr lang="uk-UA" sz="1800" dirty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 smtClean="0">
                <a:latin typeface="+mj-lt"/>
              </a:rPr>
              <a:t> </a:t>
            </a:r>
            <a:r>
              <a:rPr lang="uk-UA" sz="1800" b="1" dirty="0">
                <a:latin typeface="+mj-lt"/>
              </a:rPr>
              <a:t>Функції алкалоїдів</a:t>
            </a:r>
            <a:r>
              <a:rPr lang="uk-UA" sz="1800" dirty="0">
                <a:latin typeface="+mj-lt"/>
              </a:rPr>
              <a:t>  алкалоїди - це побічні продукти обміну речовин в рослинах, або вони служать резервом для синтезу білків, хімічним захистом від тварин і комах, регуляторами фізіологічних процесів або кінцевими продуктами детоксикації, знешкоджуючої речовини, накопичення яких могло б зашкодити рослині.</a:t>
            </a:r>
          </a:p>
          <a:p>
            <a:pPr algn="just"/>
            <a:endParaRPr lang="uk-UA" sz="18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sz="1800" dirty="0">
              <a:latin typeface="+mj-lt"/>
            </a:endParaRPr>
          </a:p>
          <a:p>
            <a:pPr algn="just"/>
            <a:endParaRPr lang="uk-UA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79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Відомості про діючі речовини лікарських рослин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1900" dirty="0" smtClean="0">
                <a:latin typeface="+mj-lt"/>
              </a:rPr>
              <a:t>Складні </a:t>
            </a:r>
            <a:r>
              <a:rPr lang="uk-UA" sz="1900" dirty="0">
                <a:latin typeface="+mj-lt"/>
              </a:rPr>
              <a:t>гетероциклічні сполуки, за допомогою яких відбувається перетворення і збереження азоту в рослинах У рослинах алкалоїди перебувають у сполуках солей численних, іноді неорганічних кислот Солі алкалоїдів добре розчиняються у воді</a:t>
            </a:r>
            <a:r>
              <a:rPr lang="uk-UA" sz="1900" dirty="0" smtClean="0">
                <a:latin typeface="+mj-lt"/>
              </a:rPr>
              <a:t>.</a:t>
            </a:r>
          </a:p>
          <a:p>
            <a:pPr algn="just"/>
            <a:r>
              <a:rPr lang="uk-UA" sz="1900" dirty="0">
                <a:latin typeface="+mj-lt"/>
              </a:rPr>
              <a:t>Найвідоміші алкалоїди, що знаходять застосування в медицині, містяться в таких рослинах: у головках маку снотворного — морфін, у </a:t>
            </a:r>
            <a:r>
              <a:rPr lang="uk-UA" sz="1900" dirty="0" err="1">
                <a:latin typeface="+mj-lt"/>
              </a:rPr>
              <a:t>беладонні</a:t>
            </a:r>
            <a:r>
              <a:rPr lang="uk-UA" sz="1900" dirty="0">
                <a:latin typeface="+mj-lt"/>
              </a:rPr>
              <a:t> лікарській — атропін, у листках чаю китайського і зернах кави — кофеїн. </a:t>
            </a:r>
          </a:p>
          <a:p>
            <a:pPr algn="just"/>
            <a:endParaRPr lang="uk-UA" sz="20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9874"/>
            <a:ext cx="4038600" cy="3106615"/>
          </a:xfrm>
        </p:spPr>
      </p:pic>
    </p:spTree>
    <p:extLst>
      <p:ext uri="{BB962C8B-B14F-4D97-AF65-F5344CB8AC3E}">
        <p14:creationId xmlns:p14="http://schemas.microsoft.com/office/powerpoint/2010/main" val="310785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Відомості про діючі речовини лікарських рослин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493095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6021288"/>
            <a:ext cx="8280920" cy="720080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+mj-lt"/>
              </a:rPr>
              <a:t>Найбільше алкалоїдів у рослинах таких родин: макових, пасльонових, </a:t>
            </a:r>
            <a:r>
              <a:rPr lang="uk-UA" sz="1800" dirty="0" err="1">
                <a:latin typeface="+mj-lt"/>
              </a:rPr>
              <a:t>жовтецевих</a:t>
            </a:r>
            <a:r>
              <a:rPr lang="uk-UA" sz="1800" dirty="0">
                <a:latin typeface="+mj-lt"/>
              </a:rPr>
              <a:t>, метеликових.</a:t>
            </a:r>
          </a:p>
          <a:p>
            <a:endParaRPr lang="uk-UA" sz="1800" dirty="0">
              <a:latin typeface="+mj-lt"/>
            </a:endParaRPr>
          </a:p>
        </p:txBody>
      </p:sp>
      <p:pic>
        <p:nvPicPr>
          <p:cNvPr id="1026" name="Picture 2" descr="C:\Users\SuperUser\Desktop\Алкалоїди\Алкалоїди ФОТО\мако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3" y="1772816"/>
            <a:ext cx="2592288" cy="22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perUser\Desktop\Алкалоїди\Алкалоїди ФОТО\heckfy_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53" y="3429000"/>
            <a:ext cx="1913447" cy="25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perUser\Desktop\Алкалоїди\Алкалоїди ФОТО\жовтецеви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520280" cy="20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perUser\Desktop\Алкалоїди\Алкалоїди ФОТО\метеликові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51" y="4365104"/>
            <a:ext cx="2008535" cy="15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0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Властивості алкалоїдів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uk-UA" dirty="0">
                <a:latin typeface="+mj-lt"/>
              </a:rPr>
              <a:t>Алкалоїди, молекули яких містять атоми кисню при стандартних умовах, як правило, являють собою безбарвні кристали. </a:t>
            </a:r>
          </a:p>
          <a:p>
            <a:pPr algn="just"/>
            <a:r>
              <a:rPr lang="uk-UA" dirty="0">
                <a:latin typeface="+mj-lt"/>
              </a:rPr>
              <a:t>Алкалоїди, молекули яких не містять атомів кисню, найчастіше є летючими безбарвними маслянистими рідинами. </a:t>
            </a:r>
          </a:p>
          <a:p>
            <a:pPr algn="just"/>
            <a:r>
              <a:rPr lang="uk-UA" dirty="0">
                <a:latin typeface="+mj-lt"/>
              </a:rPr>
              <a:t>Більшість алкалоїдів має властивості слабких основ, але деякі з </a:t>
            </a:r>
            <a:r>
              <a:rPr lang="uk-UA" dirty="0" smtClean="0">
                <a:latin typeface="+mj-lt"/>
              </a:rPr>
              <a:t>них.</a:t>
            </a:r>
            <a:endParaRPr lang="uk-UA" dirty="0">
              <a:latin typeface="+mj-lt"/>
            </a:endParaRPr>
          </a:p>
          <a:p>
            <a:pPr algn="just"/>
            <a:r>
              <a:rPr lang="uk-UA" dirty="0">
                <a:latin typeface="+mj-lt"/>
              </a:rPr>
              <a:t>Більшість алкалоїдів має гіркий смак. Передбачається, що таким чином природний </a:t>
            </a:r>
            <a:r>
              <a:rPr lang="uk-UA" dirty="0" err="1">
                <a:latin typeface="+mj-lt"/>
              </a:rPr>
              <a:t>відбі</a:t>
            </a:r>
            <a:r>
              <a:rPr lang="uk-UA" dirty="0">
                <a:latin typeface="+mj-lt"/>
              </a:rPr>
              <a:t> захистив тварин від вироблюваних рослинами алкалоїдів, багато з яких сильно </a:t>
            </a:r>
            <a:r>
              <a:rPr lang="uk-UA" dirty="0" smtClean="0">
                <a:latin typeface="+mj-lt"/>
              </a:rPr>
              <a:t>отруйні. </a:t>
            </a:r>
            <a:endParaRPr lang="uk-UA" dirty="0">
              <a:latin typeface="+mj-lt"/>
            </a:endParaRPr>
          </a:p>
          <a:p>
            <a:pPr algn="just"/>
            <a:endParaRPr lang="uk-UA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5207"/>
            <a:ext cx="4038600" cy="4195948"/>
          </a:xfrm>
        </p:spPr>
      </p:pic>
    </p:spTree>
    <p:extLst>
      <p:ext uri="{BB962C8B-B14F-4D97-AF65-F5344CB8AC3E}">
        <p14:creationId xmlns:p14="http://schemas.microsoft.com/office/powerpoint/2010/main" val="23853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Дія на людський організм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53927"/>
          </a:xfrm>
        </p:spPr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3933055"/>
            <a:ext cx="4040188" cy="2193107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>
                <a:latin typeface="+mj-lt"/>
              </a:rPr>
              <a:t>Алкалоїд </a:t>
            </a:r>
            <a:r>
              <a:rPr lang="uk-UA" sz="1800" dirty="0" err="1">
                <a:latin typeface="+mj-lt"/>
              </a:rPr>
              <a:t>хелідонін</a:t>
            </a:r>
            <a:r>
              <a:rPr lang="uk-UA" sz="1800" dirty="0">
                <a:latin typeface="+mj-lt"/>
              </a:rPr>
              <a:t>, який міститься в чистотілі звичайному, розслаблює гладенькі м'язи кровоносних судин, знижуючи артеріальний тиск. </a:t>
            </a:r>
          </a:p>
          <a:p>
            <a:pPr algn="just"/>
            <a:endParaRPr lang="uk-UA" sz="1800" dirty="0"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253927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5" y="3933055"/>
            <a:ext cx="4041775" cy="2193107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latin typeface="+mj-lt"/>
              </a:rPr>
              <a:t>Після вжи­вання </a:t>
            </a:r>
            <a:r>
              <a:rPr lang="uk-UA" sz="1800" dirty="0" err="1">
                <a:latin typeface="+mj-lt"/>
              </a:rPr>
              <a:t>атропіновміспих</a:t>
            </a:r>
            <a:r>
              <a:rPr lang="uk-UA" sz="1800" dirty="0">
                <a:latin typeface="+mj-lt"/>
              </a:rPr>
              <a:t> рослин зменшується секреція залоз травного апарату, розширюються зіниці очей, </a:t>
            </a:r>
            <a:r>
              <a:rPr lang="uk-UA" sz="1800" dirty="0" smtClean="0">
                <a:latin typeface="+mj-lt"/>
              </a:rPr>
              <a:t>пульс </a:t>
            </a:r>
            <a:r>
              <a:rPr lang="uk-UA" sz="1800" dirty="0">
                <a:latin typeface="+mj-lt"/>
              </a:rPr>
              <a:t>приско­рюється, знижується тонус гладеньких м'язів. </a:t>
            </a:r>
          </a:p>
          <a:p>
            <a:pPr algn="just"/>
            <a:endParaRPr lang="uk-UA" sz="1800" dirty="0">
              <a:latin typeface="+mj-lt"/>
            </a:endParaRPr>
          </a:p>
        </p:txBody>
      </p:sp>
      <p:pic>
        <p:nvPicPr>
          <p:cNvPr id="2050" name="Picture 2" descr="C:\Users\SuperUser\Desktop\Алкалоїди\Алкалоїди ФОТО\Артропін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7626"/>
            <a:ext cx="3989526" cy="12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perUser\Desktop\Алкалоїди\Алкалоїди ФОТО\ХЕЛІДОНІН.gif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53" y="2561450"/>
            <a:ext cx="1800200" cy="12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/>
              <a:t>Найпоширеніші алкалоїди</a:t>
            </a:r>
            <a:endParaRPr lang="uk-UA" sz="3200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1" u="sng" dirty="0">
                <a:latin typeface="+mj-lt"/>
              </a:rPr>
              <a:t>Атропін</a:t>
            </a:r>
            <a:r>
              <a:rPr lang="uk-UA" sz="1800" dirty="0">
                <a:latin typeface="+mj-lt"/>
              </a:rPr>
              <a:t> - </a:t>
            </a:r>
            <a:r>
              <a:rPr lang="uk-UA" sz="1800" dirty="0" err="1" smtClean="0">
                <a:latin typeface="+mj-lt"/>
              </a:rPr>
              <a:t>антихолінергічну</a:t>
            </a:r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засіб, алкалоїд, що міститься в різних рослинах родини пасльонових: </a:t>
            </a:r>
            <a:r>
              <a:rPr lang="uk-UA" sz="1800" dirty="0" err="1">
                <a:latin typeface="+mj-lt"/>
              </a:rPr>
              <a:t>красавка</a:t>
            </a:r>
            <a:r>
              <a:rPr lang="uk-UA" sz="1800" dirty="0">
                <a:latin typeface="+mj-lt"/>
              </a:rPr>
              <a:t>, блекоті, різних видах </a:t>
            </a:r>
            <a:r>
              <a:rPr lang="uk-UA" sz="1800" dirty="0" smtClean="0">
                <a:latin typeface="+mj-lt"/>
              </a:rPr>
              <a:t>дурману.</a:t>
            </a:r>
          </a:p>
          <a:p>
            <a:pPr algn="just"/>
            <a:r>
              <a:rPr lang="uk-UA" sz="1900" dirty="0" smtClean="0">
                <a:latin typeface="+mj-lt"/>
              </a:rPr>
              <a:t>Застосовують </a:t>
            </a:r>
            <a:r>
              <a:rPr lang="uk-UA" sz="1900" dirty="0">
                <a:latin typeface="+mj-lt"/>
              </a:rPr>
              <a:t>атропін при виразковій хворобі шлунка і дванадцятипалої кишки, </a:t>
            </a:r>
            <a:r>
              <a:rPr lang="uk-UA" sz="1900" dirty="0" err="1" smtClean="0">
                <a:latin typeface="+mj-lt"/>
              </a:rPr>
              <a:t>п</a:t>
            </a:r>
            <a:r>
              <a:rPr lang="uk-UA" sz="1900" dirty="0" err="1">
                <a:solidFill>
                  <a:schemeClr val="tx1"/>
                </a:solidFill>
                <a:latin typeface="+mj-lt"/>
              </a:rPr>
              <a:t>і</a:t>
            </a:r>
            <a:r>
              <a:rPr lang="uk-UA" sz="1900" dirty="0" err="1" smtClean="0">
                <a:latin typeface="+mj-lt"/>
              </a:rPr>
              <a:t>лороспазмі</a:t>
            </a:r>
            <a:r>
              <a:rPr lang="uk-UA" sz="1900" dirty="0">
                <a:latin typeface="+mj-lt"/>
              </a:rPr>
              <a:t>, холециститі, жовчнокам'яній хворобі, при спазмах кишечнику і сечових шляхів, бронхіальній астмі, для зменшення секреції слинних, шлункових і бронхіальних залоз, при брадикардії, що розвилася в результаті підвищення тонусу блукаючого нерва. </a:t>
            </a:r>
            <a:endParaRPr lang="uk-UA" sz="1900" dirty="0">
              <a:latin typeface="+mj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600" cy="2421582"/>
          </a:xfrm>
        </p:spPr>
      </p:pic>
    </p:spTree>
    <p:extLst>
      <p:ext uri="{BB962C8B-B14F-4D97-AF65-F5344CB8AC3E}">
        <p14:creationId xmlns:p14="http://schemas.microsoft.com/office/powerpoint/2010/main" val="298835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Найпоширеніші алкалоїди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b="1" u="sng" dirty="0">
                <a:latin typeface="+mj-lt"/>
              </a:rPr>
              <a:t>Кокаїн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smtClean="0">
                <a:latin typeface="+mj-lt"/>
              </a:rPr>
              <a:t>- стимулюючий </a:t>
            </a:r>
            <a:r>
              <a:rPr lang="uk-UA" sz="1800" dirty="0">
                <a:latin typeface="+mj-lt"/>
              </a:rPr>
              <a:t>засіб, що отримується з південноамериканської рослини коки</a:t>
            </a:r>
            <a:r>
              <a:rPr lang="uk-UA" sz="1800" dirty="0" smtClean="0">
                <a:latin typeface="+mj-lt"/>
              </a:rPr>
              <a:t>.</a:t>
            </a:r>
          </a:p>
          <a:p>
            <a:pPr algn="just"/>
            <a:r>
              <a:rPr lang="uk-UA" sz="1800" dirty="0">
                <a:latin typeface="+mj-lt"/>
              </a:rPr>
              <a:t>Жування листя коки допомагало індіанцям стародавньої імперії інків переносити високогірний клімат</a:t>
            </a:r>
            <a:r>
              <a:rPr lang="uk-UA" sz="1800" dirty="0" smtClean="0">
                <a:latin typeface="+mj-lt"/>
              </a:rPr>
              <a:t>.</a:t>
            </a:r>
          </a:p>
          <a:p>
            <a:pPr algn="just"/>
            <a:r>
              <a:rPr lang="uk-UA" sz="1800" dirty="0">
                <a:latin typeface="+mj-lt"/>
              </a:rPr>
              <a:t>Як і інші стимулюючі засоби, кокаїн зменшує апетит і може призвести лише до повного руйнування особи. </a:t>
            </a:r>
            <a:endParaRPr lang="uk-UA" sz="1800" dirty="0">
              <a:latin typeface="+mj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30289"/>
            <a:ext cx="4038600" cy="1865785"/>
          </a:xfrm>
        </p:spPr>
      </p:pic>
    </p:spTree>
    <p:extLst>
      <p:ext uri="{BB962C8B-B14F-4D97-AF65-F5344CB8AC3E}">
        <p14:creationId xmlns:p14="http://schemas.microsoft.com/office/powerpoint/2010/main" val="429403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/>
              <a:t>Найпоширеніші алкалоїди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b="1" u="sng" dirty="0">
                <a:latin typeface="+mj-lt"/>
              </a:rPr>
              <a:t>Кофеїн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smtClean="0">
                <a:latin typeface="+mj-lt"/>
              </a:rPr>
              <a:t>- </a:t>
            </a:r>
            <a:r>
              <a:rPr lang="uk-UA" sz="1800" dirty="0" err="1" smtClean="0">
                <a:latin typeface="+mj-lt"/>
              </a:rPr>
              <a:t>психоактивну</a:t>
            </a:r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стимулюючий засіб з гірким смаком, без запаху. Дія </a:t>
            </a:r>
            <a:r>
              <a:rPr lang="uk-UA" sz="1800" dirty="0" smtClean="0">
                <a:latin typeface="+mj-lt"/>
              </a:rPr>
              <a:t>кофеїну </a:t>
            </a:r>
            <a:r>
              <a:rPr lang="uk-UA" sz="1800" dirty="0">
                <a:latin typeface="+mj-lt"/>
              </a:rPr>
              <a:t>проявляється дуже швидко, через декілька хвилин після вживання</a:t>
            </a:r>
            <a:r>
              <a:rPr lang="uk-UA" sz="1800" dirty="0" smtClean="0">
                <a:latin typeface="+mj-lt"/>
              </a:rPr>
              <a:t>.</a:t>
            </a:r>
          </a:p>
          <a:p>
            <a:pPr algn="just"/>
            <a:r>
              <a:rPr lang="uk-UA" sz="1800" dirty="0" smtClean="0">
                <a:latin typeface="+mj-lt"/>
              </a:rPr>
              <a:t> </a:t>
            </a:r>
            <a:r>
              <a:rPr lang="uk-UA" sz="1800" dirty="0">
                <a:latin typeface="+mj-lt"/>
              </a:rPr>
              <a:t>Впливаючи на центральну нервову систему </a:t>
            </a:r>
            <a:r>
              <a:rPr lang="uk-UA" sz="1800" dirty="0" smtClean="0">
                <a:latin typeface="+mj-lt"/>
              </a:rPr>
              <a:t>головний </a:t>
            </a:r>
            <a:r>
              <a:rPr lang="uk-UA" sz="1800" dirty="0">
                <a:latin typeface="+mj-lt"/>
              </a:rPr>
              <a:t>і спинний </a:t>
            </a:r>
            <a:r>
              <a:rPr lang="uk-UA" sz="1800" dirty="0" smtClean="0">
                <a:latin typeface="+mj-lt"/>
              </a:rPr>
              <a:t>мозок, </a:t>
            </a:r>
            <a:r>
              <a:rPr lang="uk-UA" sz="1800" dirty="0">
                <a:latin typeface="+mj-lt"/>
              </a:rPr>
              <a:t>кофеїн підсилює дихання, підвищує частоту і силу серцевих скорочень, прискорює обмін речовин, а тим самим створює відчуття бадьорості, знімає втому і сонливість.</a:t>
            </a:r>
          </a:p>
          <a:p>
            <a:pPr algn="just"/>
            <a:endParaRPr lang="uk-UA" sz="1800" dirty="0">
              <a:latin typeface="+mj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9417"/>
            <a:ext cx="4038600" cy="3167529"/>
          </a:xfrm>
        </p:spPr>
      </p:pic>
    </p:spTree>
    <p:extLst>
      <p:ext uri="{BB962C8B-B14F-4D97-AF65-F5344CB8AC3E}">
        <p14:creationId xmlns:p14="http://schemas.microsoft.com/office/powerpoint/2010/main" val="214838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62</TotalTime>
  <Words>610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Decatur</vt:lpstr>
      <vt:lpstr>Алкалоїди</vt:lpstr>
      <vt:lpstr>Алкало́їди, функції алкалоїдів</vt:lpstr>
      <vt:lpstr>Відомості про діючі речовини лікарських рослин</vt:lpstr>
      <vt:lpstr>Відомості про діючі речовини лікарських рослин</vt:lpstr>
      <vt:lpstr>Властивості алкалоїдів</vt:lpstr>
      <vt:lpstr>Дія на людський організм</vt:lpstr>
      <vt:lpstr>Найпоширеніші алкалоїди</vt:lpstr>
      <vt:lpstr>Найпоширеніші алкалоїди</vt:lpstr>
      <vt:lpstr>Найпоширеніші алкалоїди</vt:lpstr>
      <vt:lpstr>Найпоширеніші алкалоїди</vt:lpstr>
      <vt:lpstr>Найпоширеніші алкалоїди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Алкалоїди</dc:title>
  <dc:creator>SuperUser</dc:creator>
  <cp:lastModifiedBy>SuperUser</cp:lastModifiedBy>
  <cp:revision>6</cp:revision>
  <dcterms:created xsi:type="dcterms:W3CDTF">2013-11-28T17:40:15Z</dcterms:created>
  <dcterms:modified xsi:type="dcterms:W3CDTF">2013-11-28T18:42:35Z</dcterms:modified>
</cp:coreProperties>
</file>