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9" r:id="rId10"/>
    <p:sldId id="265" r:id="rId11"/>
    <p:sldId id="266" r:id="rId12"/>
    <p:sldId id="268" r:id="rId13"/>
    <p:sldId id="261" r:id="rId14"/>
    <p:sldId id="267" r:id="rId15"/>
    <p:sldId id="305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307" r:id="rId26"/>
    <p:sldId id="279" r:id="rId27"/>
    <p:sldId id="280" r:id="rId28"/>
    <p:sldId id="281" r:id="rId29"/>
    <p:sldId id="306" r:id="rId30"/>
    <p:sldId id="282" r:id="rId31"/>
    <p:sldId id="283" r:id="rId32"/>
    <p:sldId id="285" r:id="rId33"/>
    <p:sldId id="292" r:id="rId34"/>
    <p:sldId id="287" r:id="rId35"/>
    <p:sldId id="284" r:id="rId36"/>
    <p:sldId id="288" r:id="rId37"/>
    <p:sldId id="291" r:id="rId38"/>
    <p:sldId id="289" r:id="rId39"/>
    <p:sldId id="286" r:id="rId40"/>
    <p:sldId id="308" r:id="rId41"/>
    <p:sldId id="310" r:id="rId42"/>
    <p:sldId id="311" r:id="rId43"/>
    <p:sldId id="293" r:id="rId44"/>
    <p:sldId id="294" r:id="rId45"/>
    <p:sldId id="295" r:id="rId46"/>
    <p:sldId id="296" r:id="rId47"/>
    <p:sldId id="299" r:id="rId48"/>
    <p:sldId id="297" r:id="rId49"/>
    <p:sldId id="304" r:id="rId50"/>
    <p:sldId id="298" r:id="rId51"/>
    <p:sldId id="301" r:id="rId52"/>
    <p:sldId id="300" r:id="rId53"/>
    <p:sldId id="302" r:id="rId54"/>
    <p:sldId id="303" r:id="rId55"/>
    <p:sldId id="312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Титул" id="{275E0951-CD64-4EDB-97FB-60B1CC79392A}">
          <p14:sldIdLst>
            <p14:sldId id="256"/>
            <p14:sldId id="257"/>
            <p14:sldId id="258"/>
          </p14:sldIdLst>
        </p14:section>
        <p14:section name="Софиевка" id="{59D0E1CC-EFCF-43D1-A8A9-423007C949AB}">
          <p14:sldIdLst>
            <p14:sldId id="259"/>
            <p14:sldId id="260"/>
            <p14:sldId id="262"/>
            <p14:sldId id="263"/>
            <p14:sldId id="264"/>
            <p14:sldId id="269"/>
            <p14:sldId id="265"/>
            <p14:sldId id="266"/>
            <p14:sldId id="268"/>
            <p14:sldId id="261"/>
            <p14:sldId id="267"/>
            <p14:sldId id="305"/>
          </p14:sldIdLst>
        </p14:section>
        <p14:section name="Игуасу" id="{09B71ADA-D705-48DB-BB31-EF240AF98AE3}">
          <p14:sldIdLst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307"/>
            <p14:sldId id="279"/>
            <p14:sldId id="280"/>
            <p14:sldId id="281"/>
            <p14:sldId id="306"/>
          </p14:sldIdLst>
        </p14:section>
        <p14:section name="Центральный парк" id="{AC5B0CAC-528B-4430-8291-38584A1E3825}">
          <p14:sldIdLst>
            <p14:sldId id="282"/>
            <p14:sldId id="283"/>
            <p14:sldId id="285"/>
            <p14:sldId id="292"/>
            <p14:sldId id="287"/>
            <p14:sldId id="284"/>
            <p14:sldId id="288"/>
            <p14:sldId id="291"/>
            <p14:sldId id="289"/>
            <p14:sldId id="286"/>
            <p14:sldId id="308"/>
            <p14:sldId id="310"/>
            <p14:sldId id="311"/>
          </p14:sldIdLst>
        </p14:section>
        <p14:section name="Йеллоустоун" id="{9A0A5CE4-CD30-4457-94A7-13611FC8A574}">
          <p14:sldIdLst>
            <p14:sldId id="293"/>
            <p14:sldId id="294"/>
            <p14:sldId id="295"/>
            <p14:sldId id="296"/>
            <p14:sldId id="299"/>
            <p14:sldId id="297"/>
            <p14:sldId id="304"/>
            <p14:sldId id="298"/>
            <p14:sldId id="301"/>
            <p14:sldId id="300"/>
            <p14:sldId id="302"/>
            <p14:sldId id="303"/>
            <p14:sldId id="31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8" autoAdjust="0"/>
    <p:restoredTop sz="94628" autoAdjust="0"/>
  </p:normalViewPr>
  <p:slideViewPr>
    <p:cSldViewPr>
      <p:cViewPr varScale="1">
        <p:scale>
          <a:sx n="103" d="100"/>
          <a:sy n="103" d="100"/>
        </p:scale>
        <p:origin x="-1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34608-053B-4C75-B8DE-0B06FB1B9B8C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05599-FF8D-409F-8EF7-84FB12ECA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53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05599-FF8D-409F-8EF7-84FB12ECA61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359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4D446-A32B-448F-BB35-80C2D1C11242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03BA-ADE2-4DD6-97B2-6AC51BD58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017326"/>
      </p:ext>
    </p:extLst>
  </p:cSld>
  <p:clrMapOvr>
    <a:masterClrMapping/>
  </p:clrMapOvr>
  <p:transition spd="slow" advTm="9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4D446-A32B-448F-BB35-80C2D1C11242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03BA-ADE2-4DD6-97B2-6AC51BD58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454573"/>
      </p:ext>
    </p:extLst>
  </p:cSld>
  <p:clrMapOvr>
    <a:masterClrMapping/>
  </p:clrMapOvr>
  <p:transition spd="slow" advTm="9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4D446-A32B-448F-BB35-80C2D1C11242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03BA-ADE2-4DD6-97B2-6AC51BD58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790017"/>
      </p:ext>
    </p:extLst>
  </p:cSld>
  <p:clrMapOvr>
    <a:masterClrMapping/>
  </p:clrMapOvr>
  <p:transition spd="slow" advTm="9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4D446-A32B-448F-BB35-80C2D1C11242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03BA-ADE2-4DD6-97B2-6AC51BD58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239886"/>
      </p:ext>
    </p:extLst>
  </p:cSld>
  <p:clrMapOvr>
    <a:masterClrMapping/>
  </p:clrMapOvr>
  <p:transition spd="slow" advTm="9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4D446-A32B-448F-BB35-80C2D1C11242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03BA-ADE2-4DD6-97B2-6AC51BD58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666707"/>
      </p:ext>
    </p:extLst>
  </p:cSld>
  <p:clrMapOvr>
    <a:masterClrMapping/>
  </p:clrMapOvr>
  <p:transition spd="slow" advTm="9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4D446-A32B-448F-BB35-80C2D1C11242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03BA-ADE2-4DD6-97B2-6AC51BD58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481524"/>
      </p:ext>
    </p:extLst>
  </p:cSld>
  <p:clrMapOvr>
    <a:masterClrMapping/>
  </p:clrMapOvr>
  <p:transition spd="slow" advTm="9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4D446-A32B-448F-BB35-80C2D1C11242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03BA-ADE2-4DD6-97B2-6AC51BD58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95304"/>
      </p:ext>
    </p:extLst>
  </p:cSld>
  <p:clrMapOvr>
    <a:masterClrMapping/>
  </p:clrMapOvr>
  <p:transition spd="slow" advTm="9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4D446-A32B-448F-BB35-80C2D1C11242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03BA-ADE2-4DD6-97B2-6AC51BD58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506510"/>
      </p:ext>
    </p:extLst>
  </p:cSld>
  <p:clrMapOvr>
    <a:masterClrMapping/>
  </p:clrMapOvr>
  <p:transition spd="slow" advTm="9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4D446-A32B-448F-BB35-80C2D1C11242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03BA-ADE2-4DD6-97B2-6AC51BD58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681065"/>
      </p:ext>
    </p:extLst>
  </p:cSld>
  <p:clrMapOvr>
    <a:masterClrMapping/>
  </p:clrMapOvr>
  <p:transition spd="slow" advTm="9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4D446-A32B-448F-BB35-80C2D1C11242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03BA-ADE2-4DD6-97B2-6AC51BD58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588327"/>
      </p:ext>
    </p:extLst>
  </p:cSld>
  <p:clrMapOvr>
    <a:masterClrMapping/>
  </p:clrMapOvr>
  <p:transition spd="slow" advTm="9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4D446-A32B-448F-BB35-80C2D1C11242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03BA-ADE2-4DD6-97B2-6AC51BD58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520266"/>
      </p:ext>
    </p:extLst>
  </p:cSld>
  <p:clrMapOvr>
    <a:masterClrMapping/>
  </p:clrMapOvr>
  <p:transition spd="slow" advTm="9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4D446-A32B-448F-BB35-80C2D1C11242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F03BA-ADE2-4DD6-97B2-6AC51BD58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33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9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9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g"/><Relationship Id="rId5" Type="http://schemas.openxmlformats.org/officeDocument/2006/relationships/slide" Target="slide16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slide" Target="slide43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4.wma"/><Relationship Id="rId7" Type="http://schemas.openxmlformats.org/officeDocument/2006/relationships/image" Target="../media/image9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4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4.wma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9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andello\Desktop\Englischer_Garten_from_Monopter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49043"/>
            <a:ext cx="6707088" cy="580926"/>
          </a:xfrm>
        </p:spPr>
        <p:txBody>
          <a:bodyPr>
            <a:normAutofit/>
          </a:bodyPr>
          <a:lstStyle/>
          <a:p>
            <a:pPr algn="l"/>
            <a:r>
              <a:rPr lang="ru-RU" sz="1800" i="1" dirty="0" smtClean="0"/>
              <a:t>Антропогенный ландшафт – ландшафт измененный человеком</a:t>
            </a:r>
            <a:endParaRPr lang="ru-RU" sz="18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395536" y="620688"/>
            <a:ext cx="7416824" cy="5032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i="1" dirty="0" smtClean="0">
                <a:solidFill>
                  <a:schemeClr val="tx1"/>
                </a:solidFill>
              </a:rPr>
              <a:t>Парк также является разновидностью антропогенного ландшафта</a:t>
            </a:r>
          </a:p>
          <a:p>
            <a:pPr marL="0" indent="0">
              <a:buNone/>
            </a:pPr>
            <a:r>
              <a:rPr lang="ru-RU" sz="1800" i="1" dirty="0"/>
              <a:t> </a:t>
            </a:r>
            <a:endParaRPr lang="ru-RU" sz="1800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02212"/>
      </p:ext>
    </p:extLst>
  </p:cSld>
  <p:clrMapOvr>
    <a:masterClrMapping/>
  </p:clrMapOvr>
  <p:transition spd="slow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4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4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andello\Desktop\11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732581"/>
      </p:ext>
    </p:extLst>
  </p:cSld>
  <p:clrMapOvr>
    <a:masterClrMapping/>
  </p:clrMapOvr>
  <p:transition spd="slow" advTm="1100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andello\Desktop\Sofievk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5" y="0"/>
            <a:ext cx="91771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30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000">
        <p:split orient="vert"/>
      </p:transition>
    </mc:Choice>
    <mc:Fallback xmlns="">
      <p:transition spd="slow" advTm="1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Sandello\Desktop\3916734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86" y="0"/>
            <a:ext cx="9351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35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>
        <p14:reveal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Sandello\Desktop\7914060_5ad333dc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"/>
            <a:ext cx="9144000" cy="685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430088"/>
      </p:ext>
    </p:extLst>
  </p:cSld>
  <p:clrMapOvr>
    <a:masterClrMapping/>
  </p:clrMapOvr>
  <p:transition spd="slow" advTm="13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andello\Desktop\Leisure_Sofiyivsky_Park_2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34" y="-35226"/>
            <a:ext cx="9170233" cy="689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052165"/>
      </p:ext>
    </p:extLst>
  </p:cSld>
  <p:clrMapOvr>
    <a:masterClrMapping/>
  </p:clrMapOvr>
  <p:transition spd="slow" advClick="0" advTm="13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Sandello\Desktop\toni-stark_9823685_big_.jpe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9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andello\Music\Игуасу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32656" y="0"/>
            <a:ext cx="7020272" cy="958315"/>
          </a:xfrm>
        </p:spPr>
        <p:txBody>
          <a:bodyPr>
            <a:normAutofit/>
          </a:bodyPr>
          <a:lstStyle/>
          <a:p>
            <a:r>
              <a:rPr lang="ru-RU" i="1" dirty="0" smtClean="0"/>
              <a:t>Немного данных</a:t>
            </a:r>
            <a:endParaRPr lang="ru-RU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3407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680876"/>
              </p:ext>
            </p:extLst>
          </p:nvPr>
        </p:nvGraphicFramePr>
        <p:xfrm>
          <a:off x="0" y="4155305"/>
          <a:ext cx="6516216" cy="2708510"/>
        </p:xfrm>
        <a:graphic>
          <a:graphicData uri="http://schemas.openxmlformats.org/drawingml/2006/table">
            <a:tbl>
              <a:tblPr/>
              <a:tblGrid>
                <a:gridCol w="3258108"/>
                <a:gridCol w="3258108"/>
              </a:tblGrid>
              <a:tr h="266579">
                <a:tc>
                  <a:txBody>
                    <a:bodyPr/>
                    <a:lstStyle/>
                    <a:p>
                      <a:pPr algn="r" fontAlgn="t"/>
                      <a:r>
                        <a:rPr lang="ru-RU" dirty="0">
                          <a:effectLst/>
                        </a:rPr>
                        <a:t>Страна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Бразилия</a:t>
                      </a:r>
                      <a:endParaRPr lang="ru-RU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2951">
                <a:tc>
                  <a:txBody>
                    <a:bodyPr/>
                    <a:lstStyle/>
                    <a:p>
                      <a:pPr algn="r" fontAlgn="t"/>
                      <a:r>
                        <a:rPr lang="ru-RU">
                          <a:effectLst/>
                        </a:rPr>
                        <a:t>Город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Парана</a:t>
                      </a:r>
                      <a:endParaRPr lang="ru-RU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22001">
                <a:tc>
                  <a:txBody>
                    <a:bodyPr/>
                    <a:lstStyle/>
                    <a:p>
                      <a:pPr algn="r" fontAlgn="t"/>
                      <a:r>
                        <a:rPr lang="ru-RU" dirty="0" smtClean="0">
                          <a:effectLst/>
                        </a:rPr>
                        <a:t>Вид </a:t>
                      </a:r>
                      <a:endParaRPr lang="ru-RU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dirty="0" smtClean="0">
                          <a:effectLst/>
                        </a:rPr>
                        <a:t>Национальный</a:t>
                      </a:r>
                      <a:r>
                        <a:rPr lang="ru-RU" baseline="0" dirty="0" smtClean="0">
                          <a:effectLst/>
                        </a:rPr>
                        <a:t> парк Бразилии</a:t>
                      </a:r>
                      <a:endParaRPr lang="ru-RU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611230">
                <a:tc>
                  <a:txBody>
                    <a:bodyPr/>
                    <a:lstStyle/>
                    <a:p>
                      <a:pPr algn="r" fontAlgn="t"/>
                      <a:r>
                        <a:rPr lang="ru-RU" dirty="0">
                          <a:effectLst/>
                        </a:rPr>
                        <a:t>Статус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dirty="0" smtClean="0">
                          <a:effectLst/>
                        </a:rPr>
                        <a:t>Участник программы Всемирного</a:t>
                      </a:r>
                      <a:r>
                        <a:rPr lang="ru-RU" baseline="0" dirty="0" smtClean="0">
                          <a:effectLst/>
                        </a:rPr>
                        <a:t> Наследия ЮНЕСКО</a:t>
                      </a:r>
                      <a:endParaRPr lang="ru-RU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pic>
        <p:nvPicPr>
          <p:cNvPr id="9" name="Антонио Лючио Вивальди- Tosco Fantas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4947455" y="2363242"/>
            <a:ext cx="128601" cy="12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9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000">
        <p14:conveyor dir="l"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36" numSld="2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andello\Music\7(1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2" y="0"/>
            <a:ext cx="91192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32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00">
        <p:fade/>
      </p:transition>
    </mc:Choice>
    <mc:Fallback xmlns="">
      <p:transition spd="med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andello\Music\927184c5bd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313644"/>
      </p:ext>
    </p:extLst>
  </p:cSld>
  <p:clrMapOvr>
    <a:masterClrMapping/>
  </p:clrMapOvr>
  <p:transition spd="slow" advTm="11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andello\Music\102331678_get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3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ndello\Desktop\668px-Iguacu-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67544" y="404664"/>
            <a:ext cx="8676456" cy="1143000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Софиевский</a:t>
            </a:r>
            <a:r>
              <a:rPr lang="ru-RU" sz="2800" dirty="0" smtClean="0"/>
              <a:t> парк          	  Национальный парк </a:t>
            </a:r>
            <a:r>
              <a:rPr lang="ru-RU" sz="2800" dirty="0" err="1" smtClean="0"/>
              <a:t>Игуасу</a:t>
            </a:r>
            <a:endParaRPr lang="ru-RU" sz="2800" dirty="0"/>
          </a:p>
        </p:txBody>
      </p:sp>
      <p:pic>
        <p:nvPicPr>
          <p:cNvPr id="14" name="Объект 13">
            <a:hlinkClick r:id="rId3" action="ppaction://hlinksldjump"/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1" y="1700808"/>
            <a:ext cx="4495799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Объект 12">
            <a:hlinkClick r:id="rId5" action="ppaction://hlinksldjump"/>
          </p:cNvPr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8800"/>
            <a:ext cx="4244280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0554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split orient="vert"/>
      </p:transition>
    </mc:Choice>
    <mc:Fallback xmlns="">
      <p:transition spd="slow" advTm="1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andello\Music\1361210136_iguazu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40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andello\Music\gorlo_iguasu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58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818220"/>
      </p:ext>
    </p:extLst>
  </p:cSld>
  <p:clrMapOvr>
    <a:masterClrMapping/>
  </p:clrMapOvr>
  <p:transition spd="slow" advTm="11000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andello\Music\iguazu-falls-brazi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" y="1"/>
            <a:ext cx="91394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51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000">
        <p:circle/>
      </p:transition>
    </mc:Choice>
    <mc:Fallback xmlns="">
      <p:transition spd="slow" advTm="1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Sandello\Music\Vodopad-Iguasu-raspolozhen-na-granitse-treh-gosudarst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823629"/>
      </p:ext>
    </p:extLst>
  </p:cSld>
  <p:clrMapOvr>
    <a:masterClrMapping/>
  </p:clrMapOvr>
  <p:transition spd="slow" advTm="11000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Sandello\Music\водопад-Игуасу-Патаго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520502"/>
      </p:ext>
    </p:extLst>
  </p:cSld>
  <p:clrMapOvr>
    <a:masterClrMapping/>
  </p:clrMapOvr>
  <p:transition spd="slow" advTm="11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Sandello\Music\7164301p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" y="0"/>
            <a:ext cx="9164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37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000">
        <p:split orient="vert"/>
      </p:transition>
    </mc:Choice>
    <mc:Fallback xmlns="">
      <p:transition spd="slow" advTm="1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andello\Music\Игуас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6968"/>
            <a:ext cx="9193291" cy="689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13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000">
        <p:fade/>
      </p:transition>
    </mc:Choice>
    <mc:Fallback xmlns="">
      <p:transition spd="med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andello\Music\комплекс-водопадов-Игуас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00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403754"/>
      </p:ext>
    </p:extLst>
  </p:cSld>
  <p:clrMapOvr>
    <a:masterClrMapping/>
  </p:clrMapOvr>
  <p:transition spd="slow" advTm="14000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Sandello\Music\images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09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04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000">
        <p:circle/>
      </p:transition>
    </mc:Choice>
    <mc:Fallback xmlns="">
      <p:transition spd="slow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Sandello\Desktop\1.jpe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78" y="0"/>
            <a:ext cx="9173278" cy="686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>
        <p14:glitter pattern="hexago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Sandello\Desktop\22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200" b="1" i="1" dirty="0" smtClean="0"/>
              <a:t>Центральный Парк Нью-Йорка и Национальный парк </a:t>
            </a:r>
            <a:r>
              <a:rPr lang="ru-RU" sz="3200" b="1" i="1" dirty="0" err="1" smtClean="0"/>
              <a:t>Йеллоустоун</a:t>
            </a:r>
            <a:endParaRPr lang="ru-RU" sz="3200" b="1" i="1" dirty="0"/>
          </a:p>
        </p:txBody>
      </p:sp>
      <p:pic>
        <p:nvPicPr>
          <p:cNvPr id="8" name="Объект 7">
            <a:hlinkClick r:id="rId3" action="ppaction://hlinksldjump"/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4176464" cy="47571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>
            <a:hlinkClick r:id="rId5" action="ppaction://hlinksldjump"/>
          </p:cNvPr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54" y="1484784"/>
            <a:ext cx="4038600" cy="4752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233253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andello\Music\New folder\1-18-20130317194816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1849" cy="687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628800"/>
            <a:ext cx="5544616" cy="1368152"/>
          </a:xfrm>
        </p:spPr>
        <p:txBody>
          <a:bodyPr>
            <a:normAutofit/>
          </a:bodyPr>
          <a:lstStyle/>
          <a:p>
            <a:r>
              <a:rPr lang="ru-RU" dirty="0" smtClean="0"/>
              <a:t>Данные о парке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343354"/>
              </p:ext>
            </p:extLst>
          </p:nvPr>
        </p:nvGraphicFramePr>
        <p:xfrm>
          <a:off x="-1" y="4663440"/>
          <a:ext cx="5417842" cy="2194560"/>
        </p:xfrm>
        <a:graphic>
          <a:graphicData uri="http://schemas.openxmlformats.org/drawingml/2006/table">
            <a:tbl>
              <a:tblPr/>
              <a:tblGrid>
                <a:gridCol w="2708921"/>
                <a:gridCol w="2708921"/>
              </a:tblGrid>
              <a:tr h="149736">
                <a:tc>
                  <a:txBody>
                    <a:bodyPr/>
                    <a:lstStyle/>
                    <a:p>
                      <a:pPr algn="r" fontAlgn="t"/>
                      <a:r>
                        <a:rPr lang="ru-RU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Страна</a:t>
                      </a:r>
                      <a:endParaRPr lang="ru-RU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0C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 smtClean="0">
                          <a:effectLst/>
                        </a:rPr>
                        <a:t>США</a:t>
                      </a:r>
                      <a:endParaRPr lang="ru-RU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44949">
                <a:tc>
                  <a:txBody>
                    <a:bodyPr/>
                    <a:lstStyle/>
                    <a:p>
                      <a:pPr algn="r" fontAlgn="t"/>
                      <a:r>
                        <a:rPr lang="ru-RU">
                          <a:effectLst/>
                        </a:rPr>
                        <a:t>Местонахождение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0C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Нью</a:t>
                      </a:r>
                      <a:r>
                        <a:rPr lang="ru-RU" u="none" strike="noStrike" baseline="0" dirty="0" smtClean="0">
                          <a:solidFill>
                            <a:srgbClr val="0B0080"/>
                          </a:solidFill>
                          <a:effectLst/>
                        </a:rPr>
                        <a:t> - Йорк</a:t>
                      </a:r>
                      <a:endParaRPr lang="ru-RU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44949">
                <a:tc>
                  <a:txBody>
                    <a:bodyPr/>
                    <a:lstStyle/>
                    <a:p>
                      <a:pPr algn="r" fontAlgn="t"/>
                      <a:r>
                        <a:rPr lang="ru-RU">
                          <a:effectLst/>
                        </a:rPr>
                        <a:t>Тип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0C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effectLst/>
                        </a:rPr>
                        <a:t>Городской парк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44949">
                <a:tc>
                  <a:txBody>
                    <a:bodyPr/>
                    <a:lstStyle/>
                    <a:p>
                      <a:pPr algn="r" fontAlgn="t"/>
                      <a:r>
                        <a:rPr lang="ru-RU">
                          <a:effectLst/>
                        </a:rPr>
                        <a:t>Дата основания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0C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effectLst/>
                        </a:rPr>
                        <a:t>1859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44949">
                <a:tc>
                  <a:txBody>
                    <a:bodyPr/>
                    <a:lstStyle/>
                    <a:p>
                      <a:pPr algn="r" fontAlgn="t"/>
                      <a:r>
                        <a:rPr lang="ru-RU">
                          <a:effectLst/>
                        </a:rPr>
                        <a:t>Площадь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0C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341 </a:t>
                      </a:r>
                      <a:r>
                        <a:rPr lang="ru-RU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га</a:t>
                      </a:r>
                      <a:r>
                        <a:rPr lang="ru-RU" dirty="0">
                          <a:effectLst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44949">
                <a:tc>
                  <a:txBody>
                    <a:bodyPr/>
                    <a:lstStyle/>
                    <a:p>
                      <a:pPr algn="r" fontAlgn="t"/>
                      <a:r>
                        <a:rPr lang="ru-RU">
                          <a:effectLst/>
                        </a:rPr>
                        <a:t>Число посетителей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0C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25 млн чел. в год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pic>
        <p:nvPicPr>
          <p:cNvPr id="4" name="Two Steps From Hell - SkyWorl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7020272" y="1158279"/>
            <a:ext cx="45719" cy="45719"/>
          </a:xfrm>
          <a:prstGeom prst="rect">
            <a:avLst/>
          </a:prstGeom>
        </p:spPr>
      </p:pic>
      <p:pic>
        <p:nvPicPr>
          <p:cNvPr id="6" name="Two Steps From Hell - Archange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8991600" y="845096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7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300">
        <p14:prism isContent="1" isInverted="1"/>
      </p:transition>
    </mc:Choice>
    <mc:Fallback xmlns="">
      <p:transition spd="slow" advTm="13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43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Sandello\Music\New folder\7(1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181907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Sandello\Music\New folder\bigpreview_central-park-tilt-shi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5515" cy="685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268797"/>
      </p:ext>
    </p:extLst>
  </p:cSld>
  <p:clrMapOvr>
    <a:masterClrMapping/>
  </p:clrMapOvr>
  <p:transition spd="slow" advTm="113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Sandello\Music\New folder\Central-Park-Nueva-Yo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22525"/>
      </p:ext>
    </p:extLst>
  </p:cSld>
  <p:clrMapOvr>
    <a:masterClrMapping/>
  </p:clrMapOvr>
  <p:transition spd="slow" advTm="11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Sandello\Music\New folder\central-park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196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96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Sandello\Music\New folder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0" y="0"/>
            <a:ext cx="9107879" cy="684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818116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Sandello\Music\New folder\New York City, Autumn in Central Park with Manhattan Skyscr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990147"/>
      </p:ext>
    </p:extLst>
  </p:cSld>
  <p:clrMapOvr>
    <a:masterClrMapping/>
  </p:clrMapOvr>
  <p:transition spd="slow" advTm="10000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Sandello\Music\New folder\Центральный-парк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63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000">
        <p14:reveal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Sandello\Music\New folder\New_York_Central_Park_cryazone.c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56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00">
        <p:circle/>
      </p:transition>
    </mc:Choice>
    <mc:Fallback xmlns="">
      <p:transition spd="slow" advTm="1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Sandello\Music\New folder\Central-Pa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" y="0"/>
            <a:ext cx="9753600" cy="684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01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andello\Desktop\IMG_63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Немного данных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956403"/>
              </p:ext>
            </p:extLst>
          </p:nvPr>
        </p:nvGraphicFramePr>
        <p:xfrm>
          <a:off x="0" y="4283162"/>
          <a:ext cx="6516216" cy="2708510"/>
        </p:xfrm>
        <a:graphic>
          <a:graphicData uri="http://schemas.openxmlformats.org/drawingml/2006/table">
            <a:tbl>
              <a:tblPr/>
              <a:tblGrid>
                <a:gridCol w="3258108"/>
                <a:gridCol w="3258108"/>
              </a:tblGrid>
              <a:tr h="266579">
                <a:tc>
                  <a:txBody>
                    <a:bodyPr/>
                    <a:lstStyle/>
                    <a:p>
                      <a:pPr algn="r" fontAlgn="t"/>
                      <a:r>
                        <a:rPr lang="ru-RU" dirty="0">
                          <a:effectLst/>
                        </a:rPr>
                        <a:t>Страна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Украина</a:t>
                      </a:r>
                      <a:endParaRPr lang="ru-RU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92951">
                <a:tc>
                  <a:txBody>
                    <a:bodyPr/>
                    <a:lstStyle/>
                    <a:p>
                      <a:pPr algn="r" fontAlgn="t"/>
                      <a:r>
                        <a:rPr lang="ru-RU">
                          <a:effectLst/>
                        </a:rPr>
                        <a:t>Город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Умань</a:t>
                      </a:r>
                      <a:endParaRPr lang="ru-RU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22001">
                <a:tc>
                  <a:txBody>
                    <a:bodyPr/>
                    <a:lstStyle/>
                    <a:p>
                      <a:pPr algn="r" fontAlgn="t"/>
                      <a:r>
                        <a:rPr lang="ru-RU">
                          <a:effectLst/>
                        </a:rPr>
                        <a:t>Строительство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1796</a:t>
                      </a:r>
                      <a:r>
                        <a:rPr lang="ru-RU" dirty="0" smtClean="0">
                          <a:effectLst/>
                        </a:rPr>
                        <a:t>—</a:t>
                      </a:r>
                      <a:r>
                        <a:rPr lang="ru-RU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1802</a:t>
                      </a:r>
                      <a:r>
                        <a:rPr lang="ru-RU" dirty="0">
                          <a:effectLst/>
                        </a:rPr>
                        <a:t> годы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611230">
                <a:tc>
                  <a:txBody>
                    <a:bodyPr/>
                    <a:lstStyle/>
                    <a:p>
                      <a:pPr algn="r" fontAlgn="t"/>
                      <a:r>
                        <a:rPr lang="ru-RU" dirty="0">
                          <a:effectLst/>
                        </a:rPr>
                        <a:t>Статус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dirty="0">
                          <a:effectLst/>
                        </a:rPr>
                        <a:t>Памятник ландшафтного типа мирового садово-паркового искусства конца XVIII — первой половины XIX </a:t>
                      </a:r>
                      <a:r>
                        <a:rPr lang="ru-RU" dirty="0" smtClean="0">
                          <a:effectLst/>
                        </a:rPr>
                        <a:t>века.</a:t>
                      </a:r>
                      <a:endParaRPr lang="ru-RU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pic>
        <p:nvPicPr>
          <p:cNvPr id="9" name="Оркестр Поля Мориа - Любовь синего цвет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4267200" y="3733799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14:window dir="vert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Sandello\Videos\1216126176_9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90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01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C:\Users\Sandello\Videos\central-park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19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369120"/>
      </p:ext>
    </p:extLst>
  </p:cSld>
  <p:clrMapOvr>
    <a:masterClrMapping/>
  </p:clrMapOvr>
  <p:transition spd="slow" advTm="10000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Sandello\Desktop\toni-stark_9823685_big_.jpe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66"/>
            <a:ext cx="9167072" cy="687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74053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C:\Users\Sandello\Music\New folder (2)\USC00100260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8" y="0"/>
            <a:ext cx="923499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635555"/>
              </p:ext>
            </p:extLst>
          </p:nvPr>
        </p:nvGraphicFramePr>
        <p:xfrm>
          <a:off x="-32658" y="4892623"/>
          <a:ext cx="6732240" cy="1972816"/>
        </p:xfrm>
        <a:graphic>
          <a:graphicData uri="http://schemas.openxmlformats.org/drawingml/2006/table">
            <a:tbl>
              <a:tblPr/>
              <a:tblGrid>
                <a:gridCol w="3366120"/>
                <a:gridCol w="3366120"/>
              </a:tblGrid>
              <a:tr h="509776">
                <a:tc>
                  <a:txBody>
                    <a:bodyPr/>
                    <a:lstStyle/>
                    <a:p>
                      <a:pPr algn="r" fontAlgn="t"/>
                      <a:r>
                        <a:rPr lang="ru-RU" b="1" dirty="0">
                          <a:effectLst/>
                        </a:rPr>
                        <a:t>Расположение</a:t>
                      </a:r>
                    </a:p>
                  </a:txBody>
                  <a:tcPr>
                    <a:lnL w="9525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Вайоминг, Монтана,</a:t>
                      </a:r>
                      <a:r>
                        <a:rPr lang="ru-RU" u="none" strike="noStrike" baseline="0" dirty="0" smtClean="0">
                          <a:solidFill>
                            <a:srgbClr val="0B0080"/>
                          </a:solidFill>
                          <a:effectLst/>
                        </a:rPr>
                        <a:t> Айдахо</a:t>
                      </a:r>
                      <a:endParaRPr lang="ru-RU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25760">
                <a:tc>
                  <a:txBody>
                    <a:bodyPr/>
                    <a:lstStyle/>
                    <a:p>
                      <a:pPr algn="r" fontAlgn="t"/>
                      <a:r>
                        <a:rPr lang="ru-RU" b="1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Страна</a:t>
                      </a:r>
                      <a:endParaRPr lang="ru-RU" b="1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 </a:t>
                      </a:r>
                      <a:r>
                        <a:rPr lang="ru-RU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США</a:t>
                      </a:r>
                      <a:endParaRPr lang="ru-RU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25760">
                <a:tc>
                  <a:txBody>
                    <a:bodyPr/>
                    <a:lstStyle/>
                    <a:p>
                      <a:pPr algn="r" fontAlgn="t"/>
                      <a:r>
                        <a:rPr lang="ru-RU" b="1">
                          <a:effectLst/>
                        </a:rPr>
                        <a:t>Площадь</a:t>
                      </a:r>
                    </a:p>
                  </a:txBody>
                  <a:tcPr>
                    <a:lnL w="9525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8983 </a:t>
                      </a:r>
                      <a:r>
                        <a:rPr lang="ru-RU" dirty="0" smtClean="0">
                          <a:effectLst/>
                        </a:rPr>
                        <a:t>км²</a:t>
                      </a:r>
                      <a:endParaRPr lang="ru-RU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25760">
                <a:tc>
                  <a:txBody>
                    <a:bodyPr/>
                    <a:lstStyle/>
                    <a:p>
                      <a:pPr algn="r" fontAlgn="t"/>
                      <a:r>
                        <a:rPr lang="ru-RU" b="1">
                          <a:effectLst/>
                        </a:rPr>
                        <a:t>Дата основания</a:t>
                      </a:r>
                    </a:p>
                  </a:txBody>
                  <a:tcPr>
                    <a:lnL w="9525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effectLst/>
                        </a:rPr>
                        <a:t>1 марта 1872 года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25760">
                <a:tc>
                  <a:txBody>
                    <a:bodyPr/>
                    <a:lstStyle/>
                    <a:p>
                      <a:pPr algn="r" fontAlgn="t"/>
                      <a:r>
                        <a:rPr lang="ru-RU" b="1">
                          <a:effectLst/>
                        </a:rPr>
                        <a:t>Посещаемость</a:t>
                      </a:r>
                    </a:p>
                  </a:txBody>
                  <a:tcPr>
                    <a:lnL w="9525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2 870 </a:t>
                      </a:r>
                      <a:r>
                        <a:rPr lang="ru-RU" dirty="0" smtClean="0">
                          <a:effectLst/>
                        </a:rPr>
                        <a:t>295</a:t>
                      </a:r>
                      <a:r>
                        <a:rPr lang="ru-RU" dirty="0">
                          <a:effectLst/>
                        </a:rPr>
                        <a:t> (2006)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pic>
        <p:nvPicPr>
          <p:cNvPr id="39938" name="Picture 2" descr="Flag of the United State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690964"/>
            <a:ext cx="20955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756592" y="10886"/>
            <a:ext cx="5842992" cy="868958"/>
          </a:xfrm>
        </p:spPr>
        <p:txBody>
          <a:bodyPr/>
          <a:lstStyle/>
          <a:p>
            <a:r>
              <a:rPr lang="ru-RU" dirty="0" smtClean="0"/>
              <a:t>Данные о парке</a:t>
            </a:r>
            <a:endParaRPr lang="ru-RU" dirty="0"/>
          </a:p>
        </p:txBody>
      </p:sp>
      <p:pic>
        <p:nvPicPr>
          <p:cNvPr id="4" name="Two Steps From Hell (Invincible - 2010) - 14. Protectors of the Eart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645024"/>
            <a:ext cx="88776" cy="8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51605"/>
      </p:ext>
    </p:extLst>
  </p:cSld>
  <p:clrMapOvr>
    <a:masterClrMapping/>
  </p:clrMapOvr>
  <p:transition spd="slow" advTm="12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Sandello\Music\New folder (2)\1024px-Yellowstone_River_in_Hayden_Vall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" y="0"/>
            <a:ext cx="9148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7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350">
        <p:fade/>
      </p:transition>
    </mc:Choice>
    <mc:Fallback xmlns="">
      <p:transition spd="med" advTm="123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C:\Users\Sandello\Music\New folder (2)\Morning_Glory_Yellowstone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29"/>
            <a:ext cx="9144000" cy="683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172747"/>
      </p:ext>
    </p:extLst>
  </p:cSld>
  <p:clrMapOvr>
    <a:masterClrMapping/>
  </p:clrMapOvr>
  <p:transition spd="slow" advTm="1235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Sandello\Music\New folder (2)\todofondosdelugaresdelmundo.com-eeuu-7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5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000">
        <p:split orient="vert"/>
      </p:transition>
    </mc:Choice>
    <mc:Fallback xmlns="">
      <p:transition spd="slow" advTm="1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Sandello\Music\New folder (2)\yellowstone-fountainopt-1024x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52"/>
            <a:ext cx="9144001" cy="685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67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Sandello\Music\New folder (2)\yellowstone l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860690"/>
      </p:ext>
    </p:extLst>
  </p:cSld>
  <p:clrMapOvr>
    <a:masterClrMapping/>
  </p:clrMapOvr>
  <p:transition spd="slow" advTm="11000"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 descr="C:\Users\Sandello\Music\New folder (2)\yellowstone-national-park-wallpaper-world-travel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56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000">
        <p:circle/>
      </p:transition>
    </mc:Choice>
    <mc:Fallback xmlns="">
      <p:transition spd="slow" advTm="1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andello\Desktop\sofievka-P51412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0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Sandello\Music\New folder (2)\Yellowstone_Bi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34"/>
            <a:ext cx="9119510" cy="684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32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1000">
        <p14:flash/>
      </p:transition>
    </mc:Choice>
    <mc:Fallback xmlns="">
      <p:transition spd="slow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Sandello\Music\New folder (2)\Yellowstone-glory-po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0"/>
            <a:ext cx="9144000" cy="685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827019"/>
      </p:ext>
    </p:extLst>
  </p:cSld>
  <p:clrMapOvr>
    <a:masterClrMapping/>
  </p:clrMapOvr>
  <p:transition spd="slow" advTm="13000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Sandello\Music\New folder (2)\YellowstoneLakeSunset2b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8" y="0"/>
            <a:ext cx="9155101" cy="685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07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Sandello\Music\New folder (2)\yellowstone-national-pa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6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Sandello\Music\New folder (2)\Yellowstone-The-Deep-Blue-Hole_www.FullHDWpp.com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6" y="0"/>
            <a:ext cx="9176456" cy="690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72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000">
        <p:circle/>
      </p:transition>
    </mc:Choice>
    <mc:Fallback xmlns="">
      <p:transition spd="slow" advTm="1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Sandello\Desktop\1.jpe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01" y="-1"/>
            <a:ext cx="9179701" cy="692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9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shred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andello\Desktop\723204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707515"/>
      </p:ext>
    </p:extLst>
  </p:cSld>
  <p:clrMapOvr>
    <a:masterClrMapping/>
  </p:clrMapOvr>
  <p:transition spd="slow" advTm="12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andello\Desktop\50212270_1256242801_Ostrov_vlyublennuy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6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04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000">
        <p:circle/>
      </p:transition>
    </mc:Choice>
    <mc:Fallback xmlns="">
      <p:transition spd="slow" advTm="1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andello\Desktop\2822322_664a97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75" y="1"/>
            <a:ext cx="9170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227759"/>
      </p:ext>
    </p:extLst>
  </p:cSld>
  <p:clrMapOvr>
    <a:masterClrMapping/>
  </p:clrMapOvr>
  <p:transition spd="slow" advTm="12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Sandello\Desktop\061764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658975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109</Words>
  <Application>Microsoft Office PowerPoint</Application>
  <PresentationFormat>Экран (4:3)</PresentationFormat>
  <Paragraphs>48</Paragraphs>
  <Slides>55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Антропогенный ландшафт – ландшафт измененный человеком</vt:lpstr>
      <vt:lpstr>Софиевский парк             Национальный парк Игуасу</vt:lpstr>
      <vt:lpstr>Центральный Парк Нью-Йорка и Национальный парк Йеллоустоун</vt:lpstr>
      <vt:lpstr>Немного данных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Немного данных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Данные о парке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Данные о парке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Sandello</dc:creator>
  <cp:lastModifiedBy>Sandello</cp:lastModifiedBy>
  <cp:revision>24</cp:revision>
  <dcterms:created xsi:type="dcterms:W3CDTF">2013-10-20T07:17:31Z</dcterms:created>
  <dcterms:modified xsi:type="dcterms:W3CDTF">2013-10-20T11:34:30Z</dcterms:modified>
</cp:coreProperties>
</file>