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sldIdLst>
    <p:sldId id="267" r:id="rId2"/>
    <p:sldId id="275" r:id="rId3"/>
    <p:sldId id="277" r:id="rId4"/>
    <p:sldId id="280" r:id="rId5"/>
    <p:sldId id="281" r:id="rId6"/>
    <p:sldId id="274" r:id="rId7"/>
    <p:sldId id="285" r:id="rId8"/>
    <p:sldId id="282" r:id="rId9"/>
    <p:sldId id="283" r:id="rId10"/>
    <p:sldId id="287" r:id="rId11"/>
    <p:sldId id="286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996633"/>
    <a:srgbClr val="CCFF33"/>
    <a:srgbClr val="99FF66"/>
    <a:srgbClr val="669900"/>
    <a:srgbClr val="CC0000"/>
    <a:srgbClr val="66FF99"/>
    <a:srgbClr val="00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0377" autoAdjust="0"/>
  </p:normalViewPr>
  <p:slideViewPr>
    <p:cSldViewPr>
      <p:cViewPr varScale="1">
        <p:scale>
          <a:sx n="52" d="100"/>
          <a:sy n="52" d="100"/>
        </p:scale>
        <p:origin x="19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5EBA88-E8BF-4401-9786-235E3B9CC7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EBA88-E8BF-4401-9786-235E3B9CC7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4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76DC-1F78-4870-878A-7247D3F52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1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D732-1AF6-4219-8069-1AC22339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D732-1AF6-4219-8069-1AC22339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2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D732-1AF6-4219-8069-1AC223398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68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D732-1AF6-4219-8069-1AC22339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D732-1AF6-4219-8069-1AC22339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8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D732-1AF6-4219-8069-1AC22339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7BE-3F6F-46BE-8068-575ECDE96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9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04ED-D9D8-475C-8BBE-F21E6709D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9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D246-9946-406A-8A3B-16CB4288C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0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9240-19D9-4845-8D9B-7D99C60E7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61D0-4773-4858-AC1F-3E13C4754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0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B051-9707-4617-8FC4-F0844E9F6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10AD-6B7C-4961-AD97-2400C61D0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5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030-31BD-4346-B493-8A155EDA6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5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AD12-8C46-4F70-9491-D01E2679A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9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0114-C4B3-45D7-BE32-B55E5A30B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D732-1AF6-4219-8069-1AC22339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33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6256" y="5301208"/>
            <a:ext cx="2376264" cy="1439862"/>
          </a:xfrm>
        </p:spPr>
        <p:txBody>
          <a:bodyPr/>
          <a:lstStyle/>
          <a:p>
            <a:pPr algn="l"/>
            <a:r>
              <a:rPr lang="uk-UA" sz="2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2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Виконала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Учениця 11-А класу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Кіронда Яна</a:t>
            </a:r>
            <a:endParaRPr lang="ru-RU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23528" y="1916832"/>
            <a:ext cx="84963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Принцип дії  радіотелефонного зв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’</a:t>
            </a:r>
            <a:r>
              <a:rPr lang="uk-UA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зку</a:t>
            </a: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. Радіомовлення і телебачення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Телебачення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Monotype Corsiva" panose="03010101010201010101" pitchFamily="66" charset="0"/>
              </a:rPr>
              <a:t>Телебачення </a:t>
            </a:r>
            <a:r>
              <a:rPr lang="ru-RU" sz="2000" dirty="0" err="1">
                <a:latin typeface="Monotype Corsiva" panose="03010101010201010101" pitchFamily="66" charset="0"/>
              </a:rPr>
              <a:t>було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винайдене</a:t>
            </a:r>
            <a:r>
              <a:rPr lang="ru-RU" sz="2000" dirty="0">
                <a:latin typeface="Monotype Corsiva" panose="03010101010201010101" pitchFamily="66" charset="0"/>
              </a:rPr>
              <a:t> в 20-их роках 20 </a:t>
            </a:r>
            <a:r>
              <a:rPr lang="ru-RU" sz="2000" dirty="0" err="1">
                <a:latin typeface="Monotype Corsiva" panose="03010101010201010101" pitchFamily="66" charset="0"/>
              </a:rPr>
              <a:t>століття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відтоді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поступово</a:t>
            </a:r>
            <a:r>
              <a:rPr lang="ru-RU" sz="2000" dirty="0">
                <a:latin typeface="Monotype Corsiva" panose="03010101010201010101" pitchFamily="66" charset="0"/>
              </a:rPr>
              <a:t> стало </a:t>
            </a:r>
            <a:r>
              <a:rPr lang="ru-RU" sz="2000" dirty="0" err="1">
                <a:latin typeface="Monotype Corsiva" panose="03010101010201010101" pitchFamily="66" charset="0"/>
              </a:rPr>
              <a:t>звичним</a:t>
            </a:r>
            <a:r>
              <a:rPr lang="ru-RU" sz="2000" dirty="0">
                <a:latin typeface="Monotype Corsiva" panose="03010101010201010101" pitchFamily="66" charset="0"/>
              </a:rPr>
              <a:t> в </a:t>
            </a:r>
            <a:r>
              <a:rPr lang="ru-RU" sz="2000" dirty="0" err="1">
                <a:latin typeface="Monotype Corsiva" panose="03010101010201010101" pitchFamily="66" charset="0"/>
              </a:rPr>
              <a:t>оселях</a:t>
            </a:r>
            <a:r>
              <a:rPr lang="ru-RU" sz="2000" dirty="0">
                <a:latin typeface="Monotype Corsiva" panose="03010101010201010101" pitchFamily="66" charset="0"/>
              </a:rPr>
              <a:t> людей та в </a:t>
            </a:r>
            <a:r>
              <a:rPr lang="ru-RU" sz="2000" dirty="0" err="1">
                <a:latin typeface="Monotype Corsiva" panose="03010101010201010101" pitchFamily="66" charset="0"/>
              </a:rPr>
              <a:t>різних</a:t>
            </a:r>
            <a:r>
              <a:rPr lang="ru-RU" sz="2000" dirty="0">
                <a:latin typeface="Monotype Corsiva" panose="03010101010201010101" pitchFamily="66" charset="0"/>
              </a:rPr>
              <a:t> областях </a:t>
            </a:r>
            <a:r>
              <a:rPr lang="ru-RU" sz="2000" dirty="0" err="1">
                <a:latin typeface="Monotype Corsiva" panose="03010101010201010101" pitchFamily="66" charset="0"/>
              </a:rPr>
              <a:t>діяльності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служачи</a:t>
            </a:r>
            <a:r>
              <a:rPr lang="ru-RU" sz="2000" dirty="0">
                <a:latin typeface="Monotype Corsiva" panose="03010101010201010101" pitchFamily="66" charset="0"/>
              </a:rPr>
              <a:t> для </a:t>
            </a:r>
            <a:r>
              <a:rPr lang="ru-RU" sz="2000" dirty="0" err="1">
                <a:latin typeface="Monotype Corsiva" panose="03010101010201010101" pitchFamily="66" charset="0"/>
              </a:rPr>
              <a:t>передачі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розваг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реклами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моніторингу</a:t>
            </a:r>
            <a:r>
              <a:rPr lang="ru-RU" sz="2000" dirty="0">
                <a:latin typeface="Monotype Corsiva" panose="03010101010201010101" pitchFamily="66" charset="0"/>
              </a:rPr>
              <a:t>. З </a:t>
            </a:r>
            <a:r>
              <a:rPr lang="ru-RU" sz="2000" dirty="0" err="1">
                <a:latin typeface="Monotype Corsiva" panose="03010101010201010101" pitchFamily="66" charset="0"/>
              </a:rPr>
              <a:t>винадохом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лезерних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дисків</a:t>
            </a:r>
            <a:r>
              <a:rPr lang="ru-RU" sz="2000" dirty="0">
                <a:latin typeface="Monotype Corsiva" panose="03010101010201010101" pitchFamily="66" charset="0"/>
              </a:rPr>
              <a:t> та інших </a:t>
            </a:r>
            <a:r>
              <a:rPr lang="ru-RU" sz="2000" dirty="0" err="1">
                <a:latin typeface="Monotype Corsiva" panose="03010101010201010101" pitchFamily="66" charset="0"/>
              </a:rPr>
              <a:t>компактних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засобів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запису</a:t>
            </a:r>
            <a:r>
              <a:rPr lang="ru-RU" sz="2000" dirty="0">
                <a:latin typeface="Monotype Corsiva" panose="03010101010201010101" pitchFamily="66" charset="0"/>
              </a:rPr>
              <a:t> й </a:t>
            </a:r>
            <a:r>
              <a:rPr lang="ru-RU" sz="2000" dirty="0" err="1">
                <a:latin typeface="Monotype Corsiva" panose="03010101010201010101" pitchFamily="66" charset="0"/>
              </a:rPr>
              <a:t>відтворення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зображень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телевізори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використовуються</a:t>
            </a:r>
            <a:r>
              <a:rPr lang="ru-RU" sz="2000" dirty="0">
                <a:latin typeface="Monotype Corsiva" panose="03010101010201010101" pitchFamily="66" charset="0"/>
              </a:rPr>
              <a:t> не </a:t>
            </a:r>
            <a:r>
              <a:rPr lang="ru-RU" sz="2000" dirty="0" err="1">
                <a:latin typeface="Monotype Corsiva" panose="03010101010201010101" pitchFamily="66" charset="0"/>
              </a:rPr>
              <a:t>тільки</a:t>
            </a:r>
            <a:r>
              <a:rPr lang="ru-RU" sz="2000" dirty="0">
                <a:latin typeface="Monotype Corsiva" panose="03010101010201010101" pitchFamily="66" charset="0"/>
              </a:rPr>
              <a:t> для </a:t>
            </a:r>
            <a:r>
              <a:rPr lang="ru-RU" sz="2000" dirty="0" err="1">
                <a:latin typeface="Monotype Corsiva" panose="03010101010201010101" pitchFamily="66" charset="0"/>
              </a:rPr>
              <a:t>прийому</a:t>
            </a:r>
            <a:r>
              <a:rPr lang="ru-RU" sz="2000" dirty="0">
                <a:latin typeface="Monotype Corsiva" panose="03010101010201010101" pitchFamily="66" charset="0"/>
              </a:rPr>
              <a:t> телепередач, а й для перегляду </a:t>
            </a:r>
            <a:r>
              <a:rPr lang="ru-RU" sz="2000" dirty="0" err="1">
                <a:latin typeface="Monotype Corsiva" panose="03010101010201010101" pitchFamily="66" charset="0"/>
              </a:rPr>
              <a:t>записаної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2000" dirty="0">
                <a:latin typeface="Monotype Corsiva" panose="03010101010201010101" pitchFamily="66" charset="0"/>
              </a:rPr>
              <a:t>. З </a:t>
            </a:r>
            <a:r>
              <a:rPr lang="ru-RU" sz="2000" dirty="0" err="1">
                <a:latin typeface="Monotype Corsiva" panose="03010101010201010101" pitchFamily="66" charset="0"/>
              </a:rPr>
              <a:t>винаходом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Інтернету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з'явилося</a:t>
            </a:r>
            <a:r>
              <a:rPr lang="ru-RU" sz="2000" dirty="0">
                <a:latin typeface="Monotype Corsiva" panose="03010101010201010101" pitchFamily="66" charset="0"/>
              </a:rPr>
              <a:t> й </a:t>
            </a:r>
            <a:r>
              <a:rPr lang="ru-RU" sz="2000" dirty="0" err="1">
                <a:latin typeface="Monotype Corsiva" panose="03010101010201010101" pitchFamily="66" charset="0"/>
              </a:rPr>
              <a:t>розвивається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Інтернет-телебачення</a:t>
            </a:r>
            <a:r>
              <a:rPr lang="ru-RU" sz="2000" dirty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151554" name="Picture 2" descr="http://chitay.net/userfiles/data/18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744"/>
            <a:ext cx="4032448" cy="34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http://ridna.ua/wp-content/uploads/2013/11/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44" y="3135744"/>
            <a:ext cx="4593444" cy="3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Телебачення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8294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Технічні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принципи.</a:t>
            </a:r>
            <a:r>
              <a:rPr lang="ru-RU" sz="2400" dirty="0" err="1" smtClean="0">
                <a:latin typeface="Monotype Corsiva" panose="03010101010201010101" pitchFamily="66" charset="0"/>
              </a:rPr>
              <a:t>Отримання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телевізійного</a:t>
            </a:r>
            <a:r>
              <a:rPr lang="ru-RU" sz="2400" dirty="0">
                <a:latin typeface="Monotype Corsiva" panose="03010101010201010101" pitchFamily="66" charset="0"/>
              </a:rPr>
              <a:t> сигналу </a:t>
            </a:r>
            <a:r>
              <a:rPr lang="ru-RU" sz="2400" dirty="0" err="1">
                <a:latin typeface="Monotype Corsiva" panose="03010101010201010101" pitchFamily="66" charset="0"/>
              </a:rPr>
              <a:t>базується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скануванні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зображення</a:t>
            </a:r>
            <a:r>
              <a:rPr lang="ru-RU" sz="2400" dirty="0">
                <a:latin typeface="Monotype Corsiva" panose="03010101010201010101" pitchFamily="66" charset="0"/>
              </a:rPr>
              <a:t> від </a:t>
            </a:r>
            <a:r>
              <a:rPr lang="ru-RU" sz="2400" dirty="0" err="1">
                <a:latin typeface="Monotype Corsiva" panose="03010101010201010101" pitchFamily="66" charset="0"/>
              </a:rPr>
              <a:t>оптичної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системи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телевізійних</a:t>
            </a:r>
            <a:r>
              <a:rPr lang="ru-RU" sz="2400" dirty="0">
                <a:latin typeface="Monotype Corsiva" panose="03010101010201010101" pitchFamily="66" charset="0"/>
              </a:rPr>
              <a:t> камер й </a:t>
            </a:r>
            <a:r>
              <a:rPr lang="ru-RU" sz="2400" dirty="0" err="1">
                <a:latin typeface="Monotype Corsiva" panose="03010101010201010101" pitchFamily="66" charset="0"/>
              </a:rPr>
              <a:t>перетворення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коливань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світлового</a:t>
            </a:r>
            <a:r>
              <a:rPr lang="ru-RU" sz="2400" dirty="0">
                <a:latin typeface="Monotype Corsiva" panose="03010101010201010101" pitchFamily="66" charset="0"/>
              </a:rPr>
              <a:t> потоку в </a:t>
            </a:r>
            <a:r>
              <a:rPr lang="ru-RU" sz="2400" dirty="0" err="1">
                <a:latin typeface="Monotype Corsiva" panose="03010101010201010101" pitchFamily="66" charset="0"/>
              </a:rPr>
              <a:t>електричний</a:t>
            </a:r>
            <a:r>
              <a:rPr lang="ru-RU" sz="2400" dirty="0">
                <a:latin typeface="Monotype Corsiva" panose="03010101010201010101" pitchFamily="66" charset="0"/>
              </a:rPr>
              <a:t> сигнал. Результатом </a:t>
            </a:r>
            <a:r>
              <a:rPr lang="ru-RU" sz="2400" dirty="0" err="1">
                <a:latin typeface="Monotype Corsiva" panose="03010101010201010101" pitchFamily="66" charset="0"/>
              </a:rPr>
              <a:t>сканування</a:t>
            </a:r>
            <a:r>
              <a:rPr lang="ru-RU" sz="2400" dirty="0">
                <a:latin typeface="Monotype Corsiva" panose="03010101010201010101" pitchFamily="66" charset="0"/>
              </a:rPr>
              <a:t> є </a:t>
            </a:r>
            <a:r>
              <a:rPr lang="ru-RU" sz="2400" dirty="0" err="1">
                <a:latin typeface="Monotype Corsiva" panose="03010101010201010101" pitchFamily="66" charset="0"/>
              </a:rPr>
              <a:t>одновимірний</a:t>
            </a:r>
            <a:r>
              <a:rPr lang="ru-RU" sz="2400" dirty="0">
                <a:latin typeface="Monotype Corsiva" panose="03010101010201010101" pitchFamily="66" charset="0"/>
              </a:rPr>
              <a:t> сигнал, що </a:t>
            </a:r>
            <a:r>
              <a:rPr lang="ru-RU" sz="2400" dirty="0" err="1">
                <a:latin typeface="Monotype Corsiva" panose="03010101010201010101" pitchFamily="66" charset="0"/>
              </a:rPr>
              <a:t>розбивається</a:t>
            </a:r>
            <a:r>
              <a:rPr lang="ru-RU" sz="2400" dirty="0">
                <a:latin typeface="Monotype Corsiva" panose="03010101010201010101" pitchFamily="66" charset="0"/>
              </a:rPr>
              <a:t> на кадри й рядки. </a:t>
            </a:r>
            <a:endParaRPr lang="ru-RU" sz="2400" dirty="0" smtClean="0">
              <a:latin typeface="Monotype Corsiva" panose="03010101010201010101" pitchFamily="66" charset="0"/>
            </a:endParaRPr>
          </a:p>
          <a:p>
            <a:pPr indent="457200" algn="just"/>
            <a:r>
              <a:rPr lang="ru-RU" sz="2400" dirty="0" err="1" smtClean="0">
                <a:latin typeface="Monotype Corsiva" panose="03010101010201010101" pitchFamily="66" charset="0"/>
              </a:rPr>
              <a:t>Послідовність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рядків</a:t>
            </a:r>
            <a:r>
              <a:rPr lang="ru-RU" sz="2400" dirty="0">
                <a:latin typeface="Monotype Corsiva" panose="03010101010201010101" pitchFamily="66" charset="0"/>
              </a:rPr>
              <a:t> і </a:t>
            </a:r>
            <a:r>
              <a:rPr lang="ru-RU" sz="2400" dirty="0" err="1">
                <a:latin typeface="Monotype Corsiva" panose="03010101010201010101" pitchFamily="66" charset="0"/>
              </a:rPr>
              <a:t>кадрів</a:t>
            </a:r>
            <a:r>
              <a:rPr lang="ru-RU" sz="2400" dirty="0">
                <a:latin typeface="Monotype Corsiva" panose="03010101010201010101" pitchFamily="66" charset="0"/>
              </a:rPr>
              <a:t> може </a:t>
            </a:r>
            <a:r>
              <a:rPr lang="ru-RU" sz="2400" dirty="0" err="1">
                <a:latin typeface="Monotype Corsiva" panose="03010101010201010101" pitchFamily="66" charset="0"/>
              </a:rPr>
              <a:t>записуватися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носій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або</a:t>
            </a:r>
            <a:r>
              <a:rPr lang="ru-RU" sz="2400" dirty="0">
                <a:latin typeface="Monotype Corsiva" panose="03010101010201010101" pitchFamily="66" charset="0"/>
              </a:rPr>
              <a:t>, в </a:t>
            </a:r>
            <a:r>
              <a:rPr lang="ru-RU" sz="2400" dirty="0" err="1">
                <a:latin typeface="Monotype Corsiva" panose="03010101010201010101" pitchFamily="66" charset="0"/>
              </a:rPr>
              <a:t>традиційному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ефірному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телебаченні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поступати</a:t>
            </a:r>
            <a:r>
              <a:rPr lang="ru-RU" sz="2400" dirty="0">
                <a:latin typeface="Monotype Corsiva" panose="03010101010201010101" pitchFamily="66" charset="0"/>
              </a:rPr>
              <a:t> до </a:t>
            </a:r>
            <a:r>
              <a:rPr lang="ru-RU" sz="2400" dirty="0" err="1">
                <a:latin typeface="Monotype Corsiva" panose="03010101010201010101" pitchFamily="66" charset="0"/>
              </a:rPr>
              <a:t>передавачів</a:t>
            </a:r>
            <a:r>
              <a:rPr lang="ru-RU" sz="2400" dirty="0">
                <a:latin typeface="Monotype Corsiva" panose="03010101010201010101" pitchFamily="66" charset="0"/>
              </a:rPr>
              <a:t>, де </a:t>
            </a:r>
            <a:r>
              <a:rPr lang="ru-RU" sz="2400" dirty="0" err="1">
                <a:latin typeface="Monotype Corsiva" panose="03010101010201010101" pitchFamily="66" charset="0"/>
              </a:rPr>
              <a:t>низькочастотний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телевізійний</a:t>
            </a:r>
            <a:r>
              <a:rPr lang="ru-RU" sz="2400" dirty="0">
                <a:latin typeface="Monotype Corsiva" panose="03010101010201010101" pitchFamily="66" charset="0"/>
              </a:rPr>
              <a:t> сигнал </a:t>
            </a:r>
            <a:r>
              <a:rPr lang="ru-RU" sz="2400" dirty="0" err="1">
                <a:latin typeface="Monotype Corsiva" panose="03010101010201010101" pitchFamily="66" charset="0"/>
              </a:rPr>
              <a:t>зазвичай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модулюює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високочастотні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коливання</a:t>
            </a:r>
            <a:r>
              <a:rPr lang="ru-RU" sz="2400" dirty="0">
                <a:latin typeface="Monotype Corsiva" panose="03010101010201010101" pitchFamily="66" charset="0"/>
              </a:rPr>
              <a:t>, які </a:t>
            </a:r>
            <a:r>
              <a:rPr lang="ru-RU" sz="2400" dirty="0" err="1">
                <a:latin typeface="Monotype Corsiva" panose="03010101010201010101" pitchFamily="66" charset="0"/>
              </a:rPr>
              <a:t>випромінюються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простір</a:t>
            </a:r>
            <a:r>
              <a:rPr lang="ru-RU" sz="2400" dirty="0">
                <a:latin typeface="Monotype Corsiva" panose="03010101010201010101" pitchFamily="66" charset="0"/>
              </a:rPr>
              <a:t> за </a:t>
            </a:r>
            <a:r>
              <a:rPr lang="ru-RU" sz="2400" dirty="0" err="1">
                <a:latin typeface="Monotype Corsiva" panose="03010101010201010101" pitchFamily="66" charset="0"/>
              </a:rPr>
              <a:t>допомогою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антен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</a:p>
          <a:p>
            <a:pPr indent="457200" algn="just"/>
            <a:r>
              <a:rPr lang="ru-RU" sz="2400" dirty="0" err="1" smtClean="0">
                <a:latin typeface="Monotype Corsiva" panose="03010101010201010101" pitchFamily="66" charset="0"/>
              </a:rPr>
              <a:t>Модульований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високочастотний</a:t>
            </a:r>
            <a:r>
              <a:rPr lang="ru-RU" sz="2400" dirty="0">
                <a:latin typeface="Monotype Corsiva" panose="03010101010201010101" pitchFamily="66" charset="0"/>
              </a:rPr>
              <a:t> сигнал </a:t>
            </a:r>
            <a:r>
              <a:rPr lang="ru-RU" sz="2400" dirty="0" err="1">
                <a:latin typeface="Monotype Corsiva" panose="03010101010201010101" pitchFamily="66" charset="0"/>
              </a:rPr>
              <a:t>збуджує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коливання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антенах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приймальних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пристроїв</a:t>
            </a:r>
            <a:r>
              <a:rPr lang="ru-RU" sz="2400" dirty="0">
                <a:latin typeface="Monotype Corsiva" panose="03010101010201010101" pitchFamily="66" charset="0"/>
              </a:rPr>
              <a:t>, і від </a:t>
            </a:r>
            <a:r>
              <a:rPr lang="ru-RU" sz="2400" dirty="0" err="1">
                <a:latin typeface="Monotype Corsiva" panose="03010101010201010101" pitchFamily="66" charset="0"/>
              </a:rPr>
              <a:t>антен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поступають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вхід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телевізора</a:t>
            </a:r>
            <a:r>
              <a:rPr lang="ru-RU" sz="2400" dirty="0">
                <a:latin typeface="Monotype Corsiva" panose="03010101010201010101" pitchFamily="66" charset="0"/>
              </a:rPr>
              <a:t>, де сигнал </a:t>
            </a:r>
            <a:r>
              <a:rPr lang="ru-RU" sz="2400" dirty="0" err="1">
                <a:latin typeface="Monotype Corsiva" panose="03010101010201010101" pitchFamily="66" charset="0"/>
              </a:rPr>
              <a:t>демодулюється</a:t>
            </a:r>
            <a:r>
              <a:rPr lang="ru-RU" sz="2400" dirty="0">
                <a:latin typeface="Monotype Corsiva" panose="03010101010201010101" pitchFamily="66" charset="0"/>
              </a:rPr>
              <a:t>, в </a:t>
            </a:r>
            <a:r>
              <a:rPr lang="ru-RU" sz="2400" dirty="0" err="1">
                <a:latin typeface="Monotype Corsiva" panose="03010101010201010101" pitchFamily="66" charset="0"/>
              </a:rPr>
              <a:t>ньому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виділяються</a:t>
            </a:r>
            <a:r>
              <a:rPr lang="ru-RU" sz="2400" dirty="0">
                <a:latin typeface="Monotype Corsiva" panose="03010101010201010101" pitchFamily="66" charset="0"/>
              </a:rPr>
              <a:t> кадри й рядки, і </a:t>
            </a:r>
            <a:r>
              <a:rPr lang="ru-RU" sz="2400" dirty="0" err="1">
                <a:latin typeface="Monotype Corsiva" panose="03010101010201010101" pitchFamily="66" charset="0"/>
              </a:rPr>
              <a:t>відображається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екранах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телевізорів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Телебачення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156" y="1196752"/>
            <a:ext cx="8771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Застосування</a:t>
            </a:r>
            <a:r>
              <a:rPr lang="ru-RU" sz="2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телебачення</a:t>
            </a:r>
            <a:r>
              <a:rPr lang="ru-RU" sz="2000" dirty="0" err="1" smtClean="0">
                <a:latin typeface="Monotype Corsiva" panose="03010101010201010101" pitchFamily="66" charset="0"/>
              </a:rPr>
              <a:t>Разом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з </a:t>
            </a:r>
            <a:r>
              <a:rPr lang="ru-RU" sz="2000" dirty="0" err="1">
                <a:latin typeface="Monotype Corsiva" panose="03010101010201010101" pitchFamily="66" charset="0"/>
              </a:rPr>
              <a:t>радіомовленням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телебачення</a:t>
            </a:r>
            <a:r>
              <a:rPr lang="ru-RU" sz="2000" dirty="0">
                <a:latin typeface="Monotype Corsiva" panose="03010101010201010101" pitchFamily="66" charset="0"/>
              </a:rPr>
              <a:t> є одним з </a:t>
            </a:r>
            <a:r>
              <a:rPr lang="ru-RU" sz="2000" dirty="0" err="1">
                <a:latin typeface="Monotype Corsiva" panose="03010101010201010101" pitchFamily="66" charset="0"/>
              </a:rPr>
              <a:t>наймасовіших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засобів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освіти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політичного</a:t>
            </a:r>
            <a:r>
              <a:rPr lang="ru-RU" sz="2000" dirty="0">
                <a:latin typeface="Monotype Corsiva" panose="03010101010201010101" pitchFamily="66" charset="0"/>
              </a:rPr>
              <a:t> і культурного </a:t>
            </a:r>
            <a:r>
              <a:rPr lang="ru-RU" sz="2000" dirty="0" err="1">
                <a:latin typeface="Monotype Corsiva" panose="03010101010201010101" pitchFamily="66" charset="0"/>
              </a:rPr>
              <a:t>виховання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людства</a:t>
            </a:r>
            <a:r>
              <a:rPr lang="ru-RU" sz="2000" dirty="0">
                <a:latin typeface="Monotype Corsiva" panose="03010101010201010101" pitchFamily="66" charset="0"/>
              </a:rPr>
              <a:t>; </a:t>
            </a:r>
            <a:r>
              <a:rPr lang="ru-RU" sz="2000" dirty="0" err="1">
                <a:latin typeface="Monotype Corsiva" panose="03010101010201010101" pitchFamily="66" charset="0"/>
              </a:rPr>
              <a:t>також</a:t>
            </a:r>
            <a:r>
              <a:rPr lang="ru-RU" sz="2000" dirty="0">
                <a:latin typeface="Monotype Corsiva" panose="03010101010201010101" pitchFamily="66" charset="0"/>
              </a:rPr>
              <a:t> одним з </a:t>
            </a:r>
            <a:r>
              <a:rPr lang="ru-RU" sz="2000" dirty="0" err="1">
                <a:latin typeface="Monotype Corsiva" panose="03010101010201010101" pitchFamily="66" charset="0"/>
              </a:rPr>
              <a:t>основних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засобів</a:t>
            </a:r>
            <a:r>
              <a:rPr lang="ru-RU" sz="2000" dirty="0">
                <a:latin typeface="Monotype Corsiva" panose="03010101010201010101" pitchFamily="66" charset="0"/>
              </a:rPr>
              <a:t> зв'язку, широко </a:t>
            </a:r>
            <a:r>
              <a:rPr lang="ru-RU" sz="2000" dirty="0" err="1">
                <a:latin typeface="Monotype Corsiva" panose="03010101010201010101" pitchFamily="66" charset="0"/>
              </a:rPr>
              <a:t>використовуваним</a:t>
            </a:r>
            <a:r>
              <a:rPr lang="ru-RU" sz="2000" dirty="0">
                <a:latin typeface="Monotype Corsiva" panose="03010101010201010101" pitchFamily="66" charset="0"/>
              </a:rPr>
              <a:t> у </a:t>
            </a:r>
            <a:r>
              <a:rPr lang="ru-RU" sz="2000" dirty="0" err="1">
                <a:latin typeface="Monotype Corsiva" panose="03010101010201010101" pitchFamily="66" charset="0"/>
              </a:rPr>
              <a:t>наукових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дослідженнях</a:t>
            </a:r>
            <a:r>
              <a:rPr lang="ru-RU" sz="2000" dirty="0">
                <a:latin typeface="Monotype Corsiva" panose="03010101010201010101" pitchFamily="66" charset="0"/>
              </a:rPr>
              <a:t> при </a:t>
            </a:r>
            <a:r>
              <a:rPr lang="ru-RU" sz="2000" dirty="0" err="1">
                <a:latin typeface="Monotype Corsiva" panose="03010101010201010101" pitchFamily="66" charset="0"/>
              </a:rPr>
              <a:t>обсервації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об'єктів</a:t>
            </a:r>
            <a:r>
              <a:rPr lang="ru-RU" sz="2000" dirty="0">
                <a:latin typeface="Monotype Corsiva" panose="03010101010201010101" pitchFamily="66" charset="0"/>
              </a:rPr>
              <a:t> з </a:t>
            </a:r>
            <a:r>
              <a:rPr lang="ru-RU" sz="2000" dirty="0" err="1">
                <a:latin typeface="Monotype Corsiva" panose="03010101010201010101" pitchFamily="66" charset="0"/>
              </a:rPr>
              <a:t>віддалі</a:t>
            </a:r>
            <a:r>
              <a:rPr lang="ru-RU" sz="2000" dirty="0">
                <a:latin typeface="Monotype Corsiva" panose="03010101010201010101" pitchFamily="66" charset="0"/>
              </a:rPr>
              <a:t>, в </a:t>
            </a:r>
            <a:r>
              <a:rPr lang="ru-RU" sz="2000" dirty="0" err="1">
                <a:latin typeface="Monotype Corsiva" panose="03010101010201010101" pitchFamily="66" charset="0"/>
              </a:rPr>
              <a:t>техніці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промисловості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транспорті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 smtClean="0">
                <a:latin typeface="Monotype Corsiva" panose="03010101010201010101" pitchFamily="66" charset="0"/>
              </a:rPr>
              <a:t>будівництві</a:t>
            </a:r>
            <a:r>
              <a:rPr lang="ru-RU" sz="2000" dirty="0" smtClean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сільському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господарстві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метеорології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космічних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нуклеарних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дослідженнях</a:t>
            </a:r>
            <a:r>
              <a:rPr lang="ru-RU" sz="2000" dirty="0">
                <a:latin typeface="Monotype Corsiva" panose="03010101010201010101" pitchFamily="66" charset="0"/>
              </a:rPr>
              <a:t>, у </a:t>
            </a:r>
            <a:r>
              <a:rPr lang="ru-RU" sz="2000" dirty="0" err="1">
                <a:latin typeface="Monotype Corsiva" panose="03010101010201010101" pitchFamily="66" charset="0"/>
              </a:rPr>
              <a:t>військовій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справі</a:t>
            </a:r>
            <a:r>
              <a:rPr lang="ru-RU" sz="2000" dirty="0">
                <a:latin typeface="Monotype Corsiva" panose="03010101010201010101" pitchFamily="66" charset="0"/>
              </a:rPr>
              <a:t> тощо. </a:t>
            </a:r>
          </a:p>
        </p:txBody>
      </p:sp>
      <p:pic>
        <p:nvPicPr>
          <p:cNvPr id="145410" name="Picture 2" descr="http://www.day.kiev.ua/sites/default/files/news/30102013/yak-vidkriti-kabelne-telebachen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5744"/>
            <a:ext cx="4104456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http://amurpress.ru/2013/2013god/Foto_iz_interneta/televisor_v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40" y="3135744"/>
            <a:ext cx="4517067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896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07505" y="1196752"/>
            <a:ext cx="4968552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Monotype Corsiva" panose="03010101010201010101" pitchFamily="66" charset="0"/>
              </a:rPr>
              <a:t>Досліди Герца зацікавили фізиків усього світу. У Росії одним із перших почав вивчати електромагнітні хвилі викладач офіцерських </a:t>
            </a:r>
            <a:r>
              <a:rPr lang="uk-UA" sz="2000" dirty="0" smtClean="0">
                <a:latin typeface="Monotype Corsiva" panose="03010101010201010101" pitchFamily="66" charset="0"/>
              </a:rPr>
              <a:t>мінних </a:t>
            </a:r>
            <a:r>
              <a:rPr lang="uk-UA" sz="2000" dirty="0">
                <a:latin typeface="Monotype Corsiva" panose="03010101010201010101" pitchFamily="66" charset="0"/>
              </a:rPr>
              <a:t>класів у Кронштадті Олександр Степанович Попов. Почавши з дослідів Герца, він знайшов більш надійний спосіб реєстрації електромагнітних хвиль. Учений запропонував спеціальний прилад – </a:t>
            </a:r>
            <a:r>
              <a:rPr lang="uk-UA" sz="2000" b="1" i="1" dirty="0">
                <a:latin typeface="Monotype Corsiva" panose="03010101010201010101" pitchFamily="66" charset="0"/>
              </a:rPr>
              <a:t>когерер</a:t>
            </a:r>
            <a:r>
              <a:rPr lang="uk-UA" sz="2000" dirty="0">
                <a:latin typeface="Monotype Corsiva" panose="03010101010201010101" pitchFamily="66" charset="0"/>
              </a:rPr>
              <a:t>, який приймав електромагнітні </a:t>
            </a:r>
            <a:r>
              <a:rPr lang="uk-UA" sz="2000" dirty="0" smtClean="0">
                <a:latin typeface="Monotype Corsiva" panose="03010101010201010101" pitchFamily="66" charset="0"/>
              </a:rPr>
              <a:t>хвилі.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uk-UA" sz="2000" dirty="0">
                <a:solidFill>
                  <a:srgbClr val="FFFF00"/>
                </a:solidFill>
                <a:latin typeface="Monotype Corsiva" panose="03010101010201010101" pitchFamily="66" charset="0"/>
              </a:rPr>
              <a:t>Електромагнітні хвилі </a:t>
            </a:r>
            <a:r>
              <a:rPr lang="uk-UA" sz="2000" dirty="0">
                <a:latin typeface="Monotype Corsiva" panose="03010101010201010101" pitchFamily="66" charset="0"/>
              </a:rPr>
              <a:t>– система електричних та магнітних полів, що періодично змінюються.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uk-UA" sz="2000" dirty="0">
                <a:latin typeface="Monotype Corsiva" panose="03010101010201010101" pitchFamily="66" charset="0"/>
              </a:rPr>
              <a:t>Електромагнітні хвилі можуть поширюватися у вакуумі, </a:t>
            </a:r>
            <a:r>
              <a:rPr lang="uk-UA" sz="2000" dirty="0" err="1">
                <a:latin typeface="Monotype Corsiva" panose="03010101010201010101" pitchFamily="66" charset="0"/>
              </a:rPr>
              <a:t>переносячи</a:t>
            </a:r>
            <a:r>
              <a:rPr lang="uk-UA" sz="2000" dirty="0">
                <a:latin typeface="Monotype Corsiva" panose="03010101010201010101" pitchFamily="66" charset="0"/>
              </a:rPr>
              <a:t> енергію.</a:t>
            </a:r>
            <a:endParaRPr lang="ru-RU" sz="2000" dirty="0">
              <a:latin typeface="Monotype Corsiva" panose="03010101010201010101" pitchFamily="66" charset="0"/>
            </a:endParaRPr>
          </a:p>
          <a:p>
            <a:pPr indent="457200" algn="just"/>
            <a:endParaRPr lang="uk-UA" sz="2000" dirty="0" smtClean="0">
              <a:latin typeface="Monotype Corsiva" panose="03010101010201010101" pitchFamily="66" charset="0"/>
            </a:endParaRPr>
          </a:p>
          <a:p>
            <a:pPr indent="457200" algn="just"/>
            <a:endParaRPr lang="uk-UA" sz="20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0528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 дії радіотелефонного зв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’</a:t>
            </a:r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язку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39266" name="Picture 2" descr="File:Alexander Stepanovich Pop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46" y="1224055"/>
            <a:ext cx="3888110" cy="5326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2" name="Picture 8" descr="http://upload.wikimedia.org/wikipedia/commons/a/a2/Cohere%28Ag-Ni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157192"/>
            <a:ext cx="4968552" cy="1393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78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07505" y="1053513"/>
            <a:ext cx="87849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Принцип </a:t>
            </a:r>
            <a:r>
              <a:rPr lang="uk-UA" sz="2000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радіозв’язку</a:t>
            </a:r>
            <a:r>
              <a:rPr lang="uk-UA" sz="2000" dirty="0">
                <a:latin typeface="Monotype Corsiva" panose="03010101010201010101" pitchFamily="66" charset="0"/>
              </a:rPr>
              <a:t>: змінний струм високої частоти, утворений у передаючій антені, викликає в навколишньому просторі змінне електричне поле, яке поширюється у вигляді електромагнітних хвиль. Досягнувши приймальної антени, електромагнітна хвиля викликає в ній змінний струм такої ж частоти, на якій працює передавач</a:t>
            </a:r>
            <a:r>
              <a:rPr lang="uk-UA" sz="2000" dirty="0" smtClean="0">
                <a:latin typeface="Monotype Corsiva" panose="03010101010201010101" pitchFamily="66" charset="0"/>
              </a:rPr>
              <a:t>.</a:t>
            </a:r>
            <a:endParaRPr lang="uk-UA" sz="20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0528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 дії радіотелефонного зв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’</a:t>
            </a:r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язку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2" descr="http://gendocs.ru/gendocs/docs/20/19094/conv_1/file1_html_m2de904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76872"/>
            <a:ext cx="5040559" cy="1988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4149080"/>
            <a:ext cx="878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Monotype Corsiva" panose="03010101010201010101" pitchFamily="66" charset="0"/>
              </a:rPr>
              <a:t>При радіотелефонному зв’язку звукові коливання перетворюються за допомогою мікрофону в електричні коливання тієї ж форми, але низької частоти. Для їх передачі на великі відстані необхідно провести модуляцію. </a:t>
            </a:r>
          </a:p>
          <a:p>
            <a:pPr indent="457200" algn="just"/>
            <a:r>
              <a:rPr lang="uk-UA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Модуляція</a:t>
            </a:r>
            <a:r>
              <a:rPr lang="uk-UA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uk-UA" dirty="0">
                <a:latin typeface="Monotype Corsiva" panose="03010101010201010101" pitchFamily="66" charset="0"/>
              </a:rPr>
              <a:t>– зміна одного або кількох параметрів високочастотного коливання за законом низькочастотного коливання</a:t>
            </a:r>
            <a:r>
              <a:rPr lang="uk-UA" dirty="0" smtClean="0">
                <a:latin typeface="Monotype Corsiva" panose="03010101010201010101" pitchFamily="66" charset="0"/>
              </a:rPr>
              <a:t>. Модуляцію </a:t>
            </a:r>
            <a:r>
              <a:rPr lang="uk-UA" dirty="0">
                <a:latin typeface="Monotype Corsiva" panose="03010101010201010101" pitchFamily="66" charset="0"/>
              </a:rPr>
              <a:t>коливань можна здійснювати, змінюючи їх амплітуду, частоту або фазу</a:t>
            </a:r>
            <a:r>
              <a:rPr lang="uk-UA" dirty="0" smtClean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uk-UA" dirty="0">
                <a:latin typeface="Monotype Corsiva" panose="03010101010201010101" pitchFamily="66" charset="0"/>
              </a:rPr>
              <a:t>На приймальній станції з модульованих коливань виділяють сигнали звукової частоти. Для цього використовують детектор. </a:t>
            </a:r>
            <a:r>
              <a:rPr lang="uk-UA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Детектування</a:t>
            </a:r>
            <a:r>
              <a:rPr lang="uk-UA" dirty="0" smtClean="0">
                <a:latin typeface="Monotype Corsiva" panose="03010101010201010101" pitchFamily="66" charset="0"/>
              </a:rPr>
              <a:t> </a:t>
            </a:r>
            <a:r>
              <a:rPr lang="uk-UA" dirty="0">
                <a:latin typeface="Monotype Corsiva" panose="03010101010201010101" pitchFamily="66" charset="0"/>
              </a:rPr>
              <a:t>– процес виділення низькочастотних коливань із прийнятих модульованих коливань високої частоти.</a:t>
            </a:r>
          </a:p>
          <a:p>
            <a:pPr indent="457200" algn="just"/>
            <a:endParaRPr lang="uk-UA" dirty="0">
              <a:latin typeface="Monotype Corsiva" panose="03010101010201010101" pitchFamily="66" charset="0"/>
            </a:endParaRPr>
          </a:p>
        </p:txBody>
      </p:sp>
      <p:pic>
        <p:nvPicPr>
          <p:cNvPr id="7" name="Picture 4" descr="http://ua.convdocs.org/pars_docs/refs/50/49997/49997_html_m795b4a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82" y="2270130"/>
            <a:ext cx="3667858" cy="1971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39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 дії радіотелефонного зв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’</a:t>
            </a:r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язку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1196752"/>
            <a:ext cx="864096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Радіотелефонний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зв'язок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електричний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зв'язок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при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якому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за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допомогою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1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радіохвиль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передаються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телефонні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повідомлення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. На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відміну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від </a:t>
            </a:r>
            <a:r>
              <a:rPr kumimoji="0" lang="ru-RU" sz="2000" b="0" i="1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радіомовлення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в Р. с.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здійснюється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двосторонній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обмін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повідомленнями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між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2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кореспондентами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—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або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одночасно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(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дуплексний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зв'язок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),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або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по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черзі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(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сімплексний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зв'язок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загрузка...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простих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системах Р. с., що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здійснюють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як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сімплексний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так і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дуплексний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зв'язок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радіостанція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кожного з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кореспондентів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складається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з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передавача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і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чутливого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приймача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що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працюють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в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діапазоні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метрових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або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дециметрових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хвиль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;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антени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;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джерела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електроживлення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і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мікротелефонної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трубки.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Дальність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зв'язку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складає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0,5—30 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км.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Завдяки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високій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оперативності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мобільності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малій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масі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і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простоті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обслуговування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такі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системи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Р. с.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знайшли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вживання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в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багатьох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областях народного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господарства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перш за все в низовому зв'язку, у тому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числі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1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диспетчерському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зв'язку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а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також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у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військовій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справі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. У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рідко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заселених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районах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Півночі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і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Сибіру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для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здійснення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низового зв'язку на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відстанях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до 300—500 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км.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використовують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передавачі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з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односмуговою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модуляцією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коливань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, що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працюють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в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декаметровом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діапазоні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хвиль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і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мають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потужність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5, 30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або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 300 </a:t>
            </a:r>
            <a:r>
              <a:rPr kumimoji="0" lang="ru-RU" sz="2000" b="0" i="1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Вт.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Принцип дії радіотелефонного зв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’</a:t>
            </a:r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язку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1242917"/>
            <a:ext cx="878497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eaLnBrk="0" hangingPunct="0"/>
            <a:r>
              <a:rPr lang="ru-RU" sz="2000" dirty="0">
                <a:latin typeface="Monotype Corsiva" panose="03010101010201010101" pitchFamily="66" charset="0"/>
              </a:rPr>
              <a:t>В </a:t>
            </a:r>
            <a:r>
              <a:rPr lang="ru-RU" sz="2000" dirty="0" err="1">
                <a:latin typeface="Monotype Corsiva" panose="03010101010201010101" pitchFamily="66" charset="0"/>
              </a:rPr>
              <a:t>складніших</a:t>
            </a:r>
            <a:r>
              <a:rPr lang="ru-RU" sz="2000" dirty="0">
                <a:latin typeface="Monotype Corsiva" panose="03010101010201010101" pitchFamily="66" charset="0"/>
              </a:rPr>
              <a:t> системах Р. с. (як правило, дуплексному зв'язку) — </a:t>
            </a:r>
            <a:r>
              <a:rPr lang="ru-RU" sz="2000" dirty="0" err="1" smtClean="0">
                <a:latin typeface="Monotype Corsiva" panose="03010101010201010101" pitchFamily="66" charset="0"/>
              </a:rPr>
              <a:t>радіорелейних</a:t>
            </a:r>
            <a:r>
              <a:rPr lang="ru-RU" sz="2000" dirty="0" smtClean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супутникових</a:t>
            </a:r>
            <a:r>
              <a:rPr lang="ru-RU" sz="2000" dirty="0">
                <a:latin typeface="Monotype Corsiva" panose="03010101010201010101" pitchFamily="66" charset="0"/>
              </a:rPr>
              <a:t> (див. </a:t>
            </a:r>
            <a:r>
              <a:rPr lang="ru-RU" sz="2000" i="1" u="sng" dirty="0" err="1">
                <a:latin typeface="Monotype Corsiva" panose="03010101010201010101" pitchFamily="66" charset="0"/>
              </a:rPr>
              <a:t>Космічний</a:t>
            </a:r>
            <a:r>
              <a:rPr lang="ru-RU" sz="2000" i="1" u="sng" dirty="0">
                <a:latin typeface="Monotype Corsiva" panose="03010101010201010101" pitchFamily="66" charset="0"/>
              </a:rPr>
              <a:t> </a:t>
            </a:r>
            <a:r>
              <a:rPr lang="ru-RU" sz="2000" i="1" u="sng" dirty="0" err="1">
                <a:latin typeface="Monotype Corsiva" panose="03010101010201010101" pitchFamily="66" charset="0"/>
              </a:rPr>
              <a:t>зв'язок</a:t>
            </a:r>
            <a:r>
              <a:rPr lang="ru-RU" sz="2000" dirty="0">
                <a:latin typeface="Monotype Corsiva" panose="03010101010201010101" pitchFamily="66" charset="0"/>
              </a:rPr>
              <a:t> ) і </a:t>
            </a:r>
            <a:r>
              <a:rPr lang="ru-RU" sz="2000" dirty="0" err="1">
                <a:latin typeface="Monotype Corsiva" panose="03010101010201010101" pitchFamily="66" charset="0"/>
              </a:rPr>
              <a:t>телекомунікації</a:t>
            </a:r>
            <a:r>
              <a:rPr lang="ru-RU" sz="2000" dirty="0"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latin typeface="Monotype Corsiva" panose="03010101010201010101" pitchFamily="66" charset="0"/>
              </a:rPr>
              <a:t>декаметрових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хвилях</a:t>
            </a:r>
            <a:r>
              <a:rPr lang="ru-RU" sz="2000" dirty="0">
                <a:latin typeface="Monotype Corsiva" panose="03010101010201010101" pitchFamily="66" charset="0"/>
              </a:rPr>
              <a:t>, — </a:t>
            </a:r>
            <a:r>
              <a:rPr lang="ru-RU" sz="2000" dirty="0" err="1">
                <a:latin typeface="Monotype Corsiva" panose="03010101010201010101" pitchFamily="66" charset="0"/>
              </a:rPr>
              <a:t>використовуваних</a:t>
            </a:r>
            <a:r>
              <a:rPr lang="ru-RU" sz="2000" dirty="0">
                <a:latin typeface="Monotype Corsiva" panose="03010101010201010101" pitchFamily="66" charset="0"/>
              </a:rPr>
              <a:t> для </a:t>
            </a:r>
            <a:r>
              <a:rPr lang="ru-RU" sz="2000" dirty="0" err="1">
                <a:latin typeface="Monotype Corsiva" panose="03010101010201010101" pitchFamily="66" charset="0"/>
              </a:rPr>
              <a:t>об'єднання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i="1" u="sng" dirty="0" err="1">
                <a:latin typeface="Monotype Corsiva" panose="03010101010201010101" pitchFamily="66" charset="0"/>
              </a:rPr>
              <a:t>телефонних</a:t>
            </a:r>
            <a:r>
              <a:rPr lang="ru-RU" sz="2000" i="1" u="sng" dirty="0">
                <a:latin typeface="Monotype Corsiva" panose="03010101010201010101" pitchFamily="66" charset="0"/>
              </a:rPr>
              <a:t> мереж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різних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міст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районів</a:t>
            </a:r>
            <a:r>
              <a:rPr lang="ru-RU" sz="2000" dirty="0">
                <a:latin typeface="Monotype Corsiva" panose="03010101010201010101" pitchFamily="66" charset="0"/>
              </a:rPr>
              <a:t> СРСР в рамках </a:t>
            </a:r>
            <a:r>
              <a:rPr lang="ru-RU" sz="2000" i="1" u="sng" dirty="0" err="1">
                <a:latin typeface="Monotype Corsiva" panose="03010101010201010101" pitchFamily="66" charset="0"/>
              </a:rPr>
              <a:t>Єдиною</a:t>
            </a:r>
            <a:r>
              <a:rPr lang="ru-RU" sz="2000" i="1" u="sng" dirty="0">
                <a:latin typeface="Monotype Corsiva" panose="03010101010201010101" pitchFamily="66" charset="0"/>
              </a:rPr>
              <a:t> </a:t>
            </a:r>
            <a:r>
              <a:rPr lang="ru-RU" sz="2000" i="1" u="sng" dirty="0" err="1">
                <a:latin typeface="Monotype Corsiva" panose="03010101010201010101" pitchFamily="66" charset="0"/>
              </a:rPr>
              <a:t>автоматизованої</a:t>
            </a:r>
            <a:r>
              <a:rPr lang="ru-RU" sz="2000" i="1" u="sng" dirty="0">
                <a:latin typeface="Monotype Corsiva" panose="03010101010201010101" pitchFamily="66" charset="0"/>
              </a:rPr>
              <a:t> </a:t>
            </a:r>
            <a:r>
              <a:rPr lang="ru-RU" sz="2000" i="1" u="sng" dirty="0" err="1">
                <a:latin typeface="Monotype Corsiva" panose="03010101010201010101" pitchFamily="66" charset="0"/>
              </a:rPr>
              <a:t>системи</a:t>
            </a:r>
            <a:r>
              <a:rPr lang="ru-RU" sz="2000" i="1" u="sng" dirty="0">
                <a:latin typeface="Monotype Corsiva" panose="03010101010201010101" pitchFamily="66" charset="0"/>
              </a:rPr>
              <a:t> зв'язку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застосовують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складні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направлені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антени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передавачі</a:t>
            </a:r>
            <a:r>
              <a:rPr lang="ru-RU" sz="2000" dirty="0">
                <a:latin typeface="Monotype Corsiva" panose="03010101010201010101" pitchFamily="66" charset="0"/>
              </a:rPr>
              <a:t> з </a:t>
            </a:r>
            <a:r>
              <a:rPr lang="ru-RU" sz="2000" dirty="0" err="1">
                <a:latin typeface="Monotype Corsiva" panose="03010101010201010101" pitchFamily="66" charset="0"/>
              </a:rPr>
              <a:t>односмуговою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модуляцією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потужністю</a:t>
            </a:r>
            <a:r>
              <a:rPr lang="ru-RU" sz="2000" dirty="0">
                <a:latin typeface="Monotype Corsiva" panose="03010101010201010101" pitchFamily="66" charset="0"/>
              </a:rPr>
              <a:t> 5—100 </a:t>
            </a:r>
            <a:r>
              <a:rPr lang="ru-RU" sz="2000" i="1" dirty="0">
                <a:latin typeface="Monotype Corsiva" panose="03010101010201010101" pitchFamily="66" charset="0"/>
              </a:rPr>
              <a:t>квт. </a:t>
            </a:r>
            <a:endParaRPr lang="ru-RU" sz="2000" i="1" dirty="0" smtClean="0">
              <a:latin typeface="Monotype Corsiva" panose="03010101010201010101" pitchFamily="66" charset="0"/>
            </a:endParaRPr>
          </a:p>
          <a:p>
            <a:pPr lvl="0" indent="457200" algn="just" eaLnBrk="0" hangingPunct="0"/>
            <a:r>
              <a:rPr lang="ru-RU" sz="2000" dirty="0" smtClean="0">
                <a:latin typeface="Monotype Corsiva" panose="03010101010201010101" pitchFamily="66" charset="0"/>
              </a:rPr>
              <a:t>На </a:t>
            </a:r>
            <a:r>
              <a:rPr lang="ru-RU" sz="2000" dirty="0" err="1">
                <a:latin typeface="Monotype Corsiva" panose="03010101010201010101" pitchFamily="66" charset="0"/>
              </a:rPr>
              <a:t>лініях</a:t>
            </a:r>
            <a:r>
              <a:rPr lang="ru-RU" sz="2000" dirty="0">
                <a:latin typeface="Monotype Corsiva" panose="03010101010201010101" pitchFamily="66" charset="0"/>
              </a:rPr>
              <a:t> далекого Р. с. </a:t>
            </a:r>
            <a:r>
              <a:rPr lang="ru-RU" sz="2000" dirty="0" err="1">
                <a:latin typeface="Monotype Corsiva" panose="03010101010201010101" pitchFamily="66" charset="0"/>
              </a:rPr>
              <a:t>протяжністю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понад</a:t>
            </a:r>
            <a:r>
              <a:rPr lang="ru-RU" sz="2000" dirty="0">
                <a:latin typeface="Monotype Corsiva" panose="03010101010201010101" pitchFamily="66" charset="0"/>
              </a:rPr>
              <a:t> 5—6 тис. </a:t>
            </a:r>
            <a:r>
              <a:rPr lang="ru-RU" sz="2000" i="1" dirty="0">
                <a:latin typeface="Monotype Corsiva" panose="03010101010201010101" pitchFamily="66" charset="0"/>
              </a:rPr>
              <a:t>км. </a:t>
            </a:r>
            <a:r>
              <a:rPr lang="ru-RU" sz="2000" dirty="0" err="1">
                <a:latin typeface="Monotype Corsiva" panose="03010101010201010101" pitchFamily="66" charset="0"/>
              </a:rPr>
              <a:t>приблизно</a:t>
            </a:r>
            <a:r>
              <a:rPr lang="ru-RU" sz="2000" dirty="0">
                <a:latin typeface="Monotype Corsiva" panose="03010101010201010101" pitchFamily="66" charset="0"/>
              </a:rPr>
              <a:t> в </a:t>
            </a:r>
            <a:r>
              <a:rPr lang="ru-RU" sz="2000" dirty="0" err="1">
                <a:latin typeface="Monotype Corsiva" panose="03010101010201010101" pitchFamily="66" charset="0"/>
              </a:rPr>
              <a:t>середині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траси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виробляють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ретрансляцію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сигналів</a:t>
            </a:r>
            <a:r>
              <a:rPr lang="ru-RU" sz="2000" dirty="0">
                <a:latin typeface="Monotype Corsiva" panose="03010101010201010101" pitchFamily="66" charset="0"/>
              </a:rPr>
              <a:t> за </a:t>
            </a:r>
            <a:r>
              <a:rPr lang="ru-RU" sz="2000" dirty="0" err="1">
                <a:latin typeface="Monotype Corsiva" panose="03010101010201010101" pitchFamily="66" charset="0"/>
              </a:rPr>
              <a:t>допомогою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i="1" u="sng" dirty="0" err="1">
                <a:latin typeface="Monotype Corsiva" panose="03010101010201010101" pitchFamily="66" charset="0"/>
              </a:rPr>
              <a:t>пріємо-передавальній</a:t>
            </a:r>
            <a:r>
              <a:rPr lang="ru-RU" sz="2000" i="1" u="sng" dirty="0">
                <a:latin typeface="Monotype Corsiva" panose="03010101010201010101" pitchFamily="66" charset="0"/>
              </a:rPr>
              <a:t> </a:t>
            </a:r>
            <a:r>
              <a:rPr lang="ru-RU" sz="2000" i="1" u="sng" dirty="0" err="1">
                <a:latin typeface="Monotype Corsiva" panose="03010101010201010101" pitchFamily="66" charset="0"/>
              </a:rPr>
              <a:t>радіостанції</a:t>
            </a:r>
            <a:r>
              <a:rPr lang="ru-RU" sz="2000" i="1" dirty="0">
                <a:latin typeface="Monotype Corsiva" panose="03010101010201010101" pitchFamily="66" charset="0"/>
              </a:rPr>
              <a:t> . </a:t>
            </a:r>
            <a:r>
              <a:rPr lang="ru-RU" sz="2000" dirty="0">
                <a:latin typeface="Monotype Corsiva" panose="03010101010201010101" pitchFamily="66" charset="0"/>
              </a:rPr>
              <a:t>В </a:t>
            </a:r>
            <a:r>
              <a:rPr lang="ru-RU" sz="2000" dirty="0" err="1">
                <a:latin typeface="Monotype Corsiva" panose="03010101010201010101" pitchFamily="66" charset="0"/>
              </a:rPr>
              <a:t>крайових</a:t>
            </a:r>
            <a:r>
              <a:rPr lang="ru-RU" sz="2000" dirty="0">
                <a:latin typeface="Monotype Corsiva" panose="03010101010201010101" pitchFamily="66" charset="0"/>
              </a:rPr>
              <a:t> пунктах </a:t>
            </a:r>
            <a:r>
              <a:rPr lang="ru-RU" sz="2000" dirty="0" err="1">
                <a:latin typeface="Monotype Corsiva" panose="03010101010201010101" pitchFamily="66" charset="0"/>
              </a:rPr>
              <a:t>лінії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кожен</a:t>
            </a:r>
            <a:r>
              <a:rPr lang="ru-RU" sz="2000" dirty="0">
                <a:latin typeface="Monotype Corsiva" panose="03010101010201010101" pitchFamily="66" charset="0"/>
              </a:rPr>
              <a:t> її </a:t>
            </a:r>
            <a:r>
              <a:rPr lang="ru-RU" sz="2000" dirty="0" err="1">
                <a:latin typeface="Monotype Corsiva" panose="03010101010201010101" pitchFamily="66" charset="0"/>
              </a:rPr>
              <a:t>телефонний</a:t>
            </a:r>
            <a:r>
              <a:rPr lang="ru-RU" sz="2000" dirty="0">
                <a:latin typeface="Monotype Corsiva" panose="03010101010201010101" pitchFamily="66" charset="0"/>
              </a:rPr>
              <a:t> канал </a:t>
            </a:r>
            <a:r>
              <a:rPr lang="ru-RU" sz="2000" dirty="0" err="1">
                <a:latin typeface="Monotype Corsiva" panose="03010101010201010101" pitchFamily="66" charset="0"/>
              </a:rPr>
              <a:t>зазвичай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сполучається</a:t>
            </a:r>
            <a:r>
              <a:rPr lang="ru-RU" sz="2000" dirty="0">
                <a:latin typeface="Monotype Corsiva" panose="03010101010201010101" pitchFamily="66" charset="0"/>
              </a:rPr>
              <a:t> з телефонною </a:t>
            </a:r>
            <a:r>
              <a:rPr lang="ru-RU" sz="2000" dirty="0" err="1">
                <a:latin typeface="Monotype Corsiva" panose="03010101010201010101" pitchFamily="66" charset="0"/>
              </a:rPr>
              <a:t>лінією</a:t>
            </a:r>
            <a:r>
              <a:rPr lang="ru-RU" sz="2000" dirty="0">
                <a:latin typeface="Monotype Corsiva" panose="03010101010201010101" pitchFamily="66" charset="0"/>
              </a:rPr>
              <a:t> (</a:t>
            </a:r>
            <a:r>
              <a:rPr lang="ru-RU" sz="2000" dirty="0" err="1">
                <a:latin typeface="Monotype Corsiva" panose="03010101010201010101" pitchFamily="66" charset="0"/>
              </a:rPr>
              <a:t>наприклад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ведучій</a:t>
            </a:r>
            <a:r>
              <a:rPr lang="ru-RU" sz="2000" dirty="0">
                <a:latin typeface="Monotype Corsiva" panose="03010101010201010101" pitchFamily="66" charset="0"/>
              </a:rPr>
              <a:t> до </a:t>
            </a:r>
            <a:r>
              <a:rPr lang="ru-RU" sz="2000" dirty="0" err="1">
                <a:latin typeface="Monotype Corsiva" panose="03010101010201010101" pitchFamily="66" charset="0"/>
              </a:rPr>
              <a:t>місцевої</a:t>
            </a:r>
            <a:r>
              <a:rPr lang="ru-RU" sz="2000" dirty="0">
                <a:latin typeface="Monotype Corsiva" panose="03010101010201010101" pitchFamily="66" charset="0"/>
              </a:rPr>
              <a:t> АТС). </a:t>
            </a:r>
            <a:endParaRPr lang="ru-RU" sz="2000" dirty="0" smtClean="0">
              <a:latin typeface="Monotype Corsiva" panose="03010101010201010101" pitchFamily="66" charset="0"/>
            </a:endParaRPr>
          </a:p>
          <a:p>
            <a:pPr lvl="0" indent="457200" algn="just" eaLnBrk="0" hangingPunct="0"/>
            <a:r>
              <a:rPr lang="ru-RU" sz="2000" dirty="0" smtClean="0">
                <a:latin typeface="Monotype Corsiva" panose="03010101010201010101" pitchFamily="66" charset="0"/>
              </a:rPr>
              <a:t>На </a:t>
            </a:r>
            <a:r>
              <a:rPr lang="ru-RU" sz="2000" dirty="0" err="1">
                <a:latin typeface="Monotype Corsiva" panose="03010101010201010101" pitchFamily="66" charset="0"/>
              </a:rPr>
              <a:t>відміну</a:t>
            </a:r>
            <a:r>
              <a:rPr lang="ru-RU" sz="2000" dirty="0">
                <a:latin typeface="Monotype Corsiva" panose="03010101010201010101" pitchFamily="66" charset="0"/>
              </a:rPr>
              <a:t> від </a:t>
            </a:r>
            <a:r>
              <a:rPr lang="ru-RU" sz="2000" dirty="0" err="1">
                <a:latin typeface="Monotype Corsiva" panose="03010101010201010101" pitchFamily="66" charset="0"/>
              </a:rPr>
              <a:t>багатоканальних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радіорелейних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супутникових</a:t>
            </a:r>
            <a:r>
              <a:rPr lang="ru-RU" sz="2000" dirty="0">
                <a:latin typeface="Monotype Corsiva" panose="03010101010201010101" pitchFamily="66" charset="0"/>
              </a:rPr>
              <a:t> систем зв'язку, </a:t>
            </a:r>
            <a:r>
              <a:rPr lang="ru-RU" sz="2000" dirty="0" err="1">
                <a:latin typeface="Monotype Corsiva" panose="03010101010201010101" pitchFamily="66" charset="0"/>
              </a:rPr>
              <a:t>системи</a:t>
            </a:r>
            <a:r>
              <a:rPr lang="ru-RU" sz="2000" dirty="0">
                <a:latin typeface="Monotype Corsiva" panose="03010101010201010101" pitchFamily="66" charset="0"/>
              </a:rPr>
              <a:t> далекого Р. с. на </a:t>
            </a:r>
            <a:r>
              <a:rPr lang="ru-RU" sz="2000" dirty="0" err="1">
                <a:latin typeface="Monotype Corsiva" panose="03010101010201010101" pitchFamily="66" charset="0"/>
              </a:rPr>
              <a:t>декаметрових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хвилях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малоканальни</a:t>
            </a:r>
            <a:r>
              <a:rPr lang="ru-RU" sz="2000" dirty="0">
                <a:latin typeface="Monotype Corsiva" panose="03010101010201010101" pitchFamily="66" charset="0"/>
              </a:rPr>
              <a:t> (1—4 </a:t>
            </a:r>
            <a:r>
              <a:rPr lang="ru-RU" sz="2000" dirty="0" err="1">
                <a:latin typeface="Monotype Corsiva" panose="03010101010201010101" pitchFamily="66" charset="0"/>
              </a:rPr>
              <a:t>телефонних</a:t>
            </a:r>
            <a:r>
              <a:rPr lang="ru-RU" sz="2000" dirty="0">
                <a:latin typeface="Monotype Corsiva" panose="03010101010201010101" pitchFamily="66" charset="0"/>
              </a:rPr>
              <a:t> каналу); вони </a:t>
            </a:r>
            <a:r>
              <a:rPr lang="ru-RU" sz="2000" dirty="0" err="1">
                <a:latin typeface="Monotype Corsiva" panose="03010101010201010101" pitchFamily="66" charset="0"/>
              </a:rPr>
              <a:t>володіють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зниженою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надійністю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якістю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передачі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мови</a:t>
            </a:r>
            <a:r>
              <a:rPr lang="ru-RU" sz="2000" dirty="0">
                <a:latin typeface="Monotype Corsiva" panose="03010101010201010101" pitchFamily="66" charset="0"/>
              </a:rPr>
              <a:t>, але </a:t>
            </a:r>
            <a:r>
              <a:rPr lang="ru-RU" sz="2000" dirty="0" err="1">
                <a:latin typeface="Monotype Corsiva" panose="03010101010201010101" pitchFamily="66" charset="0"/>
              </a:rPr>
              <a:t>порівняно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дешеві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дуже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оперативні</a:t>
            </a:r>
            <a:r>
              <a:rPr lang="ru-RU" sz="2000" dirty="0">
                <a:latin typeface="Monotype Corsiva" panose="03010101010201010101" pitchFamily="66" charset="0"/>
              </a:rPr>
              <a:t>. </a:t>
            </a:r>
            <a:r>
              <a:rPr lang="ru-RU" sz="2000" dirty="0" err="1">
                <a:latin typeface="Monotype Corsiva" panose="03010101010201010101" pitchFamily="66" charset="0"/>
              </a:rPr>
              <a:t>Ці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системи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застосовують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також</a:t>
            </a:r>
            <a:r>
              <a:rPr lang="ru-RU" sz="2000" dirty="0">
                <a:latin typeface="Monotype Corsiva" panose="03010101010201010101" pitchFamily="66" charset="0"/>
              </a:rPr>
              <a:t> для </a:t>
            </a:r>
            <a:r>
              <a:rPr lang="ru-RU" sz="2000" dirty="0" err="1">
                <a:latin typeface="Monotype Corsiva" panose="03010101010201010101" pitchFamily="66" charset="0"/>
              </a:rPr>
              <a:t>комерційного</a:t>
            </a:r>
            <a:r>
              <a:rPr lang="ru-RU" sz="2000" dirty="0">
                <a:latin typeface="Monotype Corsiva" panose="03010101010201010101" pitchFamily="66" charset="0"/>
              </a:rPr>
              <a:t> зв'язку із </a:t>
            </a:r>
            <a:r>
              <a:rPr lang="ru-RU" sz="2000" dirty="0" err="1">
                <a:latin typeface="Monotype Corsiva" panose="03010101010201010101" pitchFamily="66" charset="0"/>
              </a:rPr>
              <a:t>зарубіжними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країнами</a:t>
            </a:r>
            <a:r>
              <a:rPr lang="ru-RU" sz="2000" dirty="0">
                <a:latin typeface="Monotype Corsiva" panose="03010101010201010101" pitchFamily="66" charset="0"/>
              </a:rPr>
              <a:t>, для зв'язку з </a:t>
            </a:r>
            <a:r>
              <a:rPr lang="ru-RU" sz="2000" dirty="0" err="1">
                <a:latin typeface="Monotype Corsiva" panose="03010101010201010101" pitchFamily="66" charset="0"/>
              </a:rPr>
              <a:t>морськими</a:t>
            </a:r>
            <a:r>
              <a:rPr lang="ru-RU" sz="2000" dirty="0">
                <a:latin typeface="Monotype Corsiva" panose="03010101010201010101" pitchFamily="66" charset="0"/>
              </a:rPr>
              <a:t> судами і з </a:t>
            </a:r>
            <a:r>
              <a:rPr lang="ru-RU" sz="2000" dirty="0" err="1">
                <a:latin typeface="Monotype Corsiva" panose="03010101010201010101" pitchFamily="66" charset="0"/>
              </a:rPr>
              <a:t>тими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населеними</a:t>
            </a:r>
            <a:r>
              <a:rPr lang="ru-RU" sz="2000" dirty="0">
                <a:latin typeface="Monotype Corsiva" panose="03010101010201010101" pitchFamily="66" charset="0"/>
              </a:rPr>
              <a:t> пунктами СРСР, для </a:t>
            </a:r>
            <a:r>
              <a:rPr lang="ru-RU" sz="2000" dirty="0" err="1">
                <a:latin typeface="Monotype Corsiva" panose="03010101010201010101" pitchFamily="66" charset="0"/>
              </a:rPr>
              <a:t>яких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радіозв'язок</a:t>
            </a:r>
            <a:r>
              <a:rPr lang="ru-RU" sz="2000" dirty="0">
                <a:latin typeface="Monotype Corsiva" panose="03010101010201010101" pitchFamily="66" charset="0"/>
              </a:rPr>
              <a:t> — </a:t>
            </a:r>
            <a:r>
              <a:rPr lang="ru-RU" sz="2000" dirty="0" err="1">
                <a:latin typeface="Monotype Corsiva" panose="03010101010201010101" pitchFamily="66" charset="0"/>
              </a:rPr>
              <a:t>єдиний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вигляд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i="1" u="sng" dirty="0" err="1">
                <a:latin typeface="Monotype Corsiva" panose="03010101010201010101" pitchFamily="66" charset="0"/>
              </a:rPr>
              <a:t>електрозв'язки</a:t>
            </a:r>
            <a:r>
              <a:rPr lang="ru-RU" sz="2000" i="1" dirty="0">
                <a:latin typeface="Monotype Corsiva" panose="03010101010201010101" pitchFamily="66" charset="0"/>
              </a:rPr>
              <a:t> .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Радіомовлення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8765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Радіомовлення</a:t>
            </a:r>
            <a:r>
              <a:rPr lang="ru-RU" sz="2000" dirty="0">
                <a:latin typeface="Monotype Corsiva" panose="03010101010201010101" pitchFamily="66" charset="0"/>
              </a:rPr>
              <a:t> — </a:t>
            </a:r>
            <a:r>
              <a:rPr lang="ru-RU" sz="2000" dirty="0" err="1">
                <a:latin typeface="Monotype Corsiva" panose="03010101010201010101" pitchFamily="66" charset="0"/>
              </a:rPr>
              <a:t>виробництво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розповсюдження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аудіопрограм</a:t>
            </a:r>
            <a:r>
              <a:rPr lang="ru-RU" sz="2000" dirty="0">
                <a:latin typeface="Monotype Corsiva" panose="03010101010201010101" pitchFamily="66" charset="0"/>
              </a:rPr>
              <a:t> за </a:t>
            </a:r>
            <a:r>
              <a:rPr lang="ru-RU" sz="2000" dirty="0" err="1">
                <a:latin typeface="Monotype Corsiva" panose="03010101010201010101" pitchFamily="66" charset="0"/>
              </a:rPr>
              <a:t>допомогою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електромагнітних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хвиль</a:t>
            </a:r>
            <a:r>
              <a:rPr lang="ru-RU" sz="2000" dirty="0">
                <a:latin typeface="Monotype Corsiva" panose="03010101010201010101" pitchFamily="66" charset="0"/>
              </a:rPr>
              <a:t>, що </a:t>
            </a:r>
            <a:r>
              <a:rPr lang="ru-RU" sz="2000" dirty="0" err="1">
                <a:latin typeface="Monotype Corsiva" panose="03010101010201010101" pitchFamily="66" charset="0"/>
              </a:rPr>
              <a:t>поширюються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передавальними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пристроями</a:t>
            </a:r>
            <a:r>
              <a:rPr lang="ru-RU" sz="2000" dirty="0">
                <a:latin typeface="Monotype Corsiva" panose="03010101010201010101" pitchFamily="66" charset="0"/>
              </a:rPr>
              <a:t> і </a:t>
            </a:r>
            <a:r>
              <a:rPr lang="ru-RU" sz="2000" dirty="0" err="1">
                <a:latin typeface="Monotype Corsiva" panose="03010101010201010101" pitchFamily="66" charset="0"/>
              </a:rPr>
              <a:t>приймаються</a:t>
            </a:r>
            <a:r>
              <a:rPr lang="ru-RU" sz="2000" dirty="0">
                <a:latin typeface="Monotype Corsiva" panose="03010101010201010101" pitchFamily="66" charset="0"/>
              </a:rPr>
              <a:t> будь-</a:t>
            </a:r>
            <a:r>
              <a:rPr lang="ru-RU" sz="2000" dirty="0" err="1">
                <a:latin typeface="Monotype Corsiva" panose="03010101010201010101" pitchFamily="66" charset="0"/>
              </a:rPr>
              <a:t>якою</a:t>
            </a:r>
            <a:r>
              <a:rPr lang="ru-RU" sz="2000" dirty="0">
                <a:latin typeface="Monotype Corsiva" panose="03010101010201010101" pitchFamily="66" charset="0"/>
              </a:rPr>
              <a:t> кількістю </a:t>
            </a:r>
            <a:r>
              <a:rPr lang="ru-RU" sz="2000" dirty="0" err="1" smtClean="0">
                <a:latin typeface="Monotype Corsiva" panose="03010101010201010101" pitchFamily="66" charset="0"/>
              </a:rPr>
              <a:t>приймачів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</a:p>
          <a:p>
            <a:pPr indent="457200" algn="just"/>
            <a:r>
              <a:rPr lang="ru-RU" sz="20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Сучасне</a:t>
            </a:r>
            <a:r>
              <a:rPr lang="ru-RU" sz="2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радіомовлення</a:t>
            </a:r>
            <a:r>
              <a:rPr lang="ru-RU" sz="2000" dirty="0">
                <a:latin typeface="Monotype Corsiva" panose="03010101010201010101" pitchFamily="66" charset="0"/>
              </a:rPr>
              <a:t> — це </a:t>
            </a:r>
            <a:r>
              <a:rPr lang="ru-RU" sz="2000" dirty="0" err="1">
                <a:latin typeface="Monotype Corsiva" panose="03010101010201010101" pitchFamily="66" charset="0"/>
              </a:rPr>
              <a:t>інформаційна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галузь</a:t>
            </a:r>
            <a:r>
              <a:rPr lang="ru-RU" sz="2000" dirty="0">
                <a:latin typeface="Monotype Corsiva" panose="03010101010201010101" pitchFamily="66" charset="0"/>
              </a:rPr>
              <a:t>, яка стала </a:t>
            </a:r>
            <a:r>
              <a:rPr lang="ru-RU" sz="2000" dirty="0" err="1">
                <a:latin typeface="Monotype Corsiva" panose="03010101010201010101" pitchFamily="66" charset="0"/>
              </a:rPr>
              <a:t>глобальним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засобом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масової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засобом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впливу</a:t>
            </a:r>
            <a:r>
              <a:rPr lang="ru-RU" sz="2000" dirty="0"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latin typeface="Monotype Corsiva" panose="03010101010201010101" pitchFamily="66" charset="0"/>
              </a:rPr>
              <a:t>громадськість</a:t>
            </a:r>
            <a:r>
              <a:rPr lang="ru-RU" sz="2000" dirty="0">
                <a:latin typeface="Monotype Corsiva" panose="03010101010201010101" pitchFamily="66" charset="0"/>
              </a:rPr>
              <a:t>. </a:t>
            </a:r>
            <a:r>
              <a:rPr lang="ru-RU" sz="2000" dirty="0" err="1">
                <a:latin typeface="Monotype Corsiva" panose="03010101010201010101" pitchFamily="66" charset="0"/>
              </a:rPr>
              <a:t>Важливість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впливу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радіо</a:t>
            </a:r>
            <a:r>
              <a:rPr lang="ru-RU" sz="2000" dirty="0"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latin typeface="Monotype Corsiva" panose="03010101010201010101" pitchFamily="66" charset="0"/>
              </a:rPr>
              <a:t>громадську</a:t>
            </a:r>
            <a:r>
              <a:rPr lang="ru-RU" sz="2000" dirty="0">
                <a:latin typeface="Monotype Corsiva" panose="03010101010201010101" pitchFamily="66" charset="0"/>
              </a:rPr>
              <a:t> думку </a:t>
            </a:r>
            <a:r>
              <a:rPr lang="ru-RU" sz="2000" dirty="0" err="1">
                <a:latin typeface="Monotype Corsiva" panose="03010101010201010101" pitchFamily="66" charset="0"/>
              </a:rPr>
              <a:t>пов'язана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сьогодні</a:t>
            </a:r>
            <a:r>
              <a:rPr lang="ru-RU" sz="2000" dirty="0">
                <a:latin typeface="Monotype Corsiva" panose="03010101010201010101" pitchFamily="66" charset="0"/>
              </a:rPr>
              <a:t> з його </a:t>
            </a:r>
            <a:r>
              <a:rPr lang="ru-RU" sz="2000" dirty="0" err="1">
                <a:latin typeface="Monotype Corsiva" panose="03010101010201010101" pitchFamily="66" charset="0"/>
              </a:rPr>
              <a:t>масовістю</a:t>
            </a:r>
            <a:r>
              <a:rPr lang="ru-RU" sz="2000" dirty="0">
                <a:latin typeface="Monotype Corsiva" panose="03010101010201010101" pitchFamily="66" charset="0"/>
              </a:rPr>
              <a:t> та з </a:t>
            </a:r>
            <a:r>
              <a:rPr lang="ru-RU" sz="2000" dirty="0" err="1">
                <a:latin typeface="Monotype Corsiva" panose="03010101010201010101" pitchFamily="66" charset="0"/>
              </a:rPr>
              <a:t>можливістю</a:t>
            </a:r>
            <a:r>
              <a:rPr lang="ru-RU" sz="2000" dirty="0">
                <a:latin typeface="Monotype Corsiva" panose="03010101010201010101" pitchFamily="66" charset="0"/>
              </a:rPr>
              <a:t> бути суб'єктом </a:t>
            </a:r>
            <a:r>
              <a:rPr lang="ru-RU" sz="2000" dirty="0" err="1">
                <a:latin typeface="Monotype Corsiva" panose="03010101010201010101" pitchFamily="66" charset="0"/>
              </a:rPr>
              <a:t>громадянської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журналістики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40292" name="Picture 4" descr="http://cs411930.vk.me/v411930601/2802/7lDLzkogU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" y="3402913"/>
            <a:ext cx="4457700" cy="31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http://i.piccy.info/i5/20/00/1130020/DSC0503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02913"/>
            <a:ext cx="4157027" cy="31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Радіомовлення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3248"/>
            <a:ext cx="55971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Принцип роботи</a:t>
            </a:r>
            <a:r>
              <a:rPr lang="uk-UA" sz="2000" dirty="0" smtClean="0">
                <a:latin typeface="Monotype Corsiva" panose="03010101010201010101" pitchFamily="66" charset="0"/>
              </a:rPr>
              <a:t>. Передача </a:t>
            </a:r>
            <a:r>
              <a:rPr lang="uk-UA" sz="2000" dirty="0">
                <a:latin typeface="Monotype Corsiva" panose="03010101010201010101" pitchFamily="66" charset="0"/>
              </a:rPr>
              <a:t>відбувається наступним чином: на передавальній стороні ( в радіопередавачі ) формуються високочастотні коливання (несучий сигнал ) певної частоти. На нього накладається сигнал , який потрібно передати ( звуку, зображення і т. д.) - відбувається модуляція несучої корисним сигналом. </a:t>
            </a:r>
            <a:endParaRPr lang="uk-UA" sz="2000" dirty="0" smtClean="0">
              <a:latin typeface="Monotype Corsiva" panose="03010101010201010101" pitchFamily="66" charset="0"/>
            </a:endParaRPr>
          </a:p>
          <a:p>
            <a:pPr indent="457200" algn="just"/>
            <a:r>
              <a:rPr lang="uk-UA" sz="2000" dirty="0" smtClean="0">
                <a:latin typeface="Monotype Corsiva" panose="03010101010201010101" pitchFamily="66" charset="0"/>
              </a:rPr>
              <a:t>Сформований </a:t>
            </a:r>
            <a:r>
              <a:rPr lang="uk-UA" sz="2000" dirty="0">
                <a:latin typeface="Monotype Corsiva" panose="03010101010201010101" pitchFamily="66" charset="0"/>
              </a:rPr>
              <a:t>таким чином високочастотний сигнал випромінюється антеною в простір у вигляді радіохвиль . На приймальній стороні радіохвилі наводять модульований сигнал у приймальні антени , він вступає до радіоприймач. </a:t>
            </a:r>
            <a:endParaRPr lang="uk-UA" sz="2000" dirty="0" smtClean="0">
              <a:latin typeface="Monotype Corsiva" panose="03010101010201010101" pitchFamily="66" charset="0"/>
            </a:endParaRPr>
          </a:p>
          <a:p>
            <a:pPr indent="457200" algn="just"/>
            <a:r>
              <a:rPr lang="uk-UA" sz="2000" dirty="0" smtClean="0">
                <a:latin typeface="Monotype Corsiva" panose="03010101010201010101" pitchFamily="66" charset="0"/>
              </a:rPr>
              <a:t>Тут </a:t>
            </a:r>
            <a:r>
              <a:rPr lang="uk-UA" sz="2000" dirty="0">
                <a:latin typeface="Monotype Corsiva" panose="03010101010201010101" pitchFamily="66" charset="0"/>
              </a:rPr>
              <a:t>система фільтрів виділяє з безлічі наведених в антені струмів від різних передавачів сигнал з потрібною частотою, що несе , а детектор виділяє з нього </a:t>
            </a:r>
            <a:r>
              <a:rPr lang="uk-UA" sz="2000" dirty="0" err="1">
                <a:latin typeface="Monotype Corsiva" panose="03010101010201010101" pitchFamily="66" charset="0"/>
              </a:rPr>
              <a:t>модулирующий</a:t>
            </a:r>
            <a:r>
              <a:rPr lang="uk-UA" sz="2000" dirty="0">
                <a:latin typeface="Monotype Corsiva" panose="03010101010201010101" pitchFamily="66" charset="0"/>
              </a:rPr>
              <a:t> корисний сигнал. Отримуваний сигнал може дещо відрізнятися від переданого передавачем внаслідок впливу різноманітних перешкод.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50530" name="Picture 2" descr="https://encrypted-tbn0.gstatic.com/images?q=tbn:ANd9GcQfnTfR356jPrV5QBxpVLBKL1gGwxXDbzJ3CcAnMJqE-o3_5f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07" y="3546028"/>
            <a:ext cx="3024336" cy="31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2" name="Picture 4" descr="http://i1.ytimg.com/vi/qzz2rJ3_eZg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07" y="1196752"/>
            <a:ext cx="3024336" cy="21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Радіомовлення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78987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Monotype Corsiva" panose="03010101010201010101" pitchFamily="66" charset="0"/>
              </a:rPr>
              <a:t>Функції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радіомовлення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Як і для інших ЗМІ, для </a:t>
            </a:r>
            <a:r>
              <a:rPr lang="ru-RU" sz="2400" dirty="0" err="1">
                <a:latin typeface="Monotype Corsiva" panose="03010101010201010101" pitchFamily="66" charset="0"/>
              </a:rPr>
              <a:t>радіомовлення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виділяють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такі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функції</a:t>
            </a:r>
            <a:r>
              <a:rPr lang="ru-RU" sz="2400" dirty="0">
                <a:latin typeface="Monotype Corsiva" panose="03010101010201010101" pitchFamily="66" charset="0"/>
              </a:rPr>
              <a:t>: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1. </a:t>
            </a:r>
            <a:r>
              <a:rPr lang="ru-RU" sz="2400" dirty="0" err="1">
                <a:latin typeface="Monotype Corsiva" panose="03010101010201010101" pitchFamily="66" charset="0"/>
              </a:rPr>
              <a:t>Інтеграція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підтримує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функціонування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суспільства</a:t>
            </a:r>
            <a:r>
              <a:rPr lang="ru-RU" sz="2400" dirty="0">
                <a:latin typeface="Monotype Corsiva" panose="03010101010201010101" pitchFamily="66" charset="0"/>
              </a:rPr>
              <a:t>, його </a:t>
            </a:r>
            <a:r>
              <a:rPr lang="ru-RU" sz="2400" dirty="0" err="1">
                <a:latin typeface="Monotype Corsiva" panose="03010101010201010101" pitchFamily="66" charset="0"/>
              </a:rPr>
              <a:t>входження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>
                <a:latin typeface="Monotype Corsiva" panose="03010101010201010101" pitchFamily="66" charset="0"/>
              </a:rPr>
              <a:t>інформаційний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простір</a:t>
            </a:r>
            <a:r>
              <a:rPr lang="ru-RU" sz="2400" dirty="0" smtClean="0">
                <a:latin typeface="Monotype Corsiva" panose="03010101010201010101" pitchFamily="66" charset="0"/>
              </a:rPr>
              <a:t>);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2. </a:t>
            </a:r>
            <a:r>
              <a:rPr lang="ru-RU" sz="2400" dirty="0" err="1">
                <a:latin typeface="Monotype Corsiva" panose="03010101010201010101" pitchFamily="66" charset="0"/>
              </a:rPr>
              <a:t>Соціалізація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пропагує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певний</a:t>
            </a:r>
            <a:r>
              <a:rPr lang="ru-RU" sz="2400" dirty="0">
                <a:latin typeface="Monotype Corsiva" panose="03010101010201010101" pitchFamily="66" charset="0"/>
              </a:rPr>
              <a:t> стиль життя, а </a:t>
            </a:r>
            <a:r>
              <a:rPr lang="ru-RU" sz="2400" dirty="0" err="1">
                <a:latin typeface="Monotype Corsiva" panose="03010101010201010101" pitchFamily="66" charset="0"/>
              </a:rPr>
              <a:t>також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моральні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цінності</a:t>
            </a:r>
            <a:r>
              <a:rPr lang="ru-RU" sz="2400" dirty="0">
                <a:latin typeface="Monotype Corsiva" panose="03010101010201010101" pitchFamily="66" charset="0"/>
              </a:rPr>
              <a:t>);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3. </a:t>
            </a:r>
            <a:r>
              <a:rPr lang="ru-RU" sz="2400" dirty="0" err="1">
                <a:latin typeface="Monotype Corsiva" panose="03010101010201010101" pitchFamily="66" charset="0"/>
              </a:rPr>
              <a:t>Організація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спонукає</a:t>
            </a:r>
            <a:r>
              <a:rPr lang="ru-RU" sz="2400" dirty="0">
                <a:latin typeface="Monotype Corsiva" panose="03010101010201010101" pitchFamily="66" charset="0"/>
              </a:rPr>
              <a:t> людей до </a:t>
            </a:r>
            <a:r>
              <a:rPr lang="ru-RU" sz="2400" dirty="0" err="1">
                <a:latin typeface="Monotype Corsiva" panose="03010101010201010101" pitchFamily="66" charset="0"/>
              </a:rPr>
              <a:t>дії</a:t>
            </a:r>
            <a:r>
              <a:rPr lang="ru-RU" sz="2400" dirty="0">
                <a:latin typeface="Monotype Corsiva" panose="03010101010201010101" pitchFamily="66" charset="0"/>
              </a:rPr>
              <a:t>, до </a:t>
            </a:r>
            <a:r>
              <a:rPr lang="ru-RU" sz="2400" dirty="0" err="1">
                <a:latin typeface="Monotype Corsiva" panose="03010101010201010101" pitchFamily="66" charset="0"/>
              </a:rPr>
              <a:t>прийняття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рішень</a:t>
            </a:r>
            <a:r>
              <a:rPr lang="ru-RU" sz="2400" dirty="0">
                <a:latin typeface="Monotype Corsiva" panose="03010101010201010101" pitchFamily="66" charset="0"/>
              </a:rPr>
              <a:t>);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4. </a:t>
            </a:r>
            <a:r>
              <a:rPr lang="ru-RU" sz="2400" dirty="0" err="1">
                <a:latin typeface="Monotype Corsiva" panose="03010101010201010101" pitchFamily="66" charset="0"/>
              </a:rPr>
              <a:t>Інформування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задовольняє</a:t>
            </a:r>
            <a:r>
              <a:rPr lang="ru-RU" sz="2400" dirty="0">
                <a:latin typeface="Monotype Corsiva" panose="03010101010201010101" pitchFamily="66" charset="0"/>
              </a:rPr>
              <a:t> потребу слухача в </a:t>
            </a:r>
            <a:r>
              <a:rPr lang="ru-RU" sz="2400" dirty="0" err="1">
                <a:latin typeface="Monotype Corsiva" panose="03010101010201010101" pitchFamily="66" charset="0"/>
              </a:rPr>
              <a:t>інформації</a:t>
            </a:r>
            <a:r>
              <a:rPr lang="ru-RU" sz="2400" dirty="0">
                <a:latin typeface="Monotype Corsiva" panose="03010101010201010101" pitchFamily="66" charset="0"/>
              </a:rPr>
              <a:t>)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5. </a:t>
            </a:r>
            <a:r>
              <a:rPr lang="ru-RU" sz="2400" dirty="0" err="1">
                <a:latin typeface="Monotype Corsiva" panose="03010101010201010101" pitchFamily="66" charset="0"/>
              </a:rPr>
              <a:t>Просвітництво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набуття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нових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знань);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6. </a:t>
            </a:r>
            <a:r>
              <a:rPr lang="ru-RU" sz="2400" dirty="0" err="1">
                <a:latin typeface="Monotype Corsiva" panose="03010101010201010101" pitchFamily="66" charset="0"/>
              </a:rPr>
              <a:t>Розважальна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функція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допомагає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відволіктися</a:t>
            </a:r>
            <a:r>
              <a:rPr lang="ru-RU" sz="2400" dirty="0">
                <a:latin typeface="Monotype Corsiva" panose="03010101010201010101" pitchFamily="66" charset="0"/>
              </a:rPr>
              <a:t> від </a:t>
            </a:r>
            <a:r>
              <a:rPr lang="ru-RU" sz="2400" dirty="0" err="1">
                <a:latin typeface="Monotype Corsiva" panose="03010101010201010101" pitchFamily="66" charset="0"/>
              </a:rPr>
              <a:t>щоденних</a:t>
            </a:r>
            <a:r>
              <a:rPr lang="ru-RU" sz="2400" dirty="0">
                <a:latin typeface="Monotype Corsiva" panose="03010101010201010101" pitchFamily="66" charset="0"/>
              </a:rPr>
              <a:t> проблем і просто </a:t>
            </a:r>
            <a:r>
              <a:rPr lang="ru-RU" sz="2400" dirty="0" err="1" smtClean="0">
                <a:latin typeface="Monotype Corsiva" panose="03010101010201010101" pitchFamily="66" charset="0"/>
              </a:rPr>
              <a:t>відпочити</a:t>
            </a:r>
            <a:r>
              <a:rPr lang="ru-RU" sz="2400" dirty="0" smtClean="0">
                <a:latin typeface="Monotype Corsiva" panose="03010101010201010101" pitchFamily="66" charset="0"/>
              </a:rPr>
              <a:t>);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7. </a:t>
            </a:r>
            <a:r>
              <a:rPr lang="ru-RU" sz="2400" dirty="0" err="1">
                <a:latin typeface="Monotype Corsiva" panose="03010101010201010101" pitchFamily="66" charset="0"/>
              </a:rPr>
              <a:t>Виховання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впливає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формування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громадської</a:t>
            </a:r>
            <a:r>
              <a:rPr lang="ru-RU" sz="2400" dirty="0">
                <a:latin typeface="Monotype Corsiva" panose="03010101010201010101" pitchFamily="66" charset="0"/>
              </a:rPr>
              <a:t> думки);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8. </a:t>
            </a:r>
            <a:r>
              <a:rPr lang="ru-RU" sz="2400" dirty="0" err="1">
                <a:latin typeface="Monotype Corsiva" panose="03010101010201010101" pitchFamily="66" charset="0"/>
              </a:rPr>
              <a:t>Спілкування</a:t>
            </a:r>
            <a:r>
              <a:rPr lang="ru-RU" sz="2400" dirty="0"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latin typeface="Monotype Corsiva" panose="03010101010201010101" pitchFamily="66" charset="0"/>
              </a:rPr>
              <a:t>засобом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інтерактивного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спілкування</a:t>
            </a:r>
            <a:r>
              <a:rPr lang="ru-RU" sz="2400" dirty="0">
                <a:latin typeface="Monotype Corsiva" panose="03010101010201010101" pitchFamily="66" charset="0"/>
              </a:rPr>
              <a:t> в </a:t>
            </a:r>
            <a:r>
              <a:rPr lang="ru-RU" sz="2400" dirty="0" err="1" smtClean="0">
                <a:latin typeface="Monotype Corsiva" panose="03010101010201010101" pitchFamily="66" charset="0"/>
              </a:rPr>
              <a:t>ефірі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дає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змогу</a:t>
            </a:r>
            <a:r>
              <a:rPr lang="ru-RU" sz="2400" dirty="0">
                <a:latin typeface="Monotype Corsiva" panose="03010101010201010101" pitchFamily="66" charset="0"/>
              </a:rPr>
              <a:t> людям висловити свою точку </a:t>
            </a:r>
            <a:r>
              <a:rPr lang="ru-RU" sz="2400" dirty="0" err="1">
                <a:latin typeface="Monotype Corsiva" panose="03010101010201010101" pitchFamily="66" charset="0"/>
              </a:rPr>
              <a:t>зору</a:t>
            </a:r>
            <a:r>
              <a:rPr lang="ru-RU" sz="2400" dirty="0">
                <a:latin typeface="Monotype Corsiva" panose="03010101010201010101" pitchFamily="66" charset="0"/>
              </a:rPr>
              <a:t> на ту чи </a:t>
            </a:r>
            <a:r>
              <a:rPr lang="ru-RU" sz="2400" dirty="0" err="1">
                <a:latin typeface="Monotype Corsiva" panose="03010101010201010101" pitchFamily="66" charset="0"/>
              </a:rPr>
              <a:t>іншу</a:t>
            </a:r>
            <a:r>
              <a:rPr lang="ru-RU" sz="2400" dirty="0">
                <a:latin typeface="Monotype Corsiva" panose="03010101010201010101" pitchFamily="66" charset="0"/>
              </a:rPr>
              <a:t> проблему);</a:t>
            </a:r>
          </a:p>
        </p:txBody>
      </p:sp>
    </p:spTree>
    <p:extLst>
      <p:ext uri="{BB962C8B-B14F-4D97-AF65-F5344CB8AC3E}">
        <p14:creationId xmlns:p14="http://schemas.microsoft.com/office/powerpoint/2010/main" val="38469044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1" y="332656"/>
            <a:ext cx="885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Телебачення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Телебачення</a:t>
            </a:r>
            <a:r>
              <a:rPr lang="ru-RU" sz="2000" dirty="0" smtClean="0">
                <a:latin typeface="Monotype Corsiva" panose="03010101010201010101" pitchFamily="66" charset="0"/>
              </a:rPr>
              <a:t> — </a:t>
            </a:r>
            <a:r>
              <a:rPr lang="ru-RU" sz="2000" dirty="0" err="1">
                <a:latin typeface="Monotype Corsiva" panose="03010101010201010101" pitchFamily="66" charset="0"/>
              </a:rPr>
              <a:t>загальний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термін</a:t>
            </a:r>
            <a:r>
              <a:rPr lang="ru-RU" sz="2000" dirty="0">
                <a:latin typeface="Monotype Corsiva" panose="03010101010201010101" pitchFamily="66" charset="0"/>
              </a:rPr>
              <a:t>, що </a:t>
            </a:r>
            <a:r>
              <a:rPr lang="ru-RU" sz="2000" dirty="0" err="1">
                <a:latin typeface="Monotype Corsiva" panose="03010101010201010101" pitchFamily="66" charset="0"/>
              </a:rPr>
              <a:t>охоплює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всі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аспекти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технології</a:t>
            </a:r>
            <a:r>
              <a:rPr lang="ru-RU" sz="2000" dirty="0">
                <a:latin typeface="Monotype Corsiva" panose="03010101010201010101" pitchFamily="66" charset="0"/>
              </a:rPr>
              <a:t> та </a:t>
            </a:r>
            <a:r>
              <a:rPr lang="ru-RU" sz="2000" dirty="0" err="1">
                <a:latin typeface="Monotype Corsiva" panose="03010101010201010101" pitchFamily="66" charset="0"/>
              </a:rPr>
              <a:t>практичної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діяльності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пов’язаних</a:t>
            </a:r>
            <a:r>
              <a:rPr lang="ru-RU" sz="2000" dirty="0">
                <a:latin typeface="Monotype Corsiva" panose="03010101010201010101" pitchFamily="66" charset="0"/>
              </a:rPr>
              <a:t> з передачею </a:t>
            </a:r>
            <a:r>
              <a:rPr lang="ru-RU" sz="2000" dirty="0" err="1">
                <a:latin typeface="Monotype Corsiva" panose="03010101010201010101" pitchFamily="66" charset="0"/>
              </a:rPr>
              <a:t>зображень</a:t>
            </a:r>
            <a:r>
              <a:rPr lang="ru-RU" sz="2000" dirty="0">
                <a:latin typeface="Monotype Corsiva" panose="03010101010201010101" pitchFamily="66" charset="0"/>
              </a:rPr>
              <a:t> із </a:t>
            </a:r>
            <a:r>
              <a:rPr lang="ru-RU" sz="2000" dirty="0" err="1">
                <a:latin typeface="Monotype Corsiva" panose="03010101010201010101" pitchFamily="66" charset="0"/>
              </a:rPr>
              <a:t>звуковим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супроводом</a:t>
            </a:r>
            <a:r>
              <a:rPr lang="ru-RU" sz="2000" dirty="0">
                <a:latin typeface="Monotype Corsiva" panose="03010101010201010101" pitchFamily="66" charset="0"/>
              </a:rPr>
              <a:t> на </a:t>
            </a:r>
            <a:r>
              <a:rPr lang="ru-RU" sz="2000" dirty="0" err="1">
                <a:latin typeface="Monotype Corsiva" panose="03010101010201010101" pitchFamily="66" charset="0"/>
              </a:rPr>
              <a:t>далекі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віддалі</a:t>
            </a:r>
            <a:r>
              <a:rPr lang="ru-RU" sz="2000" dirty="0">
                <a:latin typeface="Monotype Corsiva" panose="03010101010201010101" pitchFamily="66" charset="0"/>
              </a:rPr>
              <a:t>. Телебачення є </a:t>
            </a:r>
            <a:r>
              <a:rPr lang="ru-RU" sz="2000" dirty="0" err="1">
                <a:latin typeface="Monotype Corsiva" panose="03010101010201010101" pitchFamily="66" charset="0"/>
              </a:rPr>
              <a:t>потужним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засобом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комунікації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засобом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масової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інформації</a:t>
            </a:r>
            <a:r>
              <a:rPr lang="ru-RU" sz="2000" dirty="0" smtClean="0">
                <a:latin typeface="Monotype Corsiva" panose="03010101010201010101" pitchFamily="66" charset="0"/>
              </a:rPr>
              <a:t>. </a:t>
            </a:r>
            <a:r>
              <a:rPr lang="ru-RU" sz="2000" dirty="0" err="1">
                <a:latin typeface="Monotype Corsiva" panose="03010101010201010101" pitchFamily="66" charset="0"/>
              </a:rPr>
              <a:t>Водночас</a:t>
            </a:r>
            <a:r>
              <a:rPr lang="ru-RU" sz="2000" dirty="0">
                <a:latin typeface="Monotype Corsiva" panose="03010101010201010101" pitchFamily="66" charset="0"/>
              </a:rPr>
              <a:t>, у </a:t>
            </a:r>
            <a:r>
              <a:rPr lang="ru-RU" sz="2000" dirty="0" err="1">
                <a:latin typeface="Monotype Corsiva" panose="03010101010201010101" pitchFamily="66" charset="0"/>
              </a:rPr>
              <a:t>вужчому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сенсі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під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телебаченням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розуміють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галузь</a:t>
            </a:r>
            <a:r>
              <a:rPr lang="ru-RU" sz="2000" dirty="0">
                <a:latin typeface="Monotype Corsiva" panose="03010101010201010101" pitchFamily="66" charset="0"/>
              </a:rPr>
              <a:t> техніки і </a:t>
            </a:r>
            <a:r>
              <a:rPr lang="ru-RU" sz="2000" dirty="0" err="1">
                <a:latin typeface="Monotype Corsiva" panose="03010101010201010101" pitchFamily="66" charset="0"/>
              </a:rPr>
              <a:t>відповідної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технічної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науки.</a:t>
            </a:r>
          </a:p>
          <a:p>
            <a:pPr indent="457200" algn="just"/>
            <a:r>
              <a:rPr lang="ru-RU" sz="2000" dirty="0" err="1" smtClean="0">
                <a:latin typeface="Monotype Corsiva" panose="03010101010201010101" pitchFamily="66" charset="0"/>
              </a:rPr>
              <a:t>Телебаченням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називають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також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виробництво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аудіовізуальних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програм</a:t>
            </a:r>
            <a:r>
              <a:rPr lang="ru-RU" sz="2000" dirty="0">
                <a:latin typeface="Monotype Corsiva" panose="03010101010201010101" pitchFamily="66" charset="0"/>
              </a:rPr>
              <a:t> та передач </a:t>
            </a:r>
            <a:r>
              <a:rPr lang="ru-RU" sz="2000" dirty="0" err="1">
                <a:latin typeface="Monotype Corsiva" panose="03010101010201010101" pitchFamily="66" charset="0"/>
              </a:rPr>
              <a:t>або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комплектування</a:t>
            </a:r>
            <a:r>
              <a:rPr lang="ru-RU" sz="2000" dirty="0">
                <a:latin typeface="Monotype Corsiva" panose="03010101010201010101" pitchFamily="66" charset="0"/>
              </a:rPr>
              <a:t> (</a:t>
            </a:r>
            <a:r>
              <a:rPr lang="ru-RU" sz="2000" dirty="0" err="1">
                <a:latin typeface="Monotype Corsiva" panose="03010101010201010101" pitchFamily="66" charset="0"/>
              </a:rPr>
              <a:t>пакетування</a:t>
            </a:r>
            <a:r>
              <a:rPr lang="ru-RU" sz="2000" dirty="0">
                <a:latin typeface="Monotype Corsiva" panose="03010101010201010101" pitchFamily="66" charset="0"/>
              </a:rPr>
              <a:t>) </a:t>
            </a:r>
            <a:r>
              <a:rPr lang="ru-RU" sz="2000" dirty="0" err="1">
                <a:latin typeface="Monotype Corsiva" panose="03010101010201010101" pitchFamily="66" charset="0"/>
              </a:rPr>
              <a:t>придбаних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аудіовізуальних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програм</a:t>
            </a:r>
            <a:r>
              <a:rPr lang="ru-RU" sz="2000" dirty="0">
                <a:latin typeface="Monotype Corsiva" panose="03010101010201010101" pitchFamily="66" charset="0"/>
              </a:rPr>
              <a:t> та передач і </a:t>
            </a:r>
            <a:r>
              <a:rPr lang="ru-RU" sz="2000" dirty="0" err="1">
                <a:latin typeface="Monotype Corsiva" panose="03010101010201010101" pitchFamily="66" charset="0"/>
              </a:rPr>
              <a:t>їхнього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поширення</a:t>
            </a:r>
            <a:r>
              <a:rPr lang="ru-RU" sz="2000" dirty="0">
                <a:latin typeface="Monotype Corsiva" panose="03010101010201010101" pitchFamily="66" charset="0"/>
              </a:rPr>
              <a:t> незалежно від технічних </a:t>
            </a:r>
            <a:r>
              <a:rPr lang="ru-RU" sz="2000" dirty="0" err="1">
                <a:latin typeface="Monotype Corsiva" panose="03010101010201010101" pitchFamily="66" charset="0"/>
              </a:rPr>
              <a:t>засобів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latin typeface="Monotype Corsiva" panose="03010101010201010101" pitchFamily="66" charset="0"/>
              </a:rPr>
              <a:t>розповсюдження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146434" name="Picture 2" descr="http://www.viche.lutsk.ua/media/pages/9/9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8190"/>
            <a:ext cx="3744416" cy="32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6" name="Picture 4" descr="http://svit24.net/images/stories/articles/Tecnology/10-2011/tcufra_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3476823"/>
            <a:ext cx="4752528" cy="31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3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439</TotalTime>
  <Words>1065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Monotype Corsiva</vt:lpstr>
      <vt:lpstr>Wingdings 3</vt:lpstr>
      <vt:lpstr>Ион</vt:lpstr>
      <vt:lpstr> Виконала  Учениця 11-А класу Кіронда Яна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Bezverhiy Sasha</dc:creator>
  <cp:lastModifiedBy>Яна</cp:lastModifiedBy>
  <cp:revision>32</cp:revision>
  <dcterms:created xsi:type="dcterms:W3CDTF">2006-03-02T20:56:28Z</dcterms:created>
  <dcterms:modified xsi:type="dcterms:W3CDTF">2014-02-13T21:42:04Z</dcterms:modified>
</cp:coreProperties>
</file>