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69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>
        <p:scale>
          <a:sx n="66" d="100"/>
          <a:sy n="66" d="100"/>
        </p:scale>
        <p:origin x="100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4457-82FB-4828-AA49-6D426F659FAA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3CCD1-520A-417B-9993-A276470CF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54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4457-82FB-4828-AA49-6D426F659FAA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3CCD1-520A-417B-9993-A276470CF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0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4457-82FB-4828-AA49-6D426F659FAA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3CCD1-520A-417B-9993-A276470CF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70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4457-82FB-4828-AA49-6D426F659FAA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3CCD1-520A-417B-9993-A276470CF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45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4457-82FB-4828-AA49-6D426F659FAA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3CCD1-520A-417B-9993-A276470CF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27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4457-82FB-4828-AA49-6D426F659FAA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3CCD1-520A-417B-9993-A276470CF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44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4457-82FB-4828-AA49-6D426F659FAA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3CCD1-520A-417B-9993-A276470CF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83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4457-82FB-4828-AA49-6D426F659FAA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3CCD1-520A-417B-9993-A276470CF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52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4457-82FB-4828-AA49-6D426F659FAA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3CCD1-520A-417B-9993-A276470CF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02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4457-82FB-4828-AA49-6D426F659FAA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3CCD1-520A-417B-9993-A276470CF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7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4457-82FB-4828-AA49-6D426F659FAA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3CCD1-520A-417B-9993-A276470CF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17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C4457-82FB-4828-AA49-6D426F659FAA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3CCD1-520A-417B-9993-A276470CF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00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8.jpeg"/><Relationship Id="rId7" Type="http://schemas.openxmlformats.org/officeDocument/2006/relationships/slide" Target="slide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1.jpeg"/><Relationship Id="rId7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hyperlink" Target="http://ru.wikipedia.org/wiki/&#1063;&#1105;&#1088;&#1085;&#1072;&#1103;_&#1076;&#1099;&#1088;&#1072;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32.png"/><Relationship Id="rId9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0" Type="http://schemas.openxmlformats.org/officeDocument/2006/relationships/slide" Target="slide10.xml"/><Relationship Id="rId4" Type="http://schemas.openxmlformats.org/officeDocument/2006/relationships/slide" Target="slide4.xml"/><Relationship Id="rId9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slide" Target="slid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jpeg"/><Relationship Id="rId7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jpeg"/><Relationship Id="rId7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8.png"/><Relationship Id="rId4" Type="http://schemas.openxmlformats.org/officeDocument/2006/relationships/image" Target="../media/image14.jpe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2.jpeg"/><Relationship Id="rId7" Type="http://schemas.openxmlformats.org/officeDocument/2006/relationships/slide" Target="slide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0000">
              <a:schemeClr val="bg1">
                <a:lumMod val="50000"/>
              </a:schemeClr>
            </a:gs>
            <a:gs pos="83000">
              <a:schemeClr val="tx1">
                <a:lumMod val="50000"/>
                <a:lumOff val="50000"/>
              </a:schemeClr>
            </a:gs>
            <a:gs pos="10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179388"/>
            <a:ext cx="7343774" cy="2387600"/>
          </a:xfrm>
        </p:spPr>
        <p:txBody>
          <a:bodyPr anchor="ctr">
            <a:normAutofit fontScale="90000"/>
          </a:bodyPr>
          <a:lstStyle/>
          <a:p>
            <a:r>
              <a:rPr lang="ru-RU" sz="11500" smtClean="0">
                <a:latin typeface="Art Nouveau-Bistro" panose="02000400000000000000" pitchFamily="2" charset="0"/>
              </a:rPr>
              <a:t>Черные </a:t>
            </a:r>
            <a:r>
              <a:rPr lang="ru-RU" sz="11500" dirty="0" smtClean="0">
                <a:latin typeface="Art Nouveau-Bistro" panose="02000400000000000000" pitchFamily="2" charset="0"/>
              </a:rPr>
              <a:t>дыры</a:t>
            </a:r>
            <a:endParaRPr lang="ru-RU" sz="11500" dirty="0">
              <a:latin typeface="Art Nouveau-Bistro" panose="02000400000000000000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07806" y="2995613"/>
            <a:ext cx="5872161" cy="1655762"/>
          </a:xfrm>
          <a:noFill/>
        </p:spPr>
        <p:txBody>
          <a:bodyPr>
            <a:noAutofit/>
          </a:bodyPr>
          <a:lstStyle/>
          <a:p>
            <a:r>
              <a:rPr lang="ru-RU" sz="4000" dirty="0" smtClean="0">
                <a:latin typeface="Academia" panose="020B0604020202020204" pitchFamily="34" charset="0"/>
              </a:rPr>
              <a:t>Самые загадочные объекты нашей Вселенной</a:t>
            </a:r>
            <a:endParaRPr lang="ru-RU" sz="4000" dirty="0">
              <a:latin typeface="Academia" panose="020B0604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827543" y="5507831"/>
            <a:ext cx="2700337" cy="27003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Fonovaya_muzyka_dlya_stiha_-_Lirika_(get-tune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638" y="179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0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9697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0000">
              <a:schemeClr val="bg1">
                <a:lumMod val="50000"/>
              </a:schemeClr>
            </a:gs>
            <a:gs pos="83000">
              <a:schemeClr val="tx1">
                <a:lumMod val="50000"/>
                <a:lumOff val="50000"/>
              </a:schemeClr>
            </a:gs>
            <a:gs pos="10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0827543" y="5507831"/>
            <a:ext cx="2700337" cy="27003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206161" y="5872162"/>
            <a:ext cx="971550" cy="985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dirty="0" smtClean="0">
                <a:solidFill>
                  <a:schemeClr val="bg1"/>
                </a:solidFill>
                <a:latin typeface="Academia" panose="020B0604020202020204" pitchFamily="34" charset="0"/>
              </a:rPr>
              <a:t>8</a:t>
            </a:r>
            <a:endParaRPr lang="ru-RU" sz="7200" dirty="0">
              <a:solidFill>
                <a:schemeClr val="bg1"/>
              </a:solidFill>
              <a:latin typeface="Academia" panose="020B0604020202020204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8337" y="133619"/>
            <a:ext cx="11653559" cy="1283652"/>
          </a:xfrm>
        </p:spPr>
        <p:txBody>
          <a:bodyPr anchor="ctr">
            <a:noAutofit/>
          </a:bodyPr>
          <a:lstStyle/>
          <a:p>
            <a:pPr algn="r"/>
            <a:r>
              <a:rPr lang="ru-RU" sz="8000" dirty="0">
                <a:latin typeface="Art Nouveau-Bistro" panose="02000400000000000000" pitchFamily="2" charset="0"/>
              </a:rPr>
              <a:t>Квантовые чёрные дыры</a:t>
            </a:r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>
          <a:xfrm>
            <a:off x="158337" y="1744539"/>
            <a:ext cx="8448634" cy="39820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 smtClean="0">
                <a:latin typeface="Academia" panose="020B0604020202020204" pitchFamily="34" charset="0"/>
              </a:rPr>
              <a:t>     Предполагается</a:t>
            </a:r>
            <a:r>
              <a:rPr lang="ru-RU" dirty="0">
                <a:latin typeface="Academia" panose="020B0604020202020204" pitchFamily="34" charset="0"/>
              </a:rPr>
              <a:t>, что в результате ядерных реакций могут возникать устойчивые микроскопические чёрные дыры, так называемые квантовые чёрные дыры. Для математического описания таких объектов необходима квантовая теория гравитации. Однако из общих </a:t>
            </a:r>
            <a:r>
              <a:rPr lang="ru-RU" dirty="0" smtClean="0">
                <a:latin typeface="Academia" panose="020B0604020202020204" pitchFamily="34" charset="0"/>
              </a:rPr>
              <a:t>соображений </a:t>
            </a:r>
            <a:r>
              <a:rPr lang="ru-RU" dirty="0">
                <a:latin typeface="Academia" panose="020B0604020202020204" pitchFamily="34" charset="0"/>
              </a:rPr>
              <a:t>весьма вероятно, что спектр масс чёрных дыр дискретен и существует минимальная чёрная дыра — </a:t>
            </a:r>
            <a:r>
              <a:rPr lang="ru-RU" dirty="0" err="1">
                <a:latin typeface="Academia" panose="020B0604020202020204" pitchFamily="34" charset="0"/>
              </a:rPr>
              <a:t>планковская</a:t>
            </a:r>
            <a:r>
              <a:rPr lang="ru-RU" dirty="0">
                <a:latin typeface="Academia" panose="020B0604020202020204" pitchFamily="34" charset="0"/>
              </a:rPr>
              <a:t> чёрная дыра. Её масса — порядка </a:t>
            </a:r>
            <a:r>
              <a:rPr lang="ru-RU" dirty="0" smtClean="0">
                <a:latin typeface="Academia" panose="020B0604020202020204" pitchFamily="34" charset="0"/>
              </a:rPr>
              <a:t>10</a:t>
            </a:r>
            <a:r>
              <a:rPr lang="en-US" dirty="0" smtClean="0">
                <a:latin typeface="Academia" panose="020B0604020202020204" pitchFamily="34" charset="0"/>
              </a:rPr>
              <a:t>(</a:t>
            </a:r>
            <a:r>
              <a:rPr lang="ru-RU" dirty="0" smtClean="0">
                <a:latin typeface="Academia" panose="020B0604020202020204" pitchFamily="34" charset="0"/>
              </a:rPr>
              <a:t>в -5 степени, г), </a:t>
            </a:r>
            <a:r>
              <a:rPr lang="ru-RU" dirty="0">
                <a:latin typeface="Academia" panose="020B0604020202020204" pitchFamily="34" charset="0"/>
              </a:rPr>
              <a:t>радиус — </a:t>
            </a:r>
            <a:r>
              <a:rPr lang="ru-RU" dirty="0" smtClean="0">
                <a:latin typeface="Academia" panose="020B0604020202020204" pitchFamily="34" charset="0"/>
              </a:rPr>
              <a:t>10(в -35 степени, м) Комптоновская </a:t>
            </a:r>
            <a:r>
              <a:rPr lang="ru-RU" dirty="0">
                <a:latin typeface="Academia" panose="020B0604020202020204" pitchFamily="34" charset="0"/>
              </a:rPr>
              <a:t>длина волны </a:t>
            </a:r>
            <a:r>
              <a:rPr lang="ru-RU" dirty="0" err="1">
                <a:latin typeface="Academia" panose="020B0604020202020204" pitchFamily="34" charset="0"/>
              </a:rPr>
              <a:t>планковской</a:t>
            </a:r>
            <a:r>
              <a:rPr lang="ru-RU" dirty="0">
                <a:latin typeface="Academia" panose="020B0604020202020204" pitchFamily="34" charset="0"/>
              </a:rPr>
              <a:t> чёрной дыры по порядку величины равна её гравитационному радиусу</a:t>
            </a:r>
            <a:r>
              <a:rPr lang="ru-RU" dirty="0" smtClean="0">
                <a:latin typeface="Academia" panose="020B0604020202020204" pitchFamily="34" charset="0"/>
              </a:rPr>
              <a:t>.  </a:t>
            </a:r>
            <a:endParaRPr lang="ru-RU" dirty="0">
              <a:latin typeface="Academia" panose="020B0604020202020204" pitchFamily="34" charset="0"/>
            </a:endParaRPr>
          </a:p>
        </p:txBody>
      </p:sp>
      <p:pic>
        <p:nvPicPr>
          <p:cNvPr id="5122" name="Picture 2" descr="http://upload.wikimedia.org/wikipedia/commons/thumb/d/d4/BlackHole.jpg/250px-BlackHo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972" y="1744539"/>
            <a:ext cx="3287882" cy="2630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dn1.iconfinder.com/data/icons/perfect-flat-icons-2/512/Exit_delete_close_remove_door_logout_out.png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192" y="5990212"/>
            <a:ext cx="679010" cy="67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002" y="5897589"/>
            <a:ext cx="864255" cy="864255"/>
          </a:xfrm>
          <a:prstGeom prst="rect">
            <a:avLst/>
          </a:prstGeom>
        </p:spPr>
      </p:pic>
      <p:pic>
        <p:nvPicPr>
          <p:cNvPr id="11" name="Рисунок 10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8812" y="5932952"/>
            <a:ext cx="864255" cy="864255"/>
          </a:xfrm>
          <a:prstGeom prst="rect">
            <a:avLst/>
          </a:prstGeom>
        </p:spPr>
      </p:pic>
      <p:pic>
        <p:nvPicPr>
          <p:cNvPr id="12" name="Рисунок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67" y="5990212"/>
            <a:ext cx="679010" cy="67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06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Sing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0000">
              <a:schemeClr val="bg1">
                <a:lumMod val="50000"/>
              </a:schemeClr>
            </a:gs>
            <a:gs pos="83000">
              <a:schemeClr val="tx1">
                <a:lumMod val="50000"/>
                <a:lumOff val="50000"/>
              </a:schemeClr>
            </a:gs>
            <a:gs pos="100000">
              <a:schemeClr val="tx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-1350169" y="5507831"/>
            <a:ext cx="2700337" cy="27003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193636" y="405299"/>
            <a:ext cx="9893793" cy="1283652"/>
          </a:xfrm>
        </p:spPr>
        <p:txBody>
          <a:bodyPr anchor="ctr">
            <a:noAutofit/>
          </a:bodyPr>
          <a:lstStyle/>
          <a:p>
            <a:pPr algn="l"/>
            <a:r>
              <a:rPr lang="ru-RU" sz="6600" dirty="0">
                <a:latin typeface="Art Nouveau-Bistro" panose="02000400000000000000" pitchFamily="2" charset="0"/>
              </a:rPr>
              <a:t>Обнаружение чёрных дыр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0" y="5872162"/>
            <a:ext cx="971550" cy="985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dirty="0" smtClean="0">
                <a:solidFill>
                  <a:schemeClr val="bg1"/>
                </a:solidFill>
                <a:latin typeface="Academia" panose="020B0604020202020204" pitchFamily="34" charset="0"/>
              </a:rPr>
              <a:t>9</a:t>
            </a:r>
            <a:endParaRPr lang="ru-RU" sz="7200" dirty="0">
              <a:solidFill>
                <a:schemeClr val="bg1"/>
              </a:solidFill>
              <a:latin typeface="Academia" panose="020B0604020202020204" pitchFamily="34" charset="0"/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193636" y="1688951"/>
            <a:ext cx="10546935" cy="253061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 smtClean="0">
                <a:latin typeface="Academia" panose="020B0604020202020204" pitchFamily="34" charset="0"/>
              </a:rPr>
              <a:t>     На </a:t>
            </a:r>
            <a:r>
              <a:rPr lang="ru-RU" dirty="0">
                <a:latin typeface="Academia" panose="020B0604020202020204" pitchFamily="34" charset="0"/>
              </a:rPr>
              <a:t>данный момент учёными обнаружено около тысячи объектов во Вселенной, которые причисляются к чёрным дырам. Всего же, предполагают учёные, существует десятки миллионов таких объектов</a:t>
            </a:r>
            <a:r>
              <a:rPr lang="ru-RU" dirty="0" smtClean="0">
                <a:latin typeface="Academia" panose="020B0604020202020204" pitchFamily="34" charset="0"/>
              </a:rPr>
              <a:t>.</a:t>
            </a:r>
            <a:endParaRPr lang="ru-RU" dirty="0">
              <a:latin typeface="Academia" panose="020B0604020202020204" pitchFamily="34" charset="0"/>
            </a:endParaRPr>
          </a:p>
          <a:p>
            <a:pPr algn="l"/>
            <a:r>
              <a:rPr lang="ru-RU" dirty="0">
                <a:latin typeface="Academia" panose="020B0604020202020204" pitchFamily="34" charset="0"/>
              </a:rPr>
              <a:t>В настоящее время единственный достоверный способ отличить чёрную дыру от объекта другого типа состоит в том, чтобы измерить массу и размеры объекта и сравнить его радиус с гравитационным радиусом, который задаётся формулой</a:t>
            </a:r>
          </a:p>
        </p:txBody>
      </p:sp>
      <p:pic>
        <p:nvPicPr>
          <p:cNvPr id="8194" name="Picture 2" descr="\ R_g = {2GM \over c^2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491" y="4158031"/>
            <a:ext cx="2144313" cy="8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одзаголовок 2"/>
          <p:cNvSpPr txBox="1">
            <a:spLocks/>
          </p:cNvSpPr>
          <p:nvPr/>
        </p:nvSpPr>
        <p:spPr>
          <a:xfrm flipV="1">
            <a:off x="3778665" y="10860748"/>
            <a:ext cx="10546935" cy="457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5400" dirty="0">
              <a:latin typeface="Academia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71526" y="5116680"/>
            <a:ext cx="1038778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cademia" panose="020B0604020202020204" pitchFamily="34" charset="0"/>
              </a:rPr>
              <a:t>где </a:t>
            </a:r>
            <a:r>
              <a:rPr lang="en-US" sz="2800" dirty="0">
                <a:latin typeface="Academia" panose="020B0604020202020204" pitchFamily="34" charset="0"/>
              </a:rPr>
              <a:t>G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cademia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cademia" panose="020B0604020202020204" pitchFamily="34" charset="0"/>
                <a:cs typeface="Arial" panose="020B0604020202020204" pitchFamily="34" charset="0"/>
              </a:rPr>
              <a:t>— гравитационная постоянная, 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emia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emia" panose="020B0604020202020204" pitchFamily="34" charset="0"/>
              </a:rPr>
              <a:t>M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emia" panose="020B0604020202020204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cademia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cademia" panose="020B0604020202020204" pitchFamily="34" charset="0"/>
                <a:cs typeface="Arial" panose="020B0604020202020204" pitchFamily="34" charset="0"/>
              </a:rPr>
              <a:t>— масса объекта, 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emia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emia" panose="020B0604020202020204" pitchFamily="34" charset="0"/>
              </a:rPr>
              <a:t>c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emia" panose="020B0604020202020204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cademia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cademia" panose="020B0604020202020204" pitchFamily="34" charset="0"/>
                <a:cs typeface="Arial" panose="020B0604020202020204" pitchFamily="34" charset="0"/>
              </a:rPr>
              <a:t>— скорость света.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emia" panose="020B0604020202020204" pitchFamily="34" charset="0"/>
            </a:endParaRPr>
          </a:p>
        </p:txBody>
      </p:sp>
      <p:pic>
        <p:nvPicPr>
          <p:cNvPr id="9" name="Picture 2" descr="https://cdn1.iconfinder.com/data/icons/perfect-flat-icons-2/512/Exit_delete_close_remove_door_logout_out.png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800" y="5990212"/>
            <a:ext cx="679010" cy="67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10" y="5897589"/>
            <a:ext cx="864255" cy="864255"/>
          </a:xfrm>
          <a:prstGeom prst="rect">
            <a:avLst/>
          </a:prstGeom>
        </p:spPr>
      </p:pic>
      <p:pic>
        <p:nvPicPr>
          <p:cNvPr id="11" name="Рисунок 10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1420" y="5932952"/>
            <a:ext cx="864255" cy="864255"/>
          </a:xfrm>
          <a:prstGeom prst="rect">
            <a:avLst/>
          </a:prstGeom>
        </p:spPr>
      </p:pic>
      <p:pic>
        <p:nvPicPr>
          <p:cNvPr id="13" name="Рисунок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5" y="5990212"/>
            <a:ext cx="679010" cy="67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201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0000">
              <a:schemeClr val="bg1">
                <a:lumMod val="50000"/>
              </a:schemeClr>
            </a:gs>
            <a:gs pos="83000">
              <a:schemeClr val="tx1">
                <a:lumMod val="50000"/>
                <a:lumOff val="50000"/>
              </a:schemeClr>
            </a:gs>
            <a:gs pos="100000">
              <a:schemeClr val="tx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-1350169" y="-1350169"/>
            <a:ext cx="2700337" cy="27003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350168" y="405298"/>
            <a:ext cx="7293433" cy="1283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dirty="0" smtClean="0">
                <a:latin typeface="Art Nouveau-Bistro" panose="02000400000000000000" pitchFamily="2" charset="0"/>
              </a:rPr>
              <a:t>Белые дыры</a:t>
            </a:r>
            <a:endParaRPr lang="ru-RU" sz="6600" dirty="0">
              <a:latin typeface="Art Nouveau-Bistro" panose="02000400000000000000" pitchFamily="2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85775" y="1516629"/>
            <a:ext cx="8157343" cy="40713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000" dirty="0" smtClean="0">
                <a:latin typeface="Academia" panose="020B0604020202020204" pitchFamily="34" charset="0"/>
              </a:rPr>
              <a:t>   </a:t>
            </a:r>
            <a:r>
              <a:rPr lang="ru-RU" sz="1800" dirty="0" err="1">
                <a:latin typeface="Academia" panose="020B0604020202020204" pitchFamily="34" charset="0"/>
              </a:rPr>
              <a:t>Бе́лая</a:t>
            </a:r>
            <a:r>
              <a:rPr lang="ru-RU" sz="1800" dirty="0">
                <a:latin typeface="Academia" panose="020B0604020202020204" pitchFamily="34" charset="0"/>
              </a:rPr>
              <a:t> дыра́ — </a:t>
            </a:r>
            <a:r>
              <a:rPr lang="ru-RU" sz="1800" dirty="0" smtClean="0">
                <a:latin typeface="Academia" panose="020B0604020202020204" pitchFamily="34" charset="0"/>
              </a:rPr>
              <a:t>гипотетический физический </a:t>
            </a:r>
            <a:r>
              <a:rPr lang="ru-RU" sz="1800" dirty="0">
                <a:latin typeface="Academia" panose="020B0604020202020204" pitchFamily="34" charset="0"/>
              </a:rPr>
              <a:t>объект во Вселенной, в область которого ничто не может войти. Белая дыра является </a:t>
            </a:r>
            <a:r>
              <a:rPr lang="ru-RU" sz="1800" dirty="0" err="1">
                <a:latin typeface="Academia" panose="020B0604020202020204" pitchFamily="34" charset="0"/>
              </a:rPr>
              <a:t>временно́й</a:t>
            </a:r>
            <a:r>
              <a:rPr lang="ru-RU" sz="1800" dirty="0">
                <a:latin typeface="Academia" panose="020B0604020202020204" pitchFamily="34" charset="0"/>
              </a:rPr>
              <a:t> противоположностью чёрной дыры.</a:t>
            </a:r>
          </a:p>
          <a:p>
            <a:pPr algn="l"/>
            <a:r>
              <a:rPr lang="ru-RU" sz="1800" dirty="0">
                <a:latin typeface="Academia" panose="020B0604020202020204" pitchFamily="34" charset="0"/>
              </a:rPr>
              <a:t>Теоретически предполагается, что белые дыры могут образовываться при выходе из-за горизонта событий вещества чёрной дыры, находящейся в обратном направлении термодинамической стрелы времени.</a:t>
            </a:r>
          </a:p>
          <a:p>
            <a:pPr algn="l"/>
            <a:r>
              <a:rPr lang="ru-RU" sz="1800" dirty="0">
                <a:latin typeface="Academia" panose="020B0604020202020204" pitchFamily="34" charset="0"/>
              </a:rPr>
              <a:t>На сегодняшний день неизвестны физические объекты, которые можно достоверно считать белыми дырами, также неизвестны теоретически механизмы их образования помимо реликтового — сразу после Большого взрыва, а также нет предпосылок по методам их поиска (в отличие от сверхмассивных чёрных дыр, которые должны находиться, например, в центрах крупных спиральных галактик).</a:t>
            </a:r>
          </a:p>
          <a:p>
            <a:pPr algn="l"/>
            <a:r>
              <a:rPr lang="ru-RU" sz="1800" dirty="0">
                <a:latin typeface="Academia" panose="020B0604020202020204" pitchFamily="34" charset="0"/>
              </a:rPr>
              <a:t>Израильские астрономы </a:t>
            </a:r>
            <a:r>
              <a:rPr lang="ru-RU" sz="1800" dirty="0" err="1">
                <a:latin typeface="Academia" panose="020B0604020202020204" pitchFamily="34" charset="0"/>
              </a:rPr>
              <a:t>Алон</a:t>
            </a:r>
            <a:r>
              <a:rPr lang="ru-RU" sz="1800" dirty="0">
                <a:latin typeface="Academia" panose="020B0604020202020204" pitchFamily="34" charset="0"/>
              </a:rPr>
              <a:t> </a:t>
            </a:r>
            <a:r>
              <a:rPr lang="ru-RU" sz="1800" dirty="0" err="1">
                <a:latin typeface="Academia" panose="020B0604020202020204" pitchFamily="34" charset="0"/>
              </a:rPr>
              <a:t>Реттер</a:t>
            </a:r>
            <a:r>
              <a:rPr lang="ru-RU" sz="1800" dirty="0">
                <a:latin typeface="Academia" panose="020B0604020202020204" pitchFamily="34" charset="0"/>
              </a:rPr>
              <a:t> и </a:t>
            </a:r>
            <a:r>
              <a:rPr lang="ru-RU" sz="1800" dirty="0" err="1">
                <a:latin typeface="Academia" panose="020B0604020202020204" pitchFamily="34" charset="0"/>
              </a:rPr>
              <a:t>Шломо</a:t>
            </a:r>
            <a:r>
              <a:rPr lang="ru-RU" sz="1800" dirty="0">
                <a:latin typeface="Academia" panose="020B0604020202020204" pitchFamily="34" charset="0"/>
              </a:rPr>
              <a:t> </a:t>
            </a:r>
            <a:r>
              <a:rPr lang="ru-RU" sz="1800" dirty="0" err="1">
                <a:latin typeface="Academia" panose="020B0604020202020204" pitchFamily="34" charset="0"/>
              </a:rPr>
              <a:t>Хеллер</a:t>
            </a:r>
            <a:r>
              <a:rPr lang="ru-RU" sz="1800" dirty="0">
                <a:latin typeface="Academia" panose="020B0604020202020204" pitchFamily="34" charset="0"/>
              </a:rPr>
              <a:t> предполагают, что аномальный гамма-всплеск GRB 060614, который произошёл в 2006 году, был «белой дырой</a:t>
            </a:r>
            <a:r>
              <a:rPr lang="ru-RU" sz="1800" dirty="0" smtClean="0">
                <a:latin typeface="Academia" panose="020B0604020202020204" pitchFamily="34" charset="0"/>
              </a:rPr>
              <a:t>».</a:t>
            </a:r>
            <a:endParaRPr lang="ru-RU" sz="1800" dirty="0">
              <a:latin typeface="Academia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0"/>
            <a:ext cx="971550" cy="985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 smtClean="0">
                <a:solidFill>
                  <a:schemeClr val="bg1"/>
                </a:solidFill>
                <a:latin typeface="Academia" panose="020B0604020202020204" pitchFamily="34" charset="0"/>
              </a:rPr>
              <a:t>10</a:t>
            </a:r>
            <a:endParaRPr lang="ru-RU" sz="5400" dirty="0">
              <a:solidFill>
                <a:schemeClr val="bg1"/>
              </a:solidFill>
              <a:latin typeface="Academia" panose="020B0604020202020204" pitchFamily="34" charset="0"/>
            </a:endParaRPr>
          </a:p>
        </p:txBody>
      </p:sp>
      <p:pic>
        <p:nvPicPr>
          <p:cNvPr id="1026" name="Picture 2" descr="http://www.membrana.ru/storage/img/g/gk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5" b="15254"/>
          <a:stretch/>
        </p:blipFill>
        <p:spPr bwMode="auto">
          <a:xfrm>
            <a:off x="9021736" y="802255"/>
            <a:ext cx="2792439" cy="2000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actsforyou.com.ua/wp-content/uploads/2011/10/28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291" y="2802506"/>
            <a:ext cx="2814884" cy="1583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tormashki.net/_nw/41/1818638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9" b="6007"/>
          <a:stretch/>
        </p:blipFill>
        <p:spPr bwMode="auto">
          <a:xfrm>
            <a:off x="8999290" y="4386265"/>
            <a:ext cx="2814883" cy="1643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dn1.iconfinder.com/data/icons/perfect-flat-icons-2/512/Exit_delete_close_remove_door_logout_out.png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95" y="5990212"/>
            <a:ext cx="679010" cy="67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05" y="5897589"/>
            <a:ext cx="864255" cy="864255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215" y="5932952"/>
            <a:ext cx="864255" cy="864255"/>
          </a:xfrm>
          <a:prstGeom prst="rect">
            <a:avLst/>
          </a:prstGeom>
        </p:spPr>
      </p:pic>
      <p:pic>
        <p:nvPicPr>
          <p:cNvPr id="13" name="Рисунок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0" y="5990212"/>
            <a:ext cx="679010" cy="67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2364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0841831" y="-1350169"/>
            <a:ext cx="2700337" cy="2700337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13647" y="405298"/>
            <a:ext cx="9090212" cy="1283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dirty="0" smtClean="0">
                <a:latin typeface="Art Nouveau-Bistro" panose="02000400000000000000" pitchFamily="2" charset="0"/>
              </a:rPr>
              <a:t>Рекомендации</a:t>
            </a:r>
            <a:endParaRPr lang="ru-RU" sz="8000" dirty="0">
              <a:latin typeface="Art Nouveau-Bistro" panose="02000400000000000000" pitchFamily="2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441064" y="1877636"/>
            <a:ext cx="7948193" cy="13066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600" dirty="0" smtClean="0">
                <a:latin typeface="Academia" panose="020B0604020202020204" pitchFamily="34" charset="0"/>
              </a:rPr>
              <a:t>   Конечно в этой презентации мы предоставили самые основные моменты, которые нужно знать о черных дырах. Более подробно Вы сможете узнать из таких источников: </a:t>
            </a:r>
            <a:endParaRPr lang="ru-RU" sz="2600" dirty="0">
              <a:latin typeface="Academia" panose="020B0604020202020204" pitchFamily="34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1220450" y="0"/>
            <a:ext cx="971550" cy="985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 smtClean="0">
                <a:solidFill>
                  <a:schemeClr val="bg1"/>
                </a:solidFill>
                <a:latin typeface="Academia" panose="020B0604020202020204" pitchFamily="34" charset="0"/>
              </a:rPr>
              <a:t>11</a:t>
            </a:r>
            <a:endParaRPr lang="ru-RU" sz="5400" dirty="0">
              <a:solidFill>
                <a:schemeClr val="bg1"/>
              </a:solidFill>
              <a:latin typeface="Academia" panose="020B0604020202020204" pitchFamily="34" charset="0"/>
            </a:endParaRPr>
          </a:p>
        </p:txBody>
      </p:sp>
      <p:pic>
        <p:nvPicPr>
          <p:cNvPr id="1026" name="Picture 2" descr="http://world-pulse.ru/wp-content/uploads/2011/07/universe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583" y="1877636"/>
            <a:ext cx="3550467" cy="2837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3" y="3184264"/>
            <a:ext cx="2078408" cy="2386012"/>
          </a:xfrm>
          <a:prstGeom prst="rect">
            <a:avLst/>
          </a:prstGeom>
        </p:spPr>
      </p:pic>
      <p:sp>
        <p:nvSpPr>
          <p:cNvPr id="10" name="Подзаголовок 2">
            <a:hlinkClick r:id="rId5"/>
          </p:cNvPr>
          <p:cNvSpPr txBox="1">
            <a:spLocks/>
          </p:cNvSpPr>
          <p:nvPr/>
        </p:nvSpPr>
        <p:spPr>
          <a:xfrm>
            <a:off x="489745" y="5570276"/>
            <a:ext cx="3230824" cy="96096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Academia" panose="020B0604020202020204" pitchFamily="34" charset="0"/>
              </a:rPr>
              <a:t>http://ru.wikipedia.org/wiki/</a:t>
            </a:r>
            <a:r>
              <a:rPr lang="ru-RU" sz="2600" dirty="0">
                <a:latin typeface="Academia" panose="020B0604020202020204" pitchFamily="34" charset="0"/>
              </a:rPr>
              <a:t>Чёрная_дыра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39319" r="9965" b="37914"/>
          <a:stretch/>
        </p:blipFill>
        <p:spPr>
          <a:xfrm>
            <a:off x="4415160" y="3973100"/>
            <a:ext cx="3414714" cy="985838"/>
          </a:xfrm>
          <a:prstGeom prst="rect">
            <a:avLst/>
          </a:prstGeom>
        </p:spPr>
      </p:pic>
      <p:sp>
        <p:nvSpPr>
          <p:cNvPr id="11" name="Подзаголовок 2">
            <a:hlinkClick r:id="rId5"/>
          </p:cNvPr>
          <p:cNvSpPr txBox="1">
            <a:spLocks/>
          </p:cNvSpPr>
          <p:nvPr/>
        </p:nvSpPr>
        <p:spPr>
          <a:xfrm>
            <a:off x="4345458" y="5570276"/>
            <a:ext cx="3484416" cy="96096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latin typeface="Academia" panose="020B0604020202020204" pitchFamily="34" charset="0"/>
              </a:rPr>
              <a:t>BBC – </a:t>
            </a:r>
            <a:r>
              <a:rPr lang="ru-RU" sz="2600" smtClean="0">
                <a:latin typeface="Academia" panose="020B0604020202020204" pitchFamily="34" charset="0"/>
              </a:rPr>
              <a:t>сверхмассивные черные </a:t>
            </a:r>
            <a:r>
              <a:rPr lang="ru-RU" sz="2600" dirty="0" smtClean="0">
                <a:latin typeface="Academia" panose="020B0604020202020204" pitchFamily="34" charset="0"/>
              </a:rPr>
              <a:t>дыры</a:t>
            </a:r>
            <a:endParaRPr lang="ru-RU" sz="2600" dirty="0">
              <a:latin typeface="Academia" panose="020B0604020202020204" pitchFamily="34" charset="0"/>
            </a:endParaRPr>
          </a:p>
        </p:txBody>
      </p:sp>
      <p:pic>
        <p:nvPicPr>
          <p:cNvPr id="12" name="Picture 2" descr="https://cdn1.iconfinder.com/data/icons/perfect-flat-icons-2/512/Exit_delete_close_remove_door_logout_out.png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450" y="5990212"/>
            <a:ext cx="679010" cy="67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260" y="5897589"/>
            <a:ext cx="864255" cy="864255"/>
          </a:xfrm>
          <a:prstGeom prst="rect">
            <a:avLst/>
          </a:prstGeom>
        </p:spPr>
      </p:pic>
      <p:pic>
        <p:nvPicPr>
          <p:cNvPr id="14" name="Рисунок 1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6070" y="5932952"/>
            <a:ext cx="864255" cy="864255"/>
          </a:xfrm>
          <a:prstGeom prst="rect">
            <a:avLst/>
          </a:prstGeom>
        </p:spPr>
      </p:pic>
      <p:pic>
        <p:nvPicPr>
          <p:cNvPr id="15" name="Рисунок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125" y="5990212"/>
            <a:ext cx="679010" cy="67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5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613647" y="3234223"/>
            <a:ext cx="9090212" cy="1283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8800" dirty="0" smtClean="0">
                <a:latin typeface="Art Nouveau-Bistro" panose="02000400000000000000" pitchFamily="2" charset="0"/>
              </a:rPr>
              <a:t>Спасибо за </a:t>
            </a:r>
            <a:r>
              <a:rPr lang="uk-UA" sz="13800" dirty="0" smtClean="0">
                <a:latin typeface="Art Nouveau-Bistro" panose="02000400000000000000" pitchFamily="2" charset="0"/>
              </a:rPr>
              <a:t>внимание</a:t>
            </a:r>
            <a:endParaRPr lang="ru-RU" sz="6600" dirty="0">
              <a:latin typeface="Art Nouveau-Bistro" panose="02000400000000000000" pitchFamily="2" charset="0"/>
            </a:endParaRPr>
          </a:p>
        </p:txBody>
      </p:sp>
      <p:pic>
        <p:nvPicPr>
          <p:cNvPr id="12" name="Рисунок 11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704" y="5818652"/>
            <a:ext cx="864255" cy="864255"/>
          </a:xfrm>
          <a:prstGeom prst="rect">
            <a:avLst/>
          </a:prstGeom>
        </p:spPr>
      </p:pic>
      <p:pic>
        <p:nvPicPr>
          <p:cNvPr id="13" name="Рисунок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59" y="5875912"/>
            <a:ext cx="679010" cy="67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11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171450"/>
            <a:ext cx="12192000" cy="1546076"/>
          </a:xfrm>
        </p:spPr>
        <p:txBody>
          <a:bodyPr anchor="ctr">
            <a:noAutofit/>
          </a:bodyPr>
          <a:lstStyle/>
          <a:p>
            <a:r>
              <a:rPr lang="ru-RU" sz="11500" dirty="0" smtClean="0">
                <a:solidFill>
                  <a:schemeClr val="bg1"/>
                </a:solidFill>
                <a:latin typeface="Art Nouveau-Bistro" panose="02000400000000000000" pitchFamily="2" charset="0"/>
              </a:rPr>
              <a:t>Содержание</a:t>
            </a:r>
            <a:endParaRPr lang="ru-RU" sz="11500" dirty="0">
              <a:solidFill>
                <a:schemeClr val="bg1"/>
              </a:solidFill>
              <a:latin typeface="Art Nouveau-Bistro" panose="02000400000000000000" pitchFamily="2" charset="0"/>
            </a:endParaRPr>
          </a:p>
        </p:txBody>
      </p:sp>
      <p:sp>
        <p:nvSpPr>
          <p:cNvPr id="3" name="Прямоугольник 2">
            <a:hlinkClick r:id="rId3" action="ppaction://hlinksldjump"/>
          </p:cNvPr>
          <p:cNvSpPr/>
          <p:nvPr/>
        </p:nvSpPr>
        <p:spPr>
          <a:xfrm>
            <a:off x="731918" y="1717526"/>
            <a:ext cx="47830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ademia" panose="020B0604020202020204" pitchFamily="34" charset="0"/>
              </a:rPr>
              <a:t>1.</a:t>
            </a:r>
            <a:r>
              <a:rPr lang="ru-RU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ademia" panose="020B0604020202020204" pitchFamily="34" charset="0"/>
              </a:rPr>
              <a:t> Вступление</a:t>
            </a:r>
            <a:endParaRPr lang="ru-RU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cademia" panose="020B0604020202020204" pitchFamily="34" charset="0"/>
            </a:endParaRPr>
          </a:p>
        </p:txBody>
      </p:sp>
      <p:sp>
        <p:nvSpPr>
          <p:cNvPr id="9" name="Прямоугольник 8">
            <a:hlinkClick r:id="rId4" action="ppaction://hlinksldjump"/>
          </p:cNvPr>
          <p:cNvSpPr/>
          <p:nvPr/>
        </p:nvSpPr>
        <p:spPr>
          <a:xfrm>
            <a:off x="731917" y="2302301"/>
            <a:ext cx="47830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ademia" panose="020B0604020202020204" pitchFamily="34" charset="0"/>
              </a:rPr>
              <a:t>2</a:t>
            </a:r>
            <a:r>
              <a:rPr lang="en-US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ademia" panose="020B0604020202020204" pitchFamily="34" charset="0"/>
              </a:rPr>
              <a:t>.</a:t>
            </a:r>
            <a:r>
              <a:rPr lang="ru-RU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ademia" panose="020B0604020202020204" pitchFamily="34" charset="0"/>
              </a:rPr>
              <a:t> Определение</a:t>
            </a:r>
            <a:endParaRPr lang="ru-RU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cademia" panose="020B0604020202020204" pitchFamily="34" charset="0"/>
            </a:endParaRPr>
          </a:p>
        </p:txBody>
      </p:sp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731917" y="2887076"/>
            <a:ext cx="478305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ademia" panose="020B0604020202020204" pitchFamily="34" charset="0"/>
              </a:rPr>
              <a:t>3. История представлений  о черных дырах </a:t>
            </a:r>
            <a:endParaRPr lang="ru-RU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cademia" panose="020B0604020202020204" pitchFamily="34" charset="0"/>
            </a:endParaRPr>
          </a:p>
        </p:txBody>
      </p:sp>
      <p:sp>
        <p:nvSpPr>
          <p:cNvPr id="12" name="Прямоугольник 11">
            <a:hlinkClick r:id="rId6" action="ppaction://hlinksldjump"/>
          </p:cNvPr>
          <p:cNvSpPr/>
          <p:nvPr/>
        </p:nvSpPr>
        <p:spPr>
          <a:xfrm>
            <a:off x="731917" y="3964294"/>
            <a:ext cx="47830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ademia" panose="020B0604020202020204" pitchFamily="34" charset="0"/>
              </a:rPr>
              <a:t>4. Образование черных дыр </a:t>
            </a:r>
            <a:endParaRPr lang="ru-RU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cademia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731917" y="2302301"/>
            <a:ext cx="47830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31917" y="2910174"/>
            <a:ext cx="47830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31917" y="3964294"/>
            <a:ext cx="47830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31917" y="4549069"/>
            <a:ext cx="47830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hlinkClick r:id="rId7" action="ppaction://hlinksldjump"/>
          </p:cNvPr>
          <p:cNvSpPr/>
          <p:nvPr/>
        </p:nvSpPr>
        <p:spPr>
          <a:xfrm>
            <a:off x="731917" y="4549068"/>
            <a:ext cx="53545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ademia" panose="020B0604020202020204" pitchFamily="34" charset="0"/>
              </a:rPr>
              <a:t>5. </a:t>
            </a:r>
            <a:r>
              <a:rPr lang="ru-RU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ademia" panose="020B0604020202020204" pitchFamily="34" charset="0"/>
              </a:rPr>
              <a:t>Черные</a:t>
            </a:r>
            <a:r>
              <a:rPr lang="ru-RU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ademia" panose="020B0604020202020204" pitchFamily="34" charset="0"/>
              </a:rPr>
              <a:t> дыры звездных масс</a:t>
            </a:r>
            <a:endParaRPr lang="ru-RU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cademia" panose="020B060402020202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731917" y="5133843"/>
            <a:ext cx="47830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hlinkClick r:id="rId8" action="ppaction://hlinksldjump"/>
          </p:cNvPr>
          <p:cNvSpPr/>
          <p:nvPr/>
        </p:nvSpPr>
        <p:spPr>
          <a:xfrm>
            <a:off x="731916" y="5156941"/>
            <a:ext cx="562602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ademia" panose="020B0604020202020204" pitchFamily="34" charset="0"/>
              </a:rPr>
              <a:t>6. Сверхмассивные черные дыры</a:t>
            </a:r>
            <a:endParaRPr lang="ru-RU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cademia" panose="020B0604020202020204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731917" y="5741716"/>
            <a:ext cx="47830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hlinkClick r:id="rId9" action="ppaction://hlinksldjump"/>
          </p:cNvPr>
          <p:cNvSpPr/>
          <p:nvPr/>
        </p:nvSpPr>
        <p:spPr>
          <a:xfrm>
            <a:off x="731916" y="5764813"/>
            <a:ext cx="562602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ademia" panose="020B0604020202020204" pitchFamily="34" charset="0"/>
              </a:rPr>
              <a:t>7. Первичные черные дыры</a:t>
            </a:r>
            <a:endParaRPr lang="ru-RU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cademia" panose="020B0604020202020204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731917" y="6349588"/>
            <a:ext cx="47830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hlinkClick r:id="rId10" action="ppaction://hlinksldjump"/>
          </p:cNvPr>
          <p:cNvSpPr/>
          <p:nvPr/>
        </p:nvSpPr>
        <p:spPr>
          <a:xfrm>
            <a:off x="6357937" y="1717526"/>
            <a:ext cx="562602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ademia" panose="020B0604020202020204" pitchFamily="34" charset="0"/>
              </a:rPr>
              <a:t>8. Квантовые черные дыры</a:t>
            </a:r>
            <a:endParaRPr lang="ru-RU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cademia" panose="020B0604020202020204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6357938" y="2302301"/>
            <a:ext cx="47830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>
            <a:hlinkClick r:id="rId11" action="ppaction://hlinksldjump"/>
          </p:cNvPr>
          <p:cNvSpPr/>
          <p:nvPr/>
        </p:nvSpPr>
        <p:spPr>
          <a:xfrm>
            <a:off x="6357937" y="2302301"/>
            <a:ext cx="562602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ademia" panose="020B0604020202020204" pitchFamily="34" charset="0"/>
              </a:rPr>
              <a:t>9</a:t>
            </a:r>
            <a:r>
              <a:rPr lang="ru-RU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ademia" panose="020B0604020202020204" pitchFamily="34" charset="0"/>
              </a:rPr>
              <a:t>. Обнаружение черных дыр</a:t>
            </a:r>
            <a:endParaRPr lang="ru-RU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cademia" panose="020B0604020202020204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6357938" y="2887076"/>
            <a:ext cx="47830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hlinkClick r:id="rId12" action="ppaction://hlinksldjump"/>
          </p:cNvPr>
          <p:cNvSpPr/>
          <p:nvPr/>
        </p:nvSpPr>
        <p:spPr>
          <a:xfrm>
            <a:off x="6357937" y="2887075"/>
            <a:ext cx="562602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ademia" panose="020B0604020202020204" pitchFamily="34" charset="0"/>
              </a:rPr>
              <a:t>10. Белые дыры  </a:t>
            </a:r>
            <a:endParaRPr lang="ru-RU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cademia" panose="020B0604020202020204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6357938" y="3471850"/>
            <a:ext cx="47830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hlinkClick r:id="rId13" action="ppaction://hlinksldjump"/>
          </p:cNvPr>
          <p:cNvSpPr/>
          <p:nvPr/>
        </p:nvSpPr>
        <p:spPr>
          <a:xfrm>
            <a:off x="6357937" y="3471849"/>
            <a:ext cx="562602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ademia" panose="020B0604020202020204" pitchFamily="34" charset="0"/>
              </a:rPr>
              <a:t>11. Рекомендации</a:t>
            </a:r>
            <a:endParaRPr lang="ru-RU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cademia" panose="020B0604020202020204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6357938" y="4056624"/>
            <a:ext cx="47830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21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0000">
              <a:schemeClr val="bg1">
                <a:lumMod val="50000"/>
              </a:schemeClr>
            </a:gs>
            <a:gs pos="83000">
              <a:schemeClr val="tx1">
                <a:lumMod val="50000"/>
                <a:lumOff val="50000"/>
              </a:schemeClr>
            </a:gs>
            <a:gs pos="100000">
              <a:schemeClr val="tx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-1350169" y="5507831"/>
            <a:ext cx="2700337" cy="27003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376516" y="405299"/>
            <a:ext cx="8767483" cy="1283652"/>
          </a:xfrm>
        </p:spPr>
        <p:txBody>
          <a:bodyPr anchor="ctr">
            <a:noAutofit/>
          </a:bodyPr>
          <a:lstStyle/>
          <a:p>
            <a:r>
              <a:rPr lang="ru-RU" sz="9600" dirty="0" smtClean="0">
                <a:latin typeface="Art Nouveau-Bistro" panose="02000400000000000000" pitchFamily="2" charset="0"/>
              </a:rPr>
              <a:t>Вступление</a:t>
            </a:r>
            <a:endParaRPr lang="ru-RU" sz="9600" dirty="0">
              <a:latin typeface="Art Nouveau-Bistro" panose="02000400000000000000" pitchFamily="2" charset="0"/>
            </a:endParaRP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6516" y="1942628"/>
            <a:ext cx="7767023" cy="3178011"/>
          </a:xfrm>
          <a:noFill/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latin typeface="Academia" panose="020B0604020202020204" pitchFamily="34" charset="0"/>
              </a:rPr>
              <a:t>   Наверняка Вы не раз слышали о таких космических объектах как черные дыры. Уже не одно столетие они будоражат умы человечества, так как это одно из самых неосвоенных явлений Вселенной. Что же такое черная дыра?</a:t>
            </a:r>
            <a:endParaRPr lang="ru-RU" sz="3200" dirty="0">
              <a:latin typeface="Academia" panose="020B0604020202020204" pitchFamily="34" charset="0"/>
            </a:endParaRPr>
          </a:p>
        </p:txBody>
      </p:sp>
      <p:pic>
        <p:nvPicPr>
          <p:cNvPr id="1026" name="Picture 2" descr="http://earth-chronicles.ru/Con_news5/131_BlackHo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601" y="405298"/>
            <a:ext cx="2799630" cy="18645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forum.kopatel-online.ru/index.php?attachments/1355916330_2042-jpg.1509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602" y="2269863"/>
            <a:ext cx="2799629" cy="19597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ile.mobilmusic.ru/9d/28/2a/7659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601" y="4229603"/>
            <a:ext cx="2800152" cy="2100114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0" y="5872162"/>
            <a:ext cx="971550" cy="985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chemeClr val="bg1"/>
                </a:solidFill>
                <a:latin typeface="Academia" panose="020B0604020202020204" pitchFamily="34" charset="0"/>
              </a:rPr>
              <a:t>1</a:t>
            </a:r>
            <a:endParaRPr lang="ru-RU" sz="7200" dirty="0">
              <a:solidFill>
                <a:schemeClr val="bg1"/>
              </a:solidFill>
              <a:latin typeface="Academia" panose="020B0604020202020204" pitchFamily="34" charset="0"/>
            </a:endParaRPr>
          </a:p>
        </p:txBody>
      </p:sp>
      <p:pic>
        <p:nvPicPr>
          <p:cNvPr id="4098" name="Picture 2" descr="https://cdn1.iconfinder.com/data/icons/perfect-flat-icons-2/512/Exit_delete_close_remove_door_logout_out.png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769" y="5990212"/>
            <a:ext cx="679010" cy="67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579" y="5897589"/>
            <a:ext cx="864255" cy="864255"/>
          </a:xfrm>
          <a:prstGeom prst="rect">
            <a:avLst/>
          </a:prstGeom>
        </p:spPr>
      </p:pic>
      <p:pic>
        <p:nvPicPr>
          <p:cNvPr id="3" name="Рисунок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69" y="5990212"/>
            <a:ext cx="679010" cy="67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5027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0000">
              <a:schemeClr val="bg1">
                <a:lumMod val="50000"/>
              </a:schemeClr>
            </a:gs>
            <a:gs pos="83000">
              <a:schemeClr val="tx1">
                <a:lumMod val="50000"/>
                <a:lumOff val="50000"/>
              </a:schemeClr>
            </a:gs>
            <a:gs pos="100000">
              <a:schemeClr val="tx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-1350169" y="-1350169"/>
            <a:ext cx="2700337" cy="27003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350168" y="405298"/>
            <a:ext cx="7293433" cy="1283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9600" dirty="0" smtClean="0">
                <a:latin typeface="Art Nouveau-Bistro" panose="02000400000000000000" pitchFamily="2" charset="0"/>
              </a:rPr>
              <a:t>Определение</a:t>
            </a:r>
            <a:endParaRPr lang="ru-RU" sz="9600" dirty="0">
              <a:latin typeface="Art Nouveau-Bistro" panose="02000400000000000000" pitchFamily="2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876578" y="1855411"/>
            <a:ext cx="7767023" cy="317801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600" dirty="0" smtClean="0">
                <a:latin typeface="Academia" panose="020B0604020202020204" pitchFamily="34" charset="0"/>
              </a:rPr>
              <a:t>   Черная </a:t>
            </a:r>
            <a:r>
              <a:rPr lang="ru-RU" sz="3600" dirty="0">
                <a:latin typeface="Academia" panose="020B0604020202020204" pitchFamily="34" charset="0"/>
              </a:rPr>
              <a:t>дыра́ — область в пространстве-времени, гравитационное притяжение которой настолько велико, что покинуть </a:t>
            </a:r>
            <a:r>
              <a:rPr lang="ru-RU" sz="3600" dirty="0" smtClean="0">
                <a:latin typeface="Academia" panose="020B0604020202020204" pitchFamily="34" charset="0"/>
              </a:rPr>
              <a:t>ее </a:t>
            </a:r>
            <a:r>
              <a:rPr lang="ru-RU" sz="3600" dirty="0">
                <a:latin typeface="Academia" panose="020B0604020202020204" pitchFamily="34" charset="0"/>
              </a:rPr>
              <a:t>не могут даже объекты, движущиеся со скоростью света, в том числе </a:t>
            </a:r>
            <a:r>
              <a:rPr lang="ru-RU" sz="3600" dirty="0" smtClean="0">
                <a:latin typeface="Academia" panose="020B0604020202020204" pitchFamily="34" charset="0"/>
              </a:rPr>
              <a:t>и лучи света.</a:t>
            </a:r>
            <a:endParaRPr lang="ru-RU" sz="3600" dirty="0">
              <a:latin typeface="Academia" panose="020B0604020202020204" pitchFamily="34" charset="0"/>
            </a:endParaRPr>
          </a:p>
        </p:txBody>
      </p:sp>
      <p:pic>
        <p:nvPicPr>
          <p:cNvPr id="2050" name="Picture 2" descr="http://upload.wikimedia.org/wikipedia/commons/thumb/5/5e/Artist%E2%80%99s_impression_of_the_black_hole_inside_NGC_300_X-1_%28ESO_1004a%29.jpg/240px-Artist%E2%80%99s_impression_of_the_black_hole_inside_NGC_300_X-1_%28ESO_1004a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601" y="300306"/>
            <a:ext cx="2799630" cy="209972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dn1.img22.rian.ru/images/54925/03/5492503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601" y="2400029"/>
            <a:ext cx="2799147" cy="15861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ages.samogo.net/images/22872994_V404_Cyg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284" y="3986213"/>
            <a:ext cx="2794464" cy="190023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0"/>
            <a:ext cx="971550" cy="985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dirty="0" smtClean="0">
                <a:solidFill>
                  <a:schemeClr val="bg1"/>
                </a:solidFill>
                <a:latin typeface="Academia" panose="020B0604020202020204" pitchFamily="34" charset="0"/>
              </a:rPr>
              <a:t>2</a:t>
            </a:r>
            <a:endParaRPr lang="ru-RU" sz="7200" dirty="0">
              <a:solidFill>
                <a:schemeClr val="bg1"/>
              </a:solidFill>
              <a:latin typeface="Academia" panose="020B0604020202020204" pitchFamily="34" charset="0"/>
            </a:endParaRPr>
          </a:p>
        </p:txBody>
      </p:sp>
      <p:pic>
        <p:nvPicPr>
          <p:cNvPr id="14" name="Picture 2" descr="https://cdn1.iconfinder.com/data/icons/perfect-flat-icons-2/512/Exit_delete_close_remove_door_logout_out.png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99" y="5990212"/>
            <a:ext cx="679010" cy="67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309" y="5897589"/>
            <a:ext cx="864255" cy="864255"/>
          </a:xfrm>
          <a:prstGeom prst="rect">
            <a:avLst/>
          </a:prstGeom>
        </p:spPr>
      </p:pic>
      <p:pic>
        <p:nvPicPr>
          <p:cNvPr id="16" name="Рисунок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119" y="5932952"/>
            <a:ext cx="864255" cy="864255"/>
          </a:xfrm>
          <a:prstGeom prst="rect">
            <a:avLst/>
          </a:prstGeom>
        </p:spPr>
      </p:pic>
      <p:pic>
        <p:nvPicPr>
          <p:cNvPr id="17" name="Рисунок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4" y="5990212"/>
            <a:ext cx="679010" cy="67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74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0000">
              <a:schemeClr val="bg1">
                <a:lumMod val="50000"/>
              </a:schemeClr>
            </a:gs>
            <a:gs pos="83000">
              <a:schemeClr val="tx1">
                <a:lumMod val="50000"/>
                <a:lumOff val="50000"/>
              </a:schemeClr>
            </a:gs>
            <a:gs pos="100000">
              <a:schemeClr val="tx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дзаголовок 2"/>
          <p:cNvSpPr txBox="1">
            <a:spLocks/>
          </p:cNvSpPr>
          <p:nvPr/>
        </p:nvSpPr>
        <p:spPr>
          <a:xfrm>
            <a:off x="4392898" y="3446815"/>
            <a:ext cx="2791695" cy="233962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latin typeface="Academia" panose="020B0604020202020204" pitchFamily="34" charset="0"/>
              </a:rPr>
              <a:t>Второй период связан с развитием общей теории относительности, стационарное решение уравнений которой было получено Карлом Шварцшильдом в 1915 году.</a:t>
            </a:r>
          </a:p>
        </p:txBody>
      </p:sp>
      <p:sp>
        <p:nvSpPr>
          <p:cNvPr id="4" name="Овал 3"/>
          <p:cNvSpPr/>
          <p:nvPr/>
        </p:nvSpPr>
        <p:spPr>
          <a:xfrm>
            <a:off x="10841831" y="-1350169"/>
            <a:ext cx="2700337" cy="27003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13647" y="405298"/>
            <a:ext cx="9090212" cy="1283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Art Nouveau-Bistro" panose="02000400000000000000" pitchFamily="2" charset="0"/>
              </a:rPr>
              <a:t>В истории представлений о чёрных дырах условно можно выделить три периода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887420" y="3446815"/>
            <a:ext cx="2791695" cy="34854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latin typeface="Academia" panose="020B0604020202020204" pitchFamily="34" charset="0"/>
              </a:rPr>
              <a:t>Начало первого периода связано с опубликованной в 1784 году работой Джона Мичелла, в которой был изложен расчёт массы для недоступного наблюдению объекта.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1820817" y="1688950"/>
            <a:ext cx="1858298" cy="1506071"/>
          </a:xfrm>
          <a:prstGeom prst="straightConnector1">
            <a:avLst/>
          </a:prstGeom>
          <a:ln w="19050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7788536" y="1688949"/>
            <a:ext cx="1858298" cy="1506071"/>
          </a:xfrm>
          <a:prstGeom prst="straightConnector1">
            <a:avLst/>
          </a:prstGeom>
          <a:ln w="19050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744413" y="1688949"/>
            <a:ext cx="0" cy="1602891"/>
          </a:xfrm>
          <a:prstGeom prst="straightConnector1">
            <a:avLst/>
          </a:prstGeom>
          <a:ln w="19050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Подзаголовок 2"/>
          <p:cNvSpPr txBox="1">
            <a:spLocks/>
          </p:cNvSpPr>
          <p:nvPr/>
        </p:nvSpPr>
        <p:spPr>
          <a:xfrm>
            <a:off x="8250986" y="3452195"/>
            <a:ext cx="2791695" cy="199134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latin typeface="Academia" panose="020B0604020202020204" pitchFamily="34" charset="0"/>
              </a:rPr>
              <a:t>Публикация в 1975 году работы Стивена </a:t>
            </a:r>
            <a:r>
              <a:rPr lang="ru-RU" sz="2000" dirty="0" err="1">
                <a:latin typeface="Academia" panose="020B0604020202020204" pitchFamily="34" charset="0"/>
              </a:rPr>
              <a:t>Хокинга</a:t>
            </a:r>
            <a:r>
              <a:rPr lang="ru-RU" sz="2000" dirty="0">
                <a:latin typeface="Academia" panose="020B0604020202020204" pitchFamily="34" charset="0"/>
              </a:rPr>
              <a:t>, в которой он предложил идею об излучении чёрных дыр, начинает третий период.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1220450" y="0"/>
            <a:ext cx="971550" cy="985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dirty="0" smtClean="0">
                <a:solidFill>
                  <a:schemeClr val="bg1"/>
                </a:solidFill>
                <a:latin typeface="Academia" panose="020B0604020202020204" pitchFamily="34" charset="0"/>
              </a:rPr>
              <a:t>3</a:t>
            </a:r>
            <a:endParaRPr lang="ru-RU" sz="7200" dirty="0">
              <a:solidFill>
                <a:schemeClr val="bg1"/>
              </a:solidFill>
              <a:latin typeface="Academia" panose="020B0604020202020204" pitchFamily="34" charset="0"/>
            </a:endParaRPr>
          </a:p>
        </p:txBody>
      </p:sp>
      <p:sp>
        <p:nvSpPr>
          <p:cNvPr id="27" name="Подзаголовок 2"/>
          <p:cNvSpPr txBox="1">
            <a:spLocks/>
          </p:cNvSpPr>
          <p:nvPr/>
        </p:nvSpPr>
        <p:spPr>
          <a:xfrm>
            <a:off x="328613" y="3446816"/>
            <a:ext cx="558807" cy="76799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cademia" panose="020B0604020202020204" pitchFamily="34" charset="0"/>
              </a:rPr>
              <a:t>1</a:t>
            </a:r>
            <a:endParaRPr lang="ru-RU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cademia" panose="020B0604020202020204" pitchFamily="34" charset="0"/>
            </a:endParaRP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3834091" y="3446816"/>
            <a:ext cx="558807" cy="76799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cademia" panose="020B0604020202020204" pitchFamily="34" charset="0"/>
              </a:rPr>
              <a:t>2</a:t>
            </a:r>
            <a:endParaRPr lang="ru-RU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cademia" panose="020B0604020202020204" pitchFamily="34" charset="0"/>
            </a:endParaRPr>
          </a:p>
        </p:txBody>
      </p:sp>
      <p:sp>
        <p:nvSpPr>
          <p:cNvPr id="29" name="Подзаголовок 2"/>
          <p:cNvSpPr txBox="1">
            <a:spLocks/>
          </p:cNvSpPr>
          <p:nvPr/>
        </p:nvSpPr>
        <p:spPr>
          <a:xfrm>
            <a:off x="7692179" y="3446816"/>
            <a:ext cx="558807" cy="76799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cademia" panose="020B0604020202020204" pitchFamily="34" charset="0"/>
              </a:rPr>
              <a:t>3</a:t>
            </a:r>
            <a:endParaRPr lang="ru-RU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cademia" panose="020B0604020202020204" pitchFamily="34" charset="0"/>
            </a:endParaRPr>
          </a:p>
        </p:txBody>
      </p:sp>
      <p:pic>
        <p:nvPicPr>
          <p:cNvPr id="20" name="Picture 2" descr="https://cdn1.iconfinder.com/data/icons/perfect-flat-icons-2/512/Exit_delete_close_remove_door_logout_out.png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385" y="5990212"/>
            <a:ext cx="679010" cy="67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95" y="5897589"/>
            <a:ext cx="864255" cy="864255"/>
          </a:xfrm>
          <a:prstGeom prst="rect">
            <a:avLst/>
          </a:prstGeom>
        </p:spPr>
      </p:pic>
      <p:pic>
        <p:nvPicPr>
          <p:cNvPr id="24" name="Рисунок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4005" y="5932952"/>
            <a:ext cx="864255" cy="864255"/>
          </a:xfrm>
          <a:prstGeom prst="rect">
            <a:avLst/>
          </a:prstGeom>
        </p:spPr>
      </p:pic>
      <p:pic>
        <p:nvPicPr>
          <p:cNvPr id="26" name="Рисунок 2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060" y="5990212"/>
            <a:ext cx="679010" cy="67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96679"/>
      </p:ext>
    </p:extLst>
  </p:cSld>
  <p:clrMapOvr>
    <a:masterClrMapping/>
  </p:clrMapOvr>
  <p:transition spd="slow" advClick="0"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0000">
              <a:schemeClr val="bg1">
                <a:lumMod val="50000"/>
              </a:schemeClr>
            </a:gs>
            <a:gs pos="83000">
              <a:schemeClr val="tx1">
                <a:lumMod val="50000"/>
                <a:lumOff val="50000"/>
              </a:schemeClr>
            </a:gs>
            <a:gs pos="10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0827543" y="5507831"/>
            <a:ext cx="2700337" cy="27003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206161" y="5872162"/>
            <a:ext cx="971550" cy="985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dirty="0" smtClean="0">
                <a:solidFill>
                  <a:schemeClr val="bg1"/>
                </a:solidFill>
                <a:latin typeface="Academia" panose="020B0604020202020204" pitchFamily="34" charset="0"/>
              </a:rPr>
              <a:t>4</a:t>
            </a:r>
            <a:endParaRPr lang="ru-RU" sz="7200" dirty="0">
              <a:solidFill>
                <a:schemeClr val="bg1"/>
              </a:solidFill>
              <a:latin typeface="Academia" panose="020B0604020202020204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8337" y="133619"/>
            <a:ext cx="11653559" cy="1283652"/>
          </a:xfrm>
        </p:spPr>
        <p:txBody>
          <a:bodyPr anchor="ctr">
            <a:noAutofit/>
          </a:bodyPr>
          <a:lstStyle/>
          <a:p>
            <a:pPr algn="r"/>
            <a:r>
              <a:rPr lang="ru-RU" sz="6600" dirty="0" smtClean="0">
                <a:latin typeface="Art Nouveau-Bistro" panose="02000400000000000000" pitchFamily="2" charset="0"/>
              </a:rPr>
              <a:t>Как образуются черные дыры</a:t>
            </a:r>
            <a:endParaRPr lang="ru-RU" sz="6600" dirty="0">
              <a:latin typeface="Art Nouveau-Bistro" panose="02000400000000000000" pitchFamily="2" charset="0"/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3229" y="5274555"/>
            <a:ext cx="3180734" cy="1392520"/>
          </a:xfrm>
          <a:noFill/>
          <a:ln w="12700">
            <a:solidFill>
              <a:schemeClr val="tx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l"/>
            <a:r>
              <a:rPr lang="ru-RU" sz="1600" dirty="0">
                <a:latin typeface="Academia" panose="020B0604020202020204" pitchFamily="34" charset="0"/>
              </a:rPr>
              <a:t>   1. Гравитационный коллапс (катастрофическое сжатие) достаточно массивной звезды на конечном этапе её эволюции.</a:t>
            </a:r>
          </a:p>
        </p:txBody>
      </p:sp>
      <p:cxnSp>
        <p:nvCxnSpPr>
          <p:cNvPr id="12" name="Соединительная линия уступом 11"/>
          <p:cNvCxnSpPr/>
          <p:nvPr/>
        </p:nvCxnSpPr>
        <p:spPr>
          <a:xfrm rot="5400000">
            <a:off x="623943" y="2312893"/>
            <a:ext cx="3883511" cy="1796531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/>
          <p:nvPr/>
        </p:nvCxnSpPr>
        <p:spPr>
          <a:xfrm rot="16200000" flipH="1">
            <a:off x="2197046" y="2737098"/>
            <a:ext cx="3883513" cy="948118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одзаголовок 2"/>
          <p:cNvSpPr txBox="1">
            <a:spLocks/>
          </p:cNvSpPr>
          <p:nvPr/>
        </p:nvSpPr>
        <p:spPr>
          <a:xfrm>
            <a:off x="3664742" y="5274555"/>
            <a:ext cx="6996085" cy="144318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latin typeface="Academia" panose="020B0604020202020204" pitchFamily="34" charset="0"/>
              </a:rPr>
              <a:t>   2. Коллапс </a:t>
            </a:r>
            <a:r>
              <a:rPr lang="ru-RU" sz="1800" dirty="0">
                <a:latin typeface="Academia" panose="020B0604020202020204" pitchFamily="34" charset="0"/>
              </a:rPr>
              <a:t>центральной части галактики или протогалактического газа. Современные представления помещают </a:t>
            </a:r>
            <a:r>
              <a:rPr lang="ru-RU" sz="1800" dirty="0" smtClean="0">
                <a:latin typeface="Academia" panose="020B0604020202020204" pitchFamily="34" charset="0"/>
              </a:rPr>
              <a:t>огромную чёрную </a:t>
            </a:r>
            <a:r>
              <a:rPr lang="ru-RU" sz="1800" dirty="0">
                <a:latin typeface="Academia" panose="020B0604020202020204" pitchFamily="34" charset="0"/>
              </a:rPr>
              <a:t>дыру в центр многих, если не </a:t>
            </a:r>
            <a:r>
              <a:rPr lang="ru-RU" sz="1800" dirty="0" smtClean="0">
                <a:latin typeface="Academia" panose="020B0604020202020204" pitchFamily="34" charset="0"/>
              </a:rPr>
              <a:t>всех</a:t>
            </a:r>
            <a:r>
              <a:rPr lang="ru-RU" sz="1800" dirty="0">
                <a:latin typeface="Academia" panose="020B0604020202020204" pitchFamily="34" charset="0"/>
              </a:rPr>
              <a:t>, спиральных и эллиптических галактик. Например в центре нашей Галактики находится чёрная дыра Стрелец </a:t>
            </a:r>
            <a:r>
              <a:rPr lang="ru-RU" sz="1800" dirty="0" smtClean="0">
                <a:latin typeface="Academia" panose="020B0604020202020204" pitchFamily="34" charset="0"/>
              </a:rPr>
              <a:t>A*</a:t>
            </a:r>
            <a:r>
              <a:rPr lang="ru-RU" sz="1800" dirty="0">
                <a:latin typeface="Academia" panose="020B0604020202020204" pitchFamily="34" charset="0"/>
              </a:rPr>
              <a:t>!</a:t>
            </a:r>
          </a:p>
        </p:txBody>
      </p:sp>
      <p:pic>
        <p:nvPicPr>
          <p:cNvPr id="2060" name="Picture 12" descr="http://www.proza.ru/pics/2010/03/06/5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951" y="3254184"/>
            <a:ext cx="2945424" cy="1801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znaniya-sila.narod.ru/universe/im_uni/bl_sta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33" y="1426025"/>
            <a:ext cx="2305050" cy="1724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одзаголовок 2"/>
          <p:cNvSpPr txBox="1">
            <a:spLocks/>
          </p:cNvSpPr>
          <p:nvPr/>
        </p:nvSpPr>
        <p:spPr>
          <a:xfrm>
            <a:off x="4835153" y="3356379"/>
            <a:ext cx="3463961" cy="159751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latin typeface="Academia" panose="020B0604020202020204" pitchFamily="34" charset="0"/>
              </a:rPr>
              <a:t>   </a:t>
            </a:r>
            <a:r>
              <a:rPr lang="en-US" sz="1600" dirty="0" smtClean="0">
                <a:latin typeface="Academia" panose="020B0604020202020204" pitchFamily="34" charset="0"/>
              </a:rPr>
              <a:t>3</a:t>
            </a:r>
            <a:r>
              <a:rPr lang="ru-RU" sz="1600" dirty="0">
                <a:latin typeface="Academia" panose="020B0604020202020204" pitchFamily="34" charset="0"/>
              </a:rPr>
              <a:t>. Формирование чёрных дыр в момент сразу после Большого Взрыва в результате флуктуаций гравитационного поля и/или материи. Такие чёрные дыры называются первичными.</a:t>
            </a:r>
          </a:p>
        </p:txBody>
      </p:sp>
      <p:cxnSp>
        <p:nvCxnSpPr>
          <p:cNvPr id="2049" name="Соединительная линия уступом 2048"/>
          <p:cNvCxnSpPr/>
          <p:nvPr/>
        </p:nvCxnSpPr>
        <p:spPr>
          <a:xfrm rot="16200000" flipH="1">
            <a:off x="3802474" y="1333591"/>
            <a:ext cx="2002293" cy="1838895"/>
          </a:xfrm>
          <a:prstGeom prst="bentConnector3">
            <a:avLst>
              <a:gd name="adj1" fmla="val 89220"/>
            </a:avLst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1" name="Picture 16" descr="http://img-cache.cdn.gaiaonline.com/1e811b8b75e4538f8e2be1c59ee31b13/http:/i121.photobucket.com/albums/o227/Ctome/big-ba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15" y="3254184"/>
            <a:ext cx="3163181" cy="1779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73" name="Соединительная линия уступом 2072"/>
          <p:cNvCxnSpPr/>
          <p:nvPr/>
        </p:nvCxnSpPr>
        <p:spPr>
          <a:xfrm>
            <a:off x="4077148" y="1305681"/>
            <a:ext cx="5153577" cy="366430"/>
          </a:xfrm>
          <a:prstGeom prst="bentConnector3">
            <a:avLst>
              <a:gd name="adj1" fmla="val 99889"/>
            </a:avLst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одзаголовок 2"/>
          <p:cNvSpPr txBox="1">
            <a:spLocks/>
          </p:cNvSpPr>
          <p:nvPr/>
        </p:nvSpPr>
        <p:spPr>
          <a:xfrm>
            <a:off x="8783401" y="1761268"/>
            <a:ext cx="2893807" cy="138878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latin typeface="Academia" panose="020B0604020202020204" pitchFamily="34" charset="0"/>
              </a:rPr>
              <a:t>  </a:t>
            </a:r>
            <a:r>
              <a:rPr lang="en-US" sz="1800" dirty="0" smtClean="0">
                <a:latin typeface="Academia" panose="020B0604020202020204" pitchFamily="34" charset="0"/>
              </a:rPr>
              <a:t> 4</a:t>
            </a:r>
            <a:r>
              <a:rPr lang="ru-RU" sz="1800" dirty="0">
                <a:latin typeface="Academia" panose="020B0604020202020204" pitchFamily="34" charset="0"/>
              </a:rPr>
              <a:t>. Возникновение чёрных дыр в ядерных реакциях высоких энергий — квантовые чёрные дыры.</a:t>
            </a:r>
          </a:p>
        </p:txBody>
      </p:sp>
      <p:pic>
        <p:nvPicPr>
          <p:cNvPr id="38" name="Picture 18" descr="http://www.cosmos-journal.ru/pics/mtext/17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78" y="1395352"/>
            <a:ext cx="2148797" cy="1614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2" descr="http://photo.soho.net.ua/albums/userpics/11535/normal_Cs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3"/>
          <a:stretch/>
        </p:blipFill>
        <p:spPr bwMode="auto">
          <a:xfrm>
            <a:off x="6254680" y="1420400"/>
            <a:ext cx="2286577" cy="1589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cdn1.iconfinder.com/data/icons/perfect-flat-icons-2/512/Exit_delete_close_remove_door_logout_out.png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09" y="4236879"/>
            <a:ext cx="679010" cy="67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1" y="4144256"/>
            <a:ext cx="864255" cy="864255"/>
          </a:xfrm>
          <a:prstGeom prst="rect">
            <a:avLst/>
          </a:prstGeom>
        </p:spPr>
      </p:pic>
      <p:pic>
        <p:nvPicPr>
          <p:cNvPr id="25" name="Рисунок 2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393" y="3203820"/>
            <a:ext cx="864255" cy="864255"/>
          </a:xfrm>
          <a:prstGeom prst="rect">
            <a:avLst/>
          </a:prstGeom>
        </p:spPr>
      </p:pic>
      <p:pic>
        <p:nvPicPr>
          <p:cNvPr id="26" name="Рисунок 2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" y="3261080"/>
            <a:ext cx="679010" cy="67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98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Sing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0000">
              <a:schemeClr val="bg1">
                <a:lumMod val="50000"/>
              </a:schemeClr>
            </a:gs>
            <a:gs pos="83000">
              <a:schemeClr val="tx1">
                <a:lumMod val="50000"/>
                <a:lumOff val="50000"/>
              </a:schemeClr>
            </a:gs>
            <a:gs pos="100000">
              <a:schemeClr val="tx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-1350169" y="5507831"/>
            <a:ext cx="2700337" cy="27003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193636" y="405299"/>
            <a:ext cx="8767483" cy="1283652"/>
          </a:xfrm>
        </p:spPr>
        <p:txBody>
          <a:bodyPr anchor="ctr">
            <a:noAutofit/>
          </a:bodyPr>
          <a:lstStyle/>
          <a:p>
            <a:pPr algn="l"/>
            <a:r>
              <a:rPr lang="ru-RU" sz="5400" dirty="0">
                <a:latin typeface="Art Nouveau-Bistro" panose="02000400000000000000" pitchFamily="2" charset="0"/>
              </a:rPr>
              <a:t>Чёрные дыры звёздных масс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0" y="5872162"/>
            <a:ext cx="971550" cy="985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dirty="0" smtClean="0">
                <a:solidFill>
                  <a:schemeClr val="bg1"/>
                </a:solidFill>
                <a:latin typeface="Academia" panose="020B0604020202020204" pitchFamily="34" charset="0"/>
              </a:rPr>
              <a:t>5</a:t>
            </a:r>
            <a:endParaRPr lang="ru-RU" sz="7200" dirty="0">
              <a:solidFill>
                <a:schemeClr val="bg1"/>
              </a:solidFill>
              <a:latin typeface="Academia" panose="020B0604020202020204" pitchFamily="34" charset="0"/>
            </a:endParaRPr>
          </a:p>
        </p:txBody>
      </p:sp>
      <p:pic>
        <p:nvPicPr>
          <p:cNvPr id="1026" name="Picture 2" descr="http://blender3d.org.ua/forum/animation/iwe/upload/su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381" y="1688951"/>
            <a:ext cx="1289891" cy="128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6955" y="2149230"/>
            <a:ext cx="228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cademia" panose="020B0604020202020204" pitchFamily="34" charset="0"/>
              </a:rPr>
              <a:t>Маленькая звезда</a:t>
            </a:r>
            <a:endParaRPr lang="ru-RU" dirty="0">
              <a:latin typeface="Academia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28" y="3001631"/>
            <a:ext cx="2041138" cy="1700949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61" y="4703446"/>
            <a:ext cx="2585463" cy="21545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955" y="3638411"/>
            <a:ext cx="228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cademia" panose="020B0604020202020204" pitchFamily="34" charset="0"/>
              </a:rPr>
              <a:t>Средняя звезда</a:t>
            </a:r>
            <a:endParaRPr lang="ru-RU" dirty="0">
              <a:latin typeface="Academia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257" y="4999923"/>
            <a:ext cx="228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cademia" panose="020B0604020202020204" pitchFamily="34" charset="0"/>
              </a:rPr>
              <a:t>Крупная звезда</a:t>
            </a:r>
            <a:endParaRPr lang="ru-RU" dirty="0">
              <a:latin typeface="Academia" panose="020B0604020202020204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4436415" y="2333898"/>
            <a:ext cx="3052956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4407385" y="3823078"/>
            <a:ext cx="3052956" cy="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567045" y="5757514"/>
            <a:ext cx="3052956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8450650" y="2058504"/>
            <a:ext cx="508000" cy="5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03200">
              <a:schemeClr val="bg1">
                <a:alpha val="63000"/>
              </a:schemeClr>
            </a:glo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83"/>
          <a:stretch/>
        </p:blipFill>
        <p:spPr>
          <a:xfrm>
            <a:off x="7953827" y="2936057"/>
            <a:ext cx="1501647" cy="1774039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7884695" y="5314313"/>
            <a:ext cx="1639913" cy="886402"/>
          </a:xfrm>
          <a:prstGeom prst="ellipse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7561437" y="2632299"/>
            <a:ext cx="228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cademia" panose="020B0604020202020204" pitchFamily="34" charset="0"/>
              </a:rPr>
              <a:t>Белый карлик</a:t>
            </a:r>
            <a:endParaRPr lang="ru-RU" dirty="0">
              <a:latin typeface="Academia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61437" y="4533790"/>
            <a:ext cx="228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cademia" panose="020B0604020202020204" pitchFamily="34" charset="0"/>
              </a:rPr>
              <a:t>Нейтронная звезда</a:t>
            </a:r>
            <a:endParaRPr lang="ru-RU" dirty="0">
              <a:latin typeface="Academia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61437" y="6365080"/>
            <a:ext cx="228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mtClean="0">
                <a:latin typeface="Academia" panose="020B0604020202020204" pitchFamily="34" charset="0"/>
              </a:rPr>
              <a:t>Черная </a:t>
            </a:r>
            <a:r>
              <a:rPr lang="ru-RU" dirty="0" smtClean="0">
                <a:latin typeface="Academia" panose="020B0604020202020204" pitchFamily="34" charset="0"/>
              </a:rPr>
              <a:t>дыра</a:t>
            </a:r>
            <a:endParaRPr lang="ru-RU" dirty="0">
              <a:latin typeface="Academia" panose="020B0604020202020204" pitchFamily="34" charset="0"/>
            </a:endParaRPr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9774786" y="405300"/>
            <a:ext cx="2352933" cy="5795416"/>
          </a:xfrm>
          <a:prstGeom prst="wedgeRoundRectCallout">
            <a:avLst>
              <a:gd name="adj1" fmla="val -70707"/>
              <a:gd name="adj2" fmla="val -17678"/>
              <a:gd name="adj3" fmla="val 16667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cademia" panose="020B0604020202020204" pitchFamily="34" charset="0"/>
              </a:rPr>
              <a:t>Погасшая очень плотная звезда, состоящая в основном, в зависимости от массы, из гелия, углерода, кислорода, неона, магния, кремния или железа (основные элементы перечислены в порядке возрастания массы остатка звезды). Такие остатки называют белыми карликами, масса их ограничивается сверху пределом </a:t>
            </a:r>
            <a:r>
              <a:rPr lang="ru-RU" sz="1600" dirty="0" err="1">
                <a:latin typeface="Academia" panose="020B0604020202020204" pitchFamily="34" charset="0"/>
              </a:rPr>
              <a:t>Чандрасекара</a:t>
            </a:r>
            <a:r>
              <a:rPr lang="ru-RU" sz="1600" dirty="0">
                <a:latin typeface="Academia" panose="020B0604020202020204" pitchFamily="34" charset="0"/>
              </a:rPr>
              <a:t>.</a:t>
            </a:r>
          </a:p>
        </p:txBody>
      </p:sp>
      <p:pic>
        <p:nvPicPr>
          <p:cNvPr id="21" name="Picture 2" descr="https://cdn1.iconfinder.com/data/icons/perfect-flat-icons-2/512/Exit_delete_close_remove_door_logout_out.png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740" y="5990212"/>
            <a:ext cx="679010" cy="67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50" y="5897589"/>
            <a:ext cx="864255" cy="864255"/>
          </a:xfrm>
          <a:prstGeom prst="rect">
            <a:avLst/>
          </a:prstGeom>
        </p:spPr>
      </p:pic>
      <p:pic>
        <p:nvPicPr>
          <p:cNvPr id="30" name="Рисунок 2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3360" y="5932952"/>
            <a:ext cx="864255" cy="864255"/>
          </a:xfrm>
          <a:prstGeom prst="rect">
            <a:avLst/>
          </a:prstGeom>
        </p:spPr>
      </p:pic>
      <p:pic>
        <p:nvPicPr>
          <p:cNvPr id="31" name="Рисунок 3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415" y="5990212"/>
            <a:ext cx="679010" cy="67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389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0000">
              <a:schemeClr val="bg1">
                <a:lumMod val="50000"/>
              </a:schemeClr>
            </a:gs>
            <a:gs pos="83000">
              <a:schemeClr val="tx1">
                <a:lumMod val="50000"/>
                <a:lumOff val="50000"/>
              </a:schemeClr>
            </a:gs>
            <a:gs pos="100000">
              <a:schemeClr val="tx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-1350169" y="-1350169"/>
            <a:ext cx="2700337" cy="27003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348345" y="256597"/>
            <a:ext cx="7293433" cy="1283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dirty="0">
                <a:latin typeface="Art Nouveau-Bistro" panose="02000400000000000000" pitchFamily="2" charset="0"/>
              </a:rPr>
              <a:t>Сверхмассивные чёрные дыры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84435" y="1636137"/>
            <a:ext cx="8157343" cy="40713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>
                <a:latin typeface="Academia" panose="020B0604020202020204" pitchFamily="34" charset="0"/>
              </a:rPr>
              <a:t>   Разросшиеся очень большие чёрные дыры, по современным представлениям, образуют ядра большинства галактик. В их число входит и массивная чёрная дыра в ядре нашей галактики — Стрелец A*.</a:t>
            </a:r>
          </a:p>
          <a:p>
            <a:pPr algn="l"/>
            <a:r>
              <a:rPr lang="en-US" sz="2800" dirty="0" smtClean="0">
                <a:latin typeface="Academia" panose="020B0604020202020204" pitchFamily="34" charset="0"/>
              </a:rPr>
              <a:t>   </a:t>
            </a:r>
            <a:r>
              <a:rPr lang="ru-RU" sz="2800" dirty="0" smtClean="0">
                <a:latin typeface="Academia" panose="020B0604020202020204" pitchFamily="34" charset="0"/>
              </a:rPr>
              <a:t>В </a:t>
            </a:r>
            <a:r>
              <a:rPr lang="ru-RU" sz="2800" dirty="0">
                <a:latin typeface="Academia" panose="020B0604020202020204" pitchFamily="34" charset="0"/>
              </a:rPr>
              <a:t>настоящее время существование чёрных дыр звёздных и галактических масштабов считается большинством учёных надёжно доказанным астрономическими </a:t>
            </a:r>
            <a:r>
              <a:rPr lang="ru-RU" sz="2800" dirty="0" smtClean="0">
                <a:latin typeface="Academia" panose="020B0604020202020204" pitchFamily="34" charset="0"/>
              </a:rPr>
              <a:t>наблюдениями.</a:t>
            </a:r>
            <a:endParaRPr lang="ru-RU" sz="2800" dirty="0">
              <a:latin typeface="Academia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0"/>
            <a:ext cx="971550" cy="985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dirty="0" smtClean="0">
                <a:solidFill>
                  <a:schemeClr val="bg1"/>
                </a:solidFill>
                <a:latin typeface="Academia" panose="020B0604020202020204" pitchFamily="34" charset="0"/>
              </a:rPr>
              <a:t>6</a:t>
            </a:r>
            <a:endParaRPr lang="ru-RU" sz="7200" dirty="0">
              <a:solidFill>
                <a:schemeClr val="bg1"/>
              </a:solidFill>
              <a:latin typeface="Academia" panose="020B0604020202020204" pitchFamily="34" charset="0"/>
            </a:endParaRPr>
          </a:p>
        </p:txBody>
      </p:sp>
      <p:pic>
        <p:nvPicPr>
          <p:cNvPr id="2" name="Picture 2" descr="http://img-fotki.yandex.ru/get/4406/49302737.c/0_696f2_5069b17a_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118" y="633412"/>
            <a:ext cx="2799630" cy="1749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lanetarium-kharkov.org/files/images/andromeda-galax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3" b="17005"/>
          <a:stretch/>
        </p:blipFill>
        <p:spPr bwMode="auto">
          <a:xfrm>
            <a:off x="8643118" y="2383181"/>
            <a:ext cx="2799630" cy="1756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spectra-forum.ru/cfs-filesystemfile.ashx/__key/CommunityServer.Components.ImageFileViewer/CommunityServer.Discussions.Components.Files.1659/5545.milkyway125pf1.jpg_2D00_640x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78" y="4124896"/>
            <a:ext cx="2802311" cy="2101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dn1.iconfinder.com/data/icons/perfect-flat-icons-2/512/Exit_delete_close_remove_door_logout_out.png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00" y="5990212"/>
            <a:ext cx="679010" cy="67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910" y="5897589"/>
            <a:ext cx="864255" cy="864255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2720" y="5932952"/>
            <a:ext cx="864255" cy="864255"/>
          </a:xfrm>
          <a:prstGeom prst="rect">
            <a:avLst/>
          </a:prstGeom>
        </p:spPr>
      </p:pic>
      <p:pic>
        <p:nvPicPr>
          <p:cNvPr id="13" name="Рисунок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5990212"/>
            <a:ext cx="679010" cy="67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4209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0000">
              <a:schemeClr val="bg1">
                <a:lumMod val="50000"/>
              </a:schemeClr>
            </a:gs>
            <a:gs pos="83000">
              <a:schemeClr val="tx1">
                <a:lumMod val="50000"/>
                <a:lumOff val="50000"/>
              </a:schemeClr>
            </a:gs>
            <a:gs pos="100000">
              <a:schemeClr val="tx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0841831" y="-1350169"/>
            <a:ext cx="2700337" cy="27003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61252" y="405298"/>
            <a:ext cx="10142607" cy="1283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dirty="0" smtClean="0">
                <a:latin typeface="Art Nouveau-Bistro" panose="02000400000000000000" pitchFamily="2" charset="0"/>
              </a:rPr>
              <a:t>Первичные черные дыры</a:t>
            </a:r>
            <a:endParaRPr lang="ru-RU" sz="6600" dirty="0">
              <a:latin typeface="Art Nouveau-Bistro" panose="02000400000000000000" pitchFamily="2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61252" y="1877636"/>
            <a:ext cx="7828005" cy="405531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 smtClean="0">
                <a:latin typeface="Academia" panose="020B0604020202020204" pitchFamily="34" charset="0"/>
              </a:rPr>
              <a:t>   Первичные </a:t>
            </a:r>
            <a:r>
              <a:rPr lang="ru-RU" dirty="0">
                <a:latin typeface="Academia" panose="020B0604020202020204" pitchFamily="34" charset="0"/>
              </a:rPr>
              <a:t>чёрные дыры в настоящее время носят статус гипотезы. Если в начальные моменты жизни Вселенной существовали достаточной величины отклонения от однородности гравитационного поля и плотности материи, то из них путём коллапса могли образовываться чёрные </a:t>
            </a:r>
            <a:r>
              <a:rPr lang="ru-RU" dirty="0" smtClean="0">
                <a:latin typeface="Academia" panose="020B0604020202020204" pitchFamily="34" charset="0"/>
              </a:rPr>
              <a:t>дыры. При </a:t>
            </a:r>
            <a:r>
              <a:rPr lang="ru-RU" dirty="0">
                <a:latin typeface="Academia" panose="020B0604020202020204" pitchFamily="34" charset="0"/>
              </a:rPr>
              <a:t>этом их масса не ограничена снизу, как при звёздном коллапсе — их масса, вероятно, могла бы быть достаточно малой. Обнаружение первичных чёрных дыр представляет особенный интерес в связи с возможностями изучения явления испарения чёрных </a:t>
            </a:r>
            <a:r>
              <a:rPr lang="ru-RU" dirty="0" smtClean="0">
                <a:latin typeface="Academia" panose="020B0604020202020204" pitchFamily="34" charset="0"/>
              </a:rPr>
              <a:t>дыр.</a:t>
            </a:r>
            <a:endParaRPr lang="ru-RU" dirty="0">
              <a:latin typeface="Academia" panose="020B0604020202020204" pitchFamily="34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1220450" y="0"/>
            <a:ext cx="971550" cy="985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dirty="0" smtClean="0">
                <a:solidFill>
                  <a:schemeClr val="bg1"/>
                </a:solidFill>
                <a:latin typeface="Academia" panose="020B0604020202020204" pitchFamily="34" charset="0"/>
              </a:rPr>
              <a:t>7</a:t>
            </a:r>
            <a:endParaRPr lang="ru-RU" sz="7200" dirty="0">
              <a:solidFill>
                <a:schemeClr val="bg1"/>
              </a:solidFill>
              <a:latin typeface="Academia" panose="020B0604020202020204" pitchFamily="34" charset="0"/>
            </a:endParaRPr>
          </a:p>
        </p:txBody>
      </p:sp>
      <p:pic>
        <p:nvPicPr>
          <p:cNvPr id="4098" name="Picture 2" descr="http://www.voprosy-kak-i-pochemu.ru/wp-content/uploads/2010/08/big_b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257" y="2166819"/>
            <a:ext cx="3476426" cy="3827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cdn1.iconfinder.com/data/icons/perfect-flat-icons-2/512/Exit_delete_close_remove_door_logout_out.png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673" y="5990212"/>
            <a:ext cx="679010" cy="67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483" y="5897589"/>
            <a:ext cx="864255" cy="864255"/>
          </a:xfrm>
          <a:prstGeom prst="rect">
            <a:avLst/>
          </a:prstGeom>
        </p:spPr>
      </p:pic>
      <p:pic>
        <p:nvPicPr>
          <p:cNvPr id="15" name="Рисунок 1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2293" y="5932952"/>
            <a:ext cx="864255" cy="864255"/>
          </a:xfrm>
          <a:prstGeom prst="rect">
            <a:avLst/>
          </a:prstGeom>
        </p:spPr>
      </p:pic>
      <p:pic>
        <p:nvPicPr>
          <p:cNvPr id="16" name="Рисунок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48" y="5990212"/>
            <a:ext cx="679010" cy="67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45135"/>
      </p:ext>
    </p:extLst>
  </p:cSld>
  <p:clrMapOvr>
    <a:masterClrMapping/>
  </p:clrMapOvr>
  <p:transition spd="slow" advClick="0"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856</Words>
  <Application>Microsoft Office PowerPoint</Application>
  <PresentationFormat>Широкоэкранный</PresentationFormat>
  <Paragraphs>70</Paragraphs>
  <Slides>14</Slides>
  <Notes>0</Notes>
  <HiddenSlides>1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Academia</vt:lpstr>
      <vt:lpstr>Arial</vt:lpstr>
      <vt:lpstr>Art Nouveau-Bistro</vt:lpstr>
      <vt:lpstr>Calibri</vt:lpstr>
      <vt:lpstr>Calibri Light</vt:lpstr>
      <vt:lpstr>Тема Office</vt:lpstr>
      <vt:lpstr>Черные дыры</vt:lpstr>
      <vt:lpstr>Содержание</vt:lpstr>
      <vt:lpstr>Вступление</vt:lpstr>
      <vt:lpstr>Презентация PowerPoint</vt:lpstr>
      <vt:lpstr>Презентация PowerPoint</vt:lpstr>
      <vt:lpstr>Как образуются черные дыры</vt:lpstr>
      <vt:lpstr>Чёрные дыры звёздных масс</vt:lpstr>
      <vt:lpstr>Презентация PowerPoint</vt:lpstr>
      <vt:lpstr>Презентация PowerPoint</vt:lpstr>
      <vt:lpstr>Квантовые чёрные дыры</vt:lpstr>
      <vt:lpstr>Обнаружение чёрных дыр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Dima Lazyan</dc:creator>
  <cp:lastModifiedBy>Дмитрий Лазян</cp:lastModifiedBy>
  <cp:revision>51</cp:revision>
  <dcterms:created xsi:type="dcterms:W3CDTF">2013-09-07T20:49:26Z</dcterms:created>
  <dcterms:modified xsi:type="dcterms:W3CDTF">2013-11-27T08:08:49Z</dcterms:modified>
</cp:coreProperties>
</file>