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2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F%D1%80%D0%B8%D0%BA%D1%80%D0%B0%D1%81%D0%B0" TargetMode="External"/><Relationship Id="rId3" Type="http://schemas.openxmlformats.org/officeDocument/2006/relationships/hyperlink" Target="http://uk.wikipedia.org/wiki/%D0%9A%D0%B5%D1%80%D0%B0%D0%BC%D1%96%D0%BA%D0%B0" TargetMode="External"/><Relationship Id="rId7" Type="http://schemas.openxmlformats.org/officeDocument/2006/relationships/hyperlink" Target="http://uk.wikipedia.org/wiki/%D0%86%D0%B3%D1%80%D0%B0%D1%88%D0%BA%D0%B0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uk.wikipedia.org/wiki/%D0%9A%D0%B0%D1%85%D0%BB%D1%96" TargetMode="External"/><Relationship Id="rId11" Type="http://schemas.openxmlformats.org/officeDocument/2006/relationships/hyperlink" Target="http://uk.wikipedia.org/wiki/%D0%93%D0%BE%D1%81%D0%BF%D0%BE%D0%B4%D0%B0%D1%80%D1%81%D1%8C%D0%BA%D0%B0_%D0%B4%D1%96%D1%8F%D0%BB%D1%8C%D0%BD%D1%96%D1%81%D1%82%D1%8C" TargetMode="External"/><Relationship Id="rId5" Type="http://schemas.openxmlformats.org/officeDocument/2006/relationships/hyperlink" Target="http://uk.wikipedia.org/wiki/%D0%9F%D0%BE%D1%81%D1%83%D0%B4" TargetMode="External"/><Relationship Id="rId10" Type="http://schemas.openxmlformats.org/officeDocument/2006/relationships/hyperlink" Target="http://uk.wikipedia.org/wiki/%D0%A3%D0%BA%D1%80%D0%B0%D1%97%D0%BD%D1%81%D1%8C%D0%BA%D1%96_%D1%80%D0%B5%D0%BC%D0%B5%D1%81%D0%BB%D0%B0" TargetMode="External"/><Relationship Id="rId4" Type="http://schemas.openxmlformats.org/officeDocument/2006/relationships/hyperlink" Target="http://uk.wikipedia.org/wiki/%D0%93%D0%BE%D0%BD%D1%87%D0%B0%D1%80%D0%BD%D1%96_%D0%B3%D0%BB%D0%B8%D0%BD%D0%B8" TargetMode="External"/><Relationship Id="rId9" Type="http://schemas.openxmlformats.org/officeDocument/2006/relationships/hyperlink" Target="http://uk.wikipedia.org/wiki/%D0%A1%D1%83%D0%B2%D0%B5%D0%BD%D1%96%D1%80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2%D1%96%D1%80%D0%BC%D0%B5%D0%BD%D1%96%D1%8F" TargetMode="External"/><Relationship Id="rId13" Type="http://schemas.openxmlformats.org/officeDocument/2006/relationships/hyperlink" Target="http://uk.wikipedia.org/wiki/%D0%9F%D0%B0%D0%BD%D1%82%D1%96%D0%BA%D0%B0%D0%BF%D0%B5%D0%B9" TargetMode="External"/><Relationship Id="rId3" Type="http://schemas.openxmlformats.org/officeDocument/2006/relationships/hyperlink" Target="http://uk.wikipedia.org/wiki/%D0%9F%D0%BE%D0%BD%D1%82%D1%96%D0%B9%D1%81%D1%8C%D0%BA%D0%B5_%D1%86%D0%B0%D1%80%D1%81%D1%82%D0%B2%D0%BE" TargetMode="External"/><Relationship Id="rId7" Type="http://schemas.openxmlformats.org/officeDocument/2006/relationships/hyperlink" Target="http://uk.wikipedia.org/wiki/%D0%A1%D1%82%D0%B0%D1%80%D0%BE%D0%B4%D0%B0%D0%B2%D0%BD%D1%96%D0%B9_%D0%A0%D0%B8%D0%BC" TargetMode="External"/><Relationship Id="rId12" Type="http://schemas.openxmlformats.org/officeDocument/2006/relationships/hyperlink" Target="http://uk.wikipedia.org/wiki/70_%D0%B4%D0%BE_%D0%BD._%D0%B5.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uk.wikipedia.org/wiki/%D0%9C%D1%96%D1%82%D1%80%D1%96%D0%B4%D0%B0%D1%82%D0%BE%D0%B2%D1%96_%D0%B2%D1%96%D0%B9%D0%BD%D0%B8" TargetMode="External"/><Relationship Id="rId11" Type="http://schemas.openxmlformats.org/officeDocument/2006/relationships/hyperlink" Target="http://uk.wikipedia.org/wiki/%D0%9B%D1%83%D0%BA%D1%83%D0%BB%D0%BB" TargetMode="External"/><Relationship Id="rId5" Type="http://schemas.openxmlformats.org/officeDocument/2006/relationships/hyperlink" Target="http://uk.wikipedia.org/wiki/%D0%91%D0%BE%D1%81%D0%BF%D0%BE%D1%80%D1%81%D1%8C%D0%BA%D0%B0_%D0%B4%D0%B5%D1%80%D0%B6%D0%B0%D0%B2%D0%B0" TargetMode="External"/><Relationship Id="rId10" Type="http://schemas.openxmlformats.org/officeDocument/2006/relationships/hyperlink" Target="http://uk.wikipedia.org/wiki/%D0%A1%D1%83%D0%BB%D0%BB%D0%B0" TargetMode="External"/><Relationship Id="rId4" Type="http://schemas.openxmlformats.org/officeDocument/2006/relationships/hyperlink" Target="http://uk.wikipedia.org/wiki/%D0%9A%D1%80%D0%B8%D0%BC%D1%81%D1%8C%D0%BA%D0%B8%D0%B9_%D0%BF%D1%96%D0%B2%D0%BE%D1%81%D1%82%D1%80%D1%96%D0%B2" TargetMode="External"/><Relationship Id="rId9" Type="http://schemas.openxmlformats.org/officeDocument/2006/relationships/hyperlink" Target="http://uk.wikipedia.org/wiki/%D0%9F%D1%80%D0%B8%D1%87%D0%BE%D1%80%D0%BD%D0%BE%D0%BC%D0%BE%D1%80'%D1%8F" TargetMode="External"/><Relationship Id="rId14" Type="http://schemas.openxmlformats.org/officeDocument/2006/relationships/hyperlink" Target="http://uk.wikipedia.org/wiki/%D0%A4%D0%B0%D1%80%D0%BD%D0%B0%D0%BA_I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://uk.wikipedia.org/wiki/%D0%9A%D0%B5%D1%80%D1%87" TargetMode="External"/><Relationship Id="rId7" Type="http://schemas.openxmlformats.org/officeDocument/2006/relationships/hyperlink" Target="http://uk.wikipedia.org/wiki/%D0%91%D0%BE%D1%81%D0%BF%D0%BE%D1%80%D1%81%D1%8C%D0%BA%D0%B0_%D0%B4%D0%B5%D1%80%D0%B6%D0%B0%D0%B2%D0%B0" TargetMode="External"/><Relationship Id="rId2" Type="http://schemas.openxmlformats.org/officeDocument/2006/relationships/hyperlink" Target="http://uk.wikipedia.org/wiki/%D0%9A%D0%B5%D1%80%D1%87%D0%B5%D0%BD%D1%81%D1%8C%D0%BA%D0%B0_%D0%BF%D1%80%D0%BE%D1%82%D0%BE%D0%BA%D0%B0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uk.wikipedia.org/wiki/480_%D0%B4%D0%BE_%D0%BD._%D0%B5." TargetMode="External"/><Relationship Id="rId5" Type="http://schemas.openxmlformats.org/officeDocument/2006/relationships/hyperlink" Target="http://uk.wikipedia.org/wiki/%D0%A1%D1%82%D0%B0%D1%80%D0%BE%D0%B4%D0%B0%D0%B2%D0%BD%D1%8F_%D0%93%D1%80%D0%B5%D1%86%D1%96%D1%8F" TargetMode="External"/><Relationship Id="rId4" Type="http://schemas.openxmlformats.org/officeDocument/2006/relationships/hyperlink" Target="http://uk.wikipedia.org/wiki/%D0%9C%D1%96%D0%BB%D0%B5%D1%82_(%D0%BF%D0%BE%D0%BB%D1%96%D1%81)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3086" y="1043190"/>
            <a:ext cx="11190175" cy="4797854"/>
          </a:xfrm>
        </p:spPr>
        <p:txBody>
          <a:bodyPr>
            <a:normAutofit/>
          </a:bodyPr>
          <a:lstStyle/>
          <a:p>
            <a:r>
              <a:rPr lang="uk-UA" sz="16600" cap="none" dirty="0" smtClean="0"/>
              <a:t>Пантікапей</a:t>
            </a:r>
            <a:endParaRPr lang="uk-UA" sz="16600" cap="none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3334" y="270457"/>
            <a:ext cx="5267459" cy="2640169"/>
          </a:xfrm>
        </p:spPr>
        <p:txBody>
          <a:bodyPr>
            <a:noAutofit/>
          </a:bodyPr>
          <a:lstStyle/>
          <a:p>
            <a:pPr algn="l"/>
            <a:r>
              <a:rPr lang="uk-UA" sz="2400" cap="none" dirty="0" smtClean="0"/>
              <a:t>Презентація </a:t>
            </a:r>
          </a:p>
          <a:p>
            <a:pPr algn="l"/>
            <a:r>
              <a:rPr lang="uk-UA" sz="2400" cap="none" dirty="0" smtClean="0"/>
              <a:t>Учениці 6-А класу</a:t>
            </a:r>
          </a:p>
          <a:p>
            <a:pPr algn="l"/>
            <a:r>
              <a:rPr lang="uk-UA" sz="2400" cap="none" dirty="0" smtClean="0"/>
              <a:t>Ліцею №144 ім. Г. Ващенка</a:t>
            </a:r>
          </a:p>
          <a:p>
            <a:pPr algn="l"/>
            <a:r>
              <a:rPr lang="uk-UA" sz="2400" cap="none" dirty="0" smtClean="0"/>
              <a:t>М. Києва</a:t>
            </a:r>
          </a:p>
          <a:p>
            <a:pPr algn="l"/>
            <a:r>
              <a:rPr lang="uk-UA" sz="2400" cap="none" dirty="0" smtClean="0"/>
              <a:t>Савагірової Мар’яни</a:t>
            </a:r>
            <a:endParaRPr lang="uk-UA" sz="2400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84" y="270457"/>
            <a:ext cx="4121240" cy="309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>
            <a:noAutofit/>
          </a:bodyPr>
          <a:lstStyle/>
          <a:p>
            <a:pPr algn="ctr"/>
            <a:r>
              <a:rPr lang="uk-UA" sz="7200" dirty="0" smtClean="0"/>
              <a:t>«Гончарная мастерская»</a:t>
            </a:r>
            <a:endParaRPr lang="uk-UA" sz="7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93" y="1198367"/>
            <a:ext cx="4353059" cy="553728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0456" y="1249252"/>
            <a:ext cx="7139189" cy="548640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Гонча́рство </a:t>
            </a:r>
            <a:r>
              <a:rPr lang="uk-UA" sz="3600" dirty="0" smtClean="0"/>
              <a:t>-виготовлення</a:t>
            </a:r>
            <a:r>
              <a:rPr lang="uk-UA" sz="3600" dirty="0"/>
              <a:t> </a:t>
            </a:r>
            <a:r>
              <a:rPr lang="uk-UA" sz="3600" dirty="0">
                <a:hlinkClick r:id="rId3" tooltip="Кераміка"/>
              </a:rPr>
              <a:t>керамічних</a:t>
            </a:r>
            <a:r>
              <a:rPr lang="uk-UA" sz="3600" dirty="0"/>
              <a:t> виробів з </a:t>
            </a:r>
            <a:r>
              <a:rPr lang="uk-UA" sz="3600" dirty="0">
                <a:hlinkClick r:id="rId4" tooltip="Гончарні глини"/>
              </a:rPr>
              <a:t>гончарної глини</a:t>
            </a:r>
            <a:r>
              <a:rPr lang="uk-UA" sz="3600" dirty="0"/>
              <a:t>: </a:t>
            </a:r>
            <a:r>
              <a:rPr lang="uk-UA" sz="3600" dirty="0">
                <a:hlinkClick r:id="rId5" tooltip="Посуд"/>
              </a:rPr>
              <a:t>посуду</a:t>
            </a:r>
            <a:r>
              <a:rPr lang="uk-UA" sz="3600" dirty="0"/>
              <a:t>, </a:t>
            </a:r>
            <a:r>
              <a:rPr lang="uk-UA" sz="3600" dirty="0">
                <a:hlinkClick r:id="rId6" tooltip="Кахлі"/>
              </a:rPr>
              <a:t>кахлів</a:t>
            </a:r>
            <a:r>
              <a:rPr lang="uk-UA" sz="3600" dirty="0"/>
              <a:t>, </a:t>
            </a:r>
            <a:r>
              <a:rPr lang="uk-UA" sz="3600" u="sng" dirty="0">
                <a:hlinkClick r:id="rId7" tooltip="Іграшка"/>
              </a:rPr>
              <a:t>іграшок</a:t>
            </a:r>
            <a:r>
              <a:rPr lang="uk-UA" sz="3600" dirty="0"/>
              <a:t>, </a:t>
            </a:r>
            <a:r>
              <a:rPr lang="uk-UA" sz="3600" dirty="0">
                <a:hlinkClick r:id="rId8" tooltip="Прикраса"/>
              </a:rPr>
              <a:t>прикрас</a:t>
            </a:r>
            <a:r>
              <a:rPr lang="uk-UA" sz="3600" dirty="0"/>
              <a:t>, </a:t>
            </a:r>
            <a:r>
              <a:rPr lang="uk-UA" sz="3600" dirty="0">
                <a:hlinkClick r:id="rId9" tooltip="Сувенір"/>
              </a:rPr>
              <a:t>сувенірів</a:t>
            </a:r>
            <a:r>
              <a:rPr lang="uk-UA" sz="3600" dirty="0"/>
              <a:t> тощо. Давнє ремесло багатьох народів світу, в тому числі </a:t>
            </a:r>
            <a:r>
              <a:rPr lang="uk-UA" sz="3600" dirty="0">
                <a:hlinkClick r:id="rId10" tooltip="Українські ремесла"/>
              </a:rPr>
              <a:t>українське ремесло</a:t>
            </a:r>
            <a:r>
              <a:rPr lang="uk-UA" sz="3600" dirty="0"/>
              <a:t>, </a:t>
            </a:r>
            <a:r>
              <a:rPr lang="uk-UA" sz="3600" dirty="0">
                <a:hlinkClick r:id="rId11" tooltip="Господарська діяльність"/>
              </a:rPr>
              <a:t>господарська діяльність</a:t>
            </a:r>
            <a:r>
              <a:rPr lang="uk-UA" sz="3600" dirty="0"/>
              <a:t> та мистецька культура українців.</a:t>
            </a:r>
          </a:p>
        </p:txBody>
      </p:sp>
    </p:spTree>
    <p:extLst>
      <p:ext uri="{BB962C8B-B14F-4D97-AF65-F5344CB8AC3E}">
        <p14:creationId xmlns:p14="http://schemas.microsoft.com/office/powerpoint/2010/main" val="1550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6267"/>
          </a:xfrm>
        </p:spPr>
        <p:txBody>
          <a:bodyPr>
            <a:noAutofit/>
          </a:bodyPr>
          <a:lstStyle/>
          <a:p>
            <a:pPr algn="ctr"/>
            <a:r>
              <a:rPr lang="uk-UA" sz="7600" dirty="0"/>
              <a:t>«Гончарная мастерская»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" y="1456267"/>
            <a:ext cx="6287910" cy="4815744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48517" y="1456267"/>
            <a:ext cx="5200045" cy="5163474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sz="3600" dirty="0" smtClean="0"/>
              <a:t>У двор</a:t>
            </a:r>
            <a:r>
              <a:rPr lang="uk-UA" sz="3600" dirty="0" smtClean="0"/>
              <a:t>і музею є гончарна майстерня. Там розміщено великі вази, побутові речі скіфів, та сонячний годинник. У магазині сувенірів можна купити маленькі копії амфор або  сонячного годинника.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5679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011" y="-3969"/>
            <a:ext cx="10131425" cy="1456267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152" y="386366"/>
            <a:ext cx="5235913" cy="1065932"/>
          </a:xfrm>
        </p:spPr>
        <p:txBody>
          <a:bodyPr/>
          <a:lstStyle/>
          <a:p>
            <a:r>
              <a:rPr lang="uk-UA" sz="4400" dirty="0" smtClean="0"/>
              <a:t>Побутові речі скіфів</a:t>
            </a:r>
            <a:endParaRPr lang="uk-UA" sz="4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7" y="1452298"/>
            <a:ext cx="3894666" cy="2921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96004" y="876036"/>
            <a:ext cx="5562950" cy="576262"/>
          </a:xfrm>
        </p:spPr>
        <p:txBody>
          <a:bodyPr/>
          <a:lstStyle/>
          <a:p>
            <a:r>
              <a:rPr lang="uk-UA" sz="4400" dirty="0" smtClean="0"/>
              <a:t>Сонячний годинник</a:t>
            </a:r>
            <a:endParaRPr lang="uk-UA" sz="4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4" y="1494490"/>
            <a:ext cx="5562950" cy="417221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88" y="3375789"/>
            <a:ext cx="4196721" cy="314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5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2" y="107324"/>
            <a:ext cx="11822804" cy="1456267"/>
          </a:xfrm>
        </p:spPr>
        <p:txBody>
          <a:bodyPr>
            <a:noAutofit/>
          </a:bodyPr>
          <a:lstStyle/>
          <a:p>
            <a:r>
              <a:rPr lang="uk-UA" sz="9000" b="1" cap="none" dirty="0"/>
              <a:t>Церква </a:t>
            </a:r>
            <a:r>
              <a:rPr lang="uk-UA" sz="9000" b="1" cap="none" dirty="0" smtClean="0"/>
              <a:t>Іоанна </a:t>
            </a:r>
            <a:r>
              <a:rPr lang="uk-UA" sz="9000" b="1" cap="none" dirty="0"/>
              <a:t>Предтечі </a:t>
            </a:r>
            <a:endParaRPr lang="uk-UA" sz="9000" cap="none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031" y="1563591"/>
            <a:ext cx="6838681" cy="514630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uk-UA" sz="3400" b="1" dirty="0" smtClean="0"/>
              <a:t>Церква Іоанна Предтечі складається з двох частин. Перша побудована у 8 столітті н. е., а друга побудована приблизно у 10-12 столітті н. е..  Під час реставрації знято близько 1 метра пізніх нашарувань (реставрація проходила під час побудови другої частини церкви).</a:t>
            </a:r>
            <a:endParaRPr lang="uk-UA" sz="3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2" y="1563591"/>
            <a:ext cx="3966692" cy="5146302"/>
          </a:xfrm>
        </p:spPr>
      </p:pic>
    </p:spTree>
    <p:extLst>
      <p:ext uri="{BB962C8B-B14F-4D97-AF65-F5344CB8AC3E}">
        <p14:creationId xmlns:p14="http://schemas.microsoft.com/office/powerpoint/2010/main" val="21688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2065867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Частина</a:t>
            </a:r>
            <a:br>
              <a:rPr lang="uk-UA" sz="4800" b="1" dirty="0" smtClean="0"/>
            </a:br>
            <a:r>
              <a:rPr lang="uk-UA" sz="4800" b="1" dirty="0" smtClean="0"/>
              <a:t>перша                                          друга</a:t>
            </a:r>
            <a:endParaRPr lang="uk-UA" sz="4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5" y="2065864"/>
            <a:ext cx="3718774" cy="458058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59" y="2065865"/>
            <a:ext cx="3713037" cy="4580585"/>
          </a:xfrm>
        </p:spPr>
      </p:pic>
    </p:spTree>
    <p:extLst>
      <p:ext uri="{BB962C8B-B14F-4D97-AF65-F5344CB8AC3E}">
        <p14:creationId xmlns:p14="http://schemas.microsoft.com/office/powerpoint/2010/main" val="1166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77" y="373487"/>
            <a:ext cx="8766672" cy="6143223"/>
          </a:xfrm>
        </p:spPr>
      </p:pic>
    </p:spTree>
    <p:extLst>
      <p:ext uri="{BB962C8B-B14F-4D97-AF65-F5344CB8AC3E}">
        <p14:creationId xmlns:p14="http://schemas.microsoft.com/office/powerpoint/2010/main" val="1548993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872" y="133082"/>
            <a:ext cx="10511356" cy="1456267"/>
          </a:xfrm>
        </p:spPr>
        <p:txBody>
          <a:bodyPr>
            <a:normAutofit/>
          </a:bodyPr>
          <a:lstStyle/>
          <a:p>
            <a:pPr algn="ctr"/>
            <a:r>
              <a:rPr lang="uk-UA" sz="8000" cap="none" dirty="0" smtClean="0"/>
              <a:t>Як Мітрідат став царем</a:t>
            </a:r>
            <a:endParaRPr lang="uk-UA" sz="8000" cap="none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1" y="1589349"/>
            <a:ext cx="4704011" cy="423887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09882" y="1589349"/>
            <a:ext cx="5807345" cy="4323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П</a:t>
            </a:r>
            <a:r>
              <a:rPr lang="uk-UA" sz="2800" dirty="0" smtClean="0"/>
              <a:t>ісля занепаду правління Александра Македонського, у 120 р. до н. е. став правити Мітрідат </a:t>
            </a:r>
            <a:r>
              <a:rPr lang="en-US" sz="2800" dirty="0" smtClean="0"/>
              <a:t>VI</a:t>
            </a:r>
            <a:r>
              <a:rPr lang="uk-UA" sz="2800" dirty="0"/>
              <a:t> </a:t>
            </a:r>
            <a:r>
              <a:rPr lang="uk-UA" sz="2800" dirty="0" smtClean="0"/>
              <a:t>Євпатор. Він правив Понтійським царством ( від слова «понт»- чорне море).Мітрідат зробив своєю столицею Пантікапей (нинішнє місто Керч). Римляни боялися Мітрідата, тому що він був чудовим полководцем.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25772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344" y="194017"/>
            <a:ext cx="11124126" cy="1371600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/>
              <a:t>Трохи про Мітрідата</a:t>
            </a:r>
            <a:endParaRPr lang="uk-UA" sz="8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5" y="1530914"/>
            <a:ext cx="4042445" cy="511529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5343" y="1565617"/>
            <a:ext cx="6500611" cy="5181600"/>
          </a:xfrm>
        </p:spPr>
        <p:txBody>
          <a:bodyPr>
            <a:noAutofit/>
          </a:bodyPr>
          <a:lstStyle/>
          <a:p>
            <a:r>
              <a:rPr lang="uk-UA" sz="1900" b="1" dirty="0"/>
              <a:t>Мітріда́т </a:t>
            </a:r>
            <a:r>
              <a:rPr lang="de-DE" sz="1900" b="1" dirty="0"/>
              <a:t>VI </a:t>
            </a:r>
            <a:r>
              <a:rPr lang="uk-UA" sz="1900" b="1" dirty="0"/>
              <a:t>Евпато́р</a:t>
            </a:r>
            <a:r>
              <a:rPr lang="uk-UA" sz="1900" dirty="0"/>
              <a:t> (132—63 до н. е.) — останній </a:t>
            </a:r>
            <a:r>
              <a:rPr lang="uk-UA" sz="1900" dirty="0">
                <a:hlinkClick r:id="rId3" tooltip="Понтійське царство"/>
              </a:rPr>
              <a:t>понтійський</a:t>
            </a:r>
            <a:r>
              <a:rPr lang="uk-UA" sz="1900" dirty="0"/>
              <a:t> цар.</a:t>
            </a:r>
          </a:p>
          <a:p>
            <a:r>
              <a:rPr lang="uk-UA" sz="1900" dirty="0"/>
              <a:t>Після його 3-го походу у </a:t>
            </a:r>
            <a:r>
              <a:rPr lang="uk-UA" sz="1900" dirty="0">
                <a:hlinkClick r:id="rId4" tooltip="Кримський півострів"/>
              </a:rPr>
              <a:t>Крим</a:t>
            </a:r>
            <a:r>
              <a:rPr lang="uk-UA" sz="1900" dirty="0"/>
              <a:t> </a:t>
            </a:r>
            <a:r>
              <a:rPr lang="uk-UA" sz="1900" dirty="0">
                <a:hlinkClick r:id="rId5" tooltip="Боспорська держава"/>
              </a:rPr>
              <a:t>Боспорська держава</a:t>
            </a:r>
            <a:r>
              <a:rPr lang="uk-UA" sz="1900" dirty="0"/>
              <a:t> була приєднана до Понтійського </a:t>
            </a:r>
            <a:r>
              <a:rPr lang="uk-UA" sz="1900" dirty="0" smtClean="0"/>
              <a:t>царства. Спроба </a:t>
            </a:r>
            <a:r>
              <a:rPr lang="uk-UA" sz="1900" dirty="0"/>
              <a:t>Мітрідата </a:t>
            </a:r>
            <a:r>
              <a:rPr lang="de-DE" sz="1900" dirty="0"/>
              <a:t>VI </a:t>
            </a:r>
            <a:r>
              <a:rPr lang="uk-UA" sz="1900" dirty="0"/>
              <a:t>поширити владу на центральні і західні області Малої Азії призвела до трьох так званих </a:t>
            </a:r>
            <a:r>
              <a:rPr lang="uk-UA" sz="1900" dirty="0">
                <a:hlinkClick r:id="rId6" tooltip="Мітрідатові війни"/>
              </a:rPr>
              <a:t>Мітрідатових воєн</a:t>
            </a:r>
            <a:r>
              <a:rPr lang="uk-UA" sz="1900" dirty="0"/>
              <a:t> з </a:t>
            </a:r>
            <a:r>
              <a:rPr lang="uk-UA" sz="1900" dirty="0">
                <a:hlinkClick r:id="rId7" tooltip="Стародавній Рим"/>
              </a:rPr>
              <a:t>Римом</a:t>
            </a:r>
            <a:r>
              <a:rPr lang="uk-UA" sz="1900" dirty="0"/>
              <a:t>. Під час війн, які йшли із змінним успіхом, створив антиримську коаліцію з </a:t>
            </a:r>
            <a:r>
              <a:rPr lang="uk-UA" sz="1900" dirty="0">
                <a:hlinkClick r:id="rId8" tooltip="Вірменія"/>
              </a:rPr>
              <a:t>Вірменією</a:t>
            </a:r>
            <a:r>
              <a:rPr lang="uk-UA" sz="1900" dirty="0"/>
              <a:t> та багатьма іншими країнами </a:t>
            </a:r>
            <a:r>
              <a:rPr lang="uk-UA" sz="1900" dirty="0" smtClean="0">
                <a:hlinkClick r:id="rId9" tooltip="Причорномор'я"/>
              </a:rPr>
              <a:t>Причорномор'я</a:t>
            </a:r>
            <a:r>
              <a:rPr lang="uk-UA" sz="1900" dirty="0" smtClean="0"/>
              <a:t>. Зазнав </a:t>
            </a:r>
            <a:r>
              <a:rPr lang="uk-UA" sz="1900" dirty="0"/>
              <a:t>поразок від </a:t>
            </a:r>
            <a:r>
              <a:rPr lang="uk-UA" sz="1900" dirty="0">
                <a:hlinkClick r:id="rId10" tooltip="Сулла"/>
              </a:rPr>
              <a:t>Сулли</a:t>
            </a:r>
            <a:r>
              <a:rPr lang="uk-UA" sz="1900" dirty="0"/>
              <a:t> та </a:t>
            </a:r>
            <a:r>
              <a:rPr lang="uk-UA" sz="1900" dirty="0" smtClean="0">
                <a:hlinkClick r:id="rId11" tooltip="Лукулл"/>
              </a:rPr>
              <a:t>Лукулла</a:t>
            </a:r>
            <a:r>
              <a:rPr lang="uk-UA" sz="1900" dirty="0" smtClean="0"/>
              <a:t>. Внаслідок </a:t>
            </a:r>
            <a:r>
              <a:rPr lang="uk-UA" sz="1900" dirty="0"/>
              <a:t>3-ї війни у 71—</a:t>
            </a:r>
            <a:r>
              <a:rPr lang="uk-UA" sz="1900" dirty="0">
                <a:hlinkClick r:id="rId12" tooltip="70 до н. е."/>
              </a:rPr>
              <a:t>70 рр. до н. е.</a:t>
            </a:r>
            <a:r>
              <a:rPr lang="uk-UA" sz="1900" dirty="0"/>
              <a:t> добре </a:t>
            </a:r>
            <a:r>
              <a:rPr lang="uk-UA" sz="1900" dirty="0" smtClean="0"/>
              <a:t>вимуштрувані </a:t>
            </a:r>
            <a:r>
              <a:rPr lang="uk-UA" sz="1900" dirty="0"/>
              <a:t>римські війська оволоділи Понтійським царством. Мітрідат втік </a:t>
            </a:r>
            <a:r>
              <a:rPr lang="uk-UA" sz="1900" dirty="0" smtClean="0"/>
              <a:t>до </a:t>
            </a:r>
            <a:r>
              <a:rPr lang="uk-UA" sz="1900" dirty="0" smtClean="0">
                <a:hlinkClick r:id="rId13" tooltip="Пантікапей"/>
              </a:rPr>
              <a:t>Пантікапея</a:t>
            </a:r>
            <a:r>
              <a:rPr lang="uk-UA" sz="1900" dirty="0"/>
              <a:t>, де, побачивши безнадійність своїх змагань (антимітрідатське повстання очолив його син </a:t>
            </a:r>
            <a:r>
              <a:rPr lang="uk-UA" sz="1900" dirty="0">
                <a:hlinkClick r:id="rId14" tooltip="Фарнак II"/>
              </a:rPr>
              <a:t>Фарнак</a:t>
            </a:r>
            <a:r>
              <a:rPr lang="uk-UA" sz="1900" dirty="0"/>
              <a:t>), наклав на себе руки.</a:t>
            </a:r>
          </a:p>
          <a:p>
            <a:endParaRPr lang="uk-UA" sz="1900" dirty="0"/>
          </a:p>
        </p:txBody>
      </p:sp>
    </p:spTree>
    <p:extLst>
      <p:ext uri="{BB962C8B-B14F-4D97-AF65-F5344CB8AC3E}">
        <p14:creationId xmlns:p14="http://schemas.microsoft.com/office/powerpoint/2010/main" val="8371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1" y="335685"/>
            <a:ext cx="11513711" cy="1371600"/>
          </a:xfrm>
        </p:spPr>
        <p:txBody>
          <a:bodyPr>
            <a:noAutofit/>
          </a:bodyPr>
          <a:lstStyle/>
          <a:p>
            <a:pPr algn="ctr"/>
            <a:r>
              <a:rPr lang="uk-UA" sz="9600" cap="none" dirty="0" smtClean="0"/>
              <a:t>Гора Мітрідат</a:t>
            </a:r>
            <a:endParaRPr lang="uk-UA" sz="9600" cap="none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5452" y="1531272"/>
            <a:ext cx="5663485" cy="5139983"/>
          </a:xfrm>
        </p:spPr>
        <p:txBody>
          <a:bodyPr>
            <a:noAutofit/>
          </a:bodyPr>
          <a:lstStyle/>
          <a:p>
            <a:r>
              <a:rPr lang="uk-UA" sz="3200" dirty="0" smtClean="0"/>
              <a:t>Вчесть славного царя Мітрідата У місті Пантікапей поставили гору з його ім’ям. Цю драбину що вела до вершини гори перебудовували два рази. Всього у ній 428 сходинок. Раніше там стояли храми богів та палац Мітрідата. Зараз на горі стоять монумент під назвою «Керч місто-герой».</a:t>
            </a:r>
            <a:endParaRPr lang="uk-UA" sz="32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37" y="1637185"/>
            <a:ext cx="6169025" cy="4756442"/>
          </a:xfrm>
        </p:spPr>
      </p:pic>
    </p:spTree>
    <p:extLst>
      <p:ext uri="{BB962C8B-B14F-4D97-AF65-F5344CB8AC3E}">
        <p14:creationId xmlns:p14="http://schemas.microsoft.com/office/powerpoint/2010/main" val="26634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680" y="0"/>
            <a:ext cx="10131425" cy="145626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9" y="155499"/>
            <a:ext cx="5894278" cy="64127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958" y="173685"/>
            <a:ext cx="5062422" cy="63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15" y="236113"/>
            <a:ext cx="11578107" cy="1456267"/>
          </a:xfrm>
        </p:spPr>
        <p:txBody>
          <a:bodyPr>
            <a:noAutofit/>
          </a:bodyPr>
          <a:lstStyle/>
          <a:p>
            <a:pPr algn="ctr"/>
            <a:r>
              <a:rPr lang="uk-UA" sz="7200" dirty="0" smtClean="0"/>
              <a:t>Легенда про гору Мітрідат</a:t>
            </a:r>
            <a:endParaRPr lang="uk-UA" sz="7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215" y="1692381"/>
            <a:ext cx="11578107" cy="47599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600" dirty="0" smtClean="0"/>
              <a:t>Колись жив чоловік у якого не було нічого. Він тяжко працював у Пантікапеї. Одного разу він зустрів мудреця і той сказав йому: «Ти можеш отримати все за дарма, тільки якщо підеш зі мною у гору Мітрідат». Чоловік погодився і мудрець повів його туди. Він завів його у печеру і відкрив двері. За дверима були сховані алмази. Чоловік хотів бува все взяти, що тільки можна та мудрець сказав: «Це перша кімната, а є ще дві і ти можеш обрати лише одну». Чоловік подумав і поклав все дорогоцінне каміння назад (він точно відмовився від прикрас). Мудрець повів його далі. У наступній кімнаті було багато золота та срібла, але чоловік не взяв нічого. Мудрець повів його у третю кімнату. Там лежала дівчина неземної краси. Він обрав третю кімнату та тільки він доторкнувся до дівчини стіни затріщали, все почорніло і він хотів вибратися та вже було пізно. За легендами там досі блукають чоловік із своєю обраницею.</a:t>
            </a:r>
            <a:endParaRPr lang="uk-UA" sz="2600" dirty="0"/>
          </a:p>
        </p:txBody>
      </p:sp>
    </p:spTree>
    <p:extLst>
      <p:ext uri="{BB962C8B-B14F-4D97-AF65-F5344CB8AC3E}">
        <p14:creationId xmlns:p14="http://schemas.microsoft.com/office/powerpoint/2010/main" val="21647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26" y="670537"/>
            <a:ext cx="11887200" cy="1371600"/>
          </a:xfrm>
        </p:spPr>
        <p:txBody>
          <a:bodyPr>
            <a:noAutofit/>
          </a:bodyPr>
          <a:lstStyle/>
          <a:p>
            <a:pPr algn="ctr"/>
            <a:r>
              <a:rPr lang="uk-UA" sz="13800" dirty="0" smtClean="0"/>
              <a:t>Пантікапей</a:t>
            </a:r>
            <a:endParaRPr lang="uk-UA" sz="13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2465" y="1655770"/>
            <a:ext cx="5096768" cy="5181600"/>
          </a:xfrm>
        </p:spPr>
        <p:txBody>
          <a:bodyPr>
            <a:noAutofit/>
          </a:bodyPr>
          <a:lstStyle/>
          <a:p>
            <a:r>
              <a:rPr lang="uk-UA" sz="2800" dirty="0"/>
              <a:t>Пантікапей був заснований у 1-й половині 6 століття до н. е. на західному березі </a:t>
            </a:r>
            <a:r>
              <a:rPr lang="uk-UA" sz="2800" dirty="0">
                <a:hlinkClick r:id="rId2" tooltip="Керченська протока"/>
              </a:rPr>
              <a:t>Керченської протоки</a:t>
            </a:r>
            <a:r>
              <a:rPr lang="uk-UA" sz="2800" dirty="0"/>
              <a:t> (на місці сучасної </a:t>
            </a:r>
            <a:r>
              <a:rPr lang="uk-UA" sz="2800" dirty="0">
                <a:hlinkClick r:id="rId3" tooltip="Керч"/>
              </a:rPr>
              <a:t>Керчі</a:t>
            </a:r>
            <a:r>
              <a:rPr lang="uk-UA" sz="2800" dirty="0"/>
              <a:t>) переселенцями з </a:t>
            </a:r>
            <a:r>
              <a:rPr lang="uk-UA" sz="2800" dirty="0">
                <a:hlinkClick r:id="rId4" tooltip="Мілет (поліс)"/>
              </a:rPr>
              <a:t>Мілета</a:t>
            </a:r>
            <a:r>
              <a:rPr lang="uk-UA" sz="2800" dirty="0"/>
              <a:t> та інших центрів </a:t>
            </a:r>
            <a:r>
              <a:rPr lang="uk-UA" sz="2800" u="sng" dirty="0">
                <a:hlinkClick r:id="rId5" tooltip="Стародавня Греція"/>
              </a:rPr>
              <a:t>Давньої Греції</a:t>
            </a:r>
            <a:r>
              <a:rPr lang="uk-UA" sz="2800" dirty="0"/>
              <a:t>. З 2-ї половини 6 століття до н. е. карбував власну монету. З утворенням близько </a:t>
            </a:r>
            <a:r>
              <a:rPr lang="uk-UA" sz="2800" dirty="0">
                <a:hlinkClick r:id="rId6" tooltip="480 до н. е."/>
              </a:rPr>
              <a:t>480 до н. е.</a:t>
            </a:r>
            <a:r>
              <a:rPr lang="uk-UA" sz="2800" dirty="0"/>
              <a:t> </a:t>
            </a:r>
            <a:r>
              <a:rPr lang="uk-UA" sz="2800" dirty="0">
                <a:hlinkClick r:id="rId7" tooltip="Боспорська держава"/>
              </a:rPr>
              <a:t>Боспорської держави</a:t>
            </a:r>
            <a:r>
              <a:rPr lang="uk-UA" sz="2800" dirty="0"/>
              <a:t> став її столицею.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72" y="165577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7599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1667"/>
            <a:ext cx="12192000" cy="1456267"/>
          </a:xfrm>
        </p:spPr>
        <p:txBody>
          <a:bodyPr>
            <a:noAutofit/>
          </a:bodyPr>
          <a:lstStyle/>
          <a:p>
            <a:pPr algn="ctr"/>
            <a:r>
              <a:rPr lang="uk-UA" sz="13800" dirty="0" smtClean="0"/>
              <a:t>Пантікапей</a:t>
            </a:r>
            <a:endParaRPr lang="uk-UA" sz="13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" y="1597934"/>
            <a:ext cx="5882197" cy="45710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7934"/>
            <a:ext cx="5941453" cy="457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6267"/>
          </a:xfrm>
        </p:spPr>
        <p:txBody>
          <a:bodyPr>
            <a:noAutofit/>
          </a:bodyPr>
          <a:lstStyle/>
          <a:p>
            <a:pPr algn="ctr"/>
            <a:r>
              <a:rPr lang="uk-UA" sz="8000" cap="none" dirty="0"/>
              <a:t>Мелек-Чесменський курган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371" y="1456266"/>
            <a:ext cx="4609026" cy="508620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uk-UA" sz="2400" dirty="0" smtClean="0"/>
              <a:t>Дромос- коридор, що веде в </a:t>
            </a:r>
            <a:r>
              <a:rPr lang="uk-UA" sz="2400" dirty="0"/>
              <a:t>глиб </a:t>
            </a:r>
            <a:r>
              <a:rPr lang="uk-UA" sz="2400" dirty="0" smtClean="0"/>
              <a:t>кургану. У Мелек-Чесменському кургані був похований хлопець 12-ти років. За версією археологів це був син одного з Римських царів. Зараз курган розташований поблизу автовокзалу.</a:t>
            </a:r>
          </a:p>
          <a:p>
            <a:pPr marL="0" indent="0">
              <a:buNone/>
            </a:pPr>
            <a:r>
              <a:rPr lang="ru-RU" sz="2400" dirty="0" smtClean="0"/>
              <a:t>Курган містить оригінальний </a:t>
            </a:r>
            <a:r>
              <a:rPr lang="ru-RU" sz="2400" dirty="0"/>
              <a:t>варіант уступчатого </a:t>
            </a:r>
            <a:r>
              <a:rPr lang="ru-RU" sz="2400" dirty="0" smtClean="0"/>
              <a:t>склепу: квадратна </a:t>
            </a:r>
            <a:r>
              <a:rPr lang="ru-RU" sz="2400" dirty="0"/>
              <a:t>камера переходить в чотиригранну піраміду.</a:t>
            </a:r>
            <a:endParaRPr lang="uk-UA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97" y="1456265"/>
            <a:ext cx="6748530" cy="50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Небесный</Template>
  <TotalTime>342</TotalTime>
  <Words>436</Words>
  <Application>Microsoft Office PowerPoint</Application>
  <PresentationFormat>Широкоэкранный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Небеса</vt:lpstr>
      <vt:lpstr>Пантікапей</vt:lpstr>
      <vt:lpstr>Як Мітрідат став царем</vt:lpstr>
      <vt:lpstr>Трохи про Мітрідата</vt:lpstr>
      <vt:lpstr>Гора Мітрідат</vt:lpstr>
      <vt:lpstr>Презентация PowerPoint</vt:lpstr>
      <vt:lpstr>Легенда про гору Мітрідат</vt:lpstr>
      <vt:lpstr>Пантікапей</vt:lpstr>
      <vt:lpstr>Пантікапей</vt:lpstr>
      <vt:lpstr>Мелек-Чесменський курган</vt:lpstr>
      <vt:lpstr>«Гончарная мастерская»</vt:lpstr>
      <vt:lpstr>«Гончарная мастерская»</vt:lpstr>
      <vt:lpstr>Презентация PowerPoint</vt:lpstr>
      <vt:lpstr>Церква Іоанна Предтечі </vt:lpstr>
      <vt:lpstr>Частина перша                                          друга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Мітрідат</dc:title>
  <dc:creator>Марьяна</dc:creator>
  <cp:lastModifiedBy>Марьяна</cp:lastModifiedBy>
  <cp:revision>24</cp:revision>
  <dcterms:created xsi:type="dcterms:W3CDTF">2014-03-28T07:36:12Z</dcterms:created>
  <dcterms:modified xsi:type="dcterms:W3CDTF">2014-03-30T15:13:46Z</dcterms:modified>
</cp:coreProperties>
</file>