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C3D17-8B85-41D8-828C-F5990EB2957E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3EBF-8DDA-43C2-9E81-CFE2F46B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3EBF-8DDA-43C2-9E81-CFE2F46B9F7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8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3EBF-8DDA-43C2-9E81-CFE2F46B9F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0E1AF17-3200-4CEA-8133-86B1CBF66A90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1A42A5E-7B15-4611-B9E4-E79592357CA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19267"/>
            <a:ext cx="603567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836712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836712"/>
            <a:ext cx="61926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Баскетбол</a:t>
            </a:r>
            <a:endParaRPr lang="ru-RU" sz="7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0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/>
              <a:t>Доктор Джеймс </a:t>
            </a:r>
            <a:r>
              <a:rPr lang="ru-RU" sz="3200" u="sng" dirty="0" err="1" smtClean="0"/>
              <a:t>Найсмит</a:t>
            </a:r>
            <a:r>
              <a:rPr lang="ru-RU" sz="3200" u="sng" dirty="0" smtClean="0"/>
              <a:t> -</a:t>
            </a:r>
            <a:r>
              <a:rPr lang="ru-RU" sz="2400" dirty="0" smtClean="0"/>
              <a:t>известен во всем мире, как изобретатель баскетбола.</a:t>
            </a:r>
          </a:p>
          <a:p>
            <a:r>
              <a:rPr lang="ru-RU" sz="2400" dirty="0" smtClean="0"/>
              <a:t>Он родился в 1861 году в </a:t>
            </a:r>
            <a:r>
              <a:rPr lang="ru-RU" sz="2400" dirty="0" err="1" smtClean="0"/>
              <a:t>Рэмсэй</a:t>
            </a:r>
            <a:r>
              <a:rPr lang="ru-RU" sz="2400" dirty="0" smtClean="0"/>
              <a:t> (</a:t>
            </a:r>
            <a:r>
              <a:rPr lang="ru-RU" sz="2400" dirty="0" err="1" smtClean="0"/>
              <a:t>Ramsay</a:t>
            </a:r>
            <a:r>
              <a:rPr lang="ru-RU" sz="2400" dirty="0" smtClean="0"/>
              <a:t>) городке, близ </a:t>
            </a:r>
            <a:r>
              <a:rPr lang="ru-RU" sz="2400" dirty="0" err="1" smtClean="0"/>
              <a:t>Элмонта</a:t>
            </a:r>
            <a:r>
              <a:rPr lang="ru-RU" sz="2400" dirty="0" smtClean="0"/>
              <a:t> (</a:t>
            </a:r>
            <a:r>
              <a:rPr lang="ru-RU" sz="2400" dirty="0" err="1" smtClean="0"/>
              <a:t>Almonte</a:t>
            </a:r>
            <a:r>
              <a:rPr lang="ru-RU" sz="2400" dirty="0" smtClean="0"/>
              <a:t>), штат Онтарио, Канада…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Концепция баскетбола у него зародилась, еще в школьные годы, во время игры в “</a:t>
            </a:r>
            <a:r>
              <a:rPr lang="ru-RU" sz="2400" dirty="0" err="1" smtClean="0"/>
              <a:t>duck</a:t>
            </a:r>
            <a:r>
              <a:rPr lang="ru-RU" sz="2400" dirty="0" smtClean="0"/>
              <a:t>-</a:t>
            </a:r>
            <a:r>
              <a:rPr lang="ru-RU" sz="2400" dirty="0" err="1" smtClean="0"/>
              <a:t>on</a:t>
            </a:r>
            <a:r>
              <a:rPr lang="ru-RU" sz="2400" dirty="0" smtClean="0"/>
              <a:t>-a-</a:t>
            </a:r>
            <a:r>
              <a:rPr lang="ru-RU" sz="2400" dirty="0" err="1" smtClean="0"/>
              <a:t>rock</a:t>
            </a:r>
            <a:r>
              <a:rPr lang="ru-RU" sz="2400" dirty="0" smtClean="0"/>
              <a:t>”…</a:t>
            </a:r>
          </a:p>
          <a:p>
            <a:r>
              <a:rPr lang="ru-RU" sz="2400" dirty="0" smtClean="0"/>
              <a:t>Смысл этой популярной, в то время, игры заключался в следующем: подбрасывая один, не большой камень, необходимо было поразить им вершину другого камня, большего по размеру. 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После работы Атлетическим Директором Университета </a:t>
            </a:r>
            <a:r>
              <a:rPr lang="ru-RU" sz="2400" dirty="0" err="1" smtClean="0"/>
              <a:t>McGill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Найсмит</a:t>
            </a:r>
            <a:r>
              <a:rPr lang="ru-RU" sz="2400" dirty="0" smtClean="0"/>
              <a:t> переходит в YMCA Обучающую Школу в Спрингфилде (</a:t>
            </a:r>
            <a:r>
              <a:rPr lang="ru-RU" sz="2400" dirty="0" err="1" smtClean="0"/>
              <a:t>Springfield</a:t>
            </a:r>
            <a:r>
              <a:rPr lang="ru-RU" sz="2400" dirty="0" smtClean="0"/>
              <a:t>), штата Массачусетс (</a:t>
            </a:r>
            <a:r>
              <a:rPr lang="ru-RU" sz="2400" dirty="0" err="1" smtClean="0"/>
              <a:t>Massachusetts</a:t>
            </a:r>
            <a:r>
              <a:rPr lang="ru-RU" sz="2400" dirty="0" smtClean="0"/>
              <a:t>). </a:t>
            </a:r>
            <a:endParaRPr lang="ru-RU" sz="2400" dirty="0"/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49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5846"/>
            <a:ext cx="81369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Уже, будучи преподавателем физкультуры, профессором колледжа в </a:t>
            </a:r>
            <a:r>
              <a:rPr lang="ru-RU" sz="2400" dirty="0" err="1"/>
              <a:t>Спрингфелде</a:t>
            </a:r>
            <a:r>
              <a:rPr lang="ru-RU" sz="2400" dirty="0"/>
              <a:t>, Джеймс </a:t>
            </a:r>
            <a:r>
              <a:rPr lang="ru-RU" sz="2400" dirty="0" err="1"/>
              <a:t>Найсмит</a:t>
            </a:r>
            <a:r>
              <a:rPr lang="ru-RU" sz="2400" dirty="0"/>
              <a:t> столкнулся с проблемой создания игры для зимы штата Массачусетс, периода между соревнованиями по бейсболу и футболу.</a:t>
            </a:r>
          </a:p>
          <a:p>
            <a:r>
              <a:rPr lang="ru-RU" sz="2400" dirty="0" err="1"/>
              <a:t>Найсмит</a:t>
            </a:r>
            <a:r>
              <a:rPr lang="ru-RU" sz="2400" dirty="0"/>
              <a:t> полагал, что в связи с погодой этого времени года, лучшим решением будет изобрести игру для закрытых помещений.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 err="1"/>
              <a:t>Найсмит</a:t>
            </a:r>
            <a:r>
              <a:rPr lang="ru-RU" sz="2400" dirty="0"/>
              <a:t> хотел создать подвижную игру для студентов Школы Христианских Рабочих, которая предполагала бы не только использование исключительно силы.</a:t>
            </a:r>
          </a:p>
          <a:p>
            <a:r>
              <a:rPr lang="ru-RU" sz="2400" dirty="0"/>
              <a:t>Он нуждался в игре, которую можно было бы проводить в закрытом помещении в относительно малом пространстве.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И вот, в декабре 1891 года, Джеймс </a:t>
            </a:r>
            <a:r>
              <a:rPr lang="ru-RU" sz="2400" dirty="0" err="1"/>
              <a:t>Найсмит</a:t>
            </a:r>
            <a:r>
              <a:rPr lang="ru-RU" sz="2400" dirty="0"/>
              <a:t> представил своему гимнастическому классу в Спрингфилде (YMCA) свое безымянное изобретение.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101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Первая Игра</a:t>
            </a:r>
          </a:p>
          <a:p>
            <a:r>
              <a:rPr lang="ru-RU" dirty="0"/>
              <a:t> </a:t>
            </a:r>
          </a:p>
          <a:p>
            <a:r>
              <a:rPr lang="ru-RU" sz="2000" b="1" dirty="0"/>
              <a:t>Первая игра была сыграна футбольным мячом,</a:t>
            </a:r>
          </a:p>
          <a:p>
            <a:r>
              <a:rPr lang="ru-RU" sz="2000" b="1" dirty="0"/>
              <a:t>а вместо колец, к перилам балкона, по обе стороны спортивного зала, </a:t>
            </a:r>
            <a:r>
              <a:rPr lang="ru-RU" sz="2000" b="1" dirty="0" err="1"/>
              <a:t>Найсмит</a:t>
            </a:r>
            <a:r>
              <a:rPr lang="ru-RU" sz="2000" b="1" dirty="0"/>
              <a:t> прикрепил две простые корзины,</a:t>
            </a:r>
          </a:p>
          <a:p>
            <a:r>
              <a:rPr lang="ru-RU" sz="2000" b="1" dirty="0"/>
              <a:t>и в довершение всего, вывесил на доске объявлений список тринадцати правил, которые должны были управлять этой новой игрой…</a:t>
            </a:r>
          </a:p>
          <a:p>
            <a:r>
              <a:rPr lang="ru-RU" sz="2000" b="1" dirty="0"/>
              <a:t>Но вскоре, после первой игры, листок с правилами пропал… </a:t>
            </a:r>
          </a:p>
          <a:p>
            <a:r>
              <a:rPr lang="ru-RU" sz="2000" b="1" dirty="0"/>
              <a:t>  </a:t>
            </a:r>
          </a:p>
          <a:p>
            <a:r>
              <a:rPr lang="ru-RU" sz="2000" b="1" dirty="0"/>
              <a:t>А, несколько дней спустя, один из студентов </a:t>
            </a:r>
            <a:endParaRPr lang="ru-RU" sz="2000" b="1" dirty="0" smtClean="0"/>
          </a:p>
          <a:p>
            <a:r>
              <a:rPr lang="ru-RU" sz="2000" b="1" dirty="0" err="1" smtClean="0"/>
              <a:t>Найсмита</a:t>
            </a:r>
            <a:r>
              <a:rPr lang="ru-RU" sz="2000" b="1" dirty="0"/>
              <a:t>, Франк </a:t>
            </a:r>
            <a:r>
              <a:rPr lang="ru-RU" sz="2000" b="1" dirty="0" err="1"/>
              <a:t>Мэйхон</a:t>
            </a:r>
            <a:r>
              <a:rPr lang="ru-RU" sz="2000" b="1" dirty="0"/>
              <a:t> (</a:t>
            </a:r>
            <a:r>
              <a:rPr lang="ru-RU" sz="2000" b="1" dirty="0" err="1"/>
              <a:t>Frank</a:t>
            </a:r>
            <a:r>
              <a:rPr lang="ru-RU" sz="2000" b="1" dirty="0"/>
              <a:t> </a:t>
            </a:r>
            <a:r>
              <a:rPr lang="ru-RU" sz="2000" b="1" dirty="0" err="1"/>
              <a:t>Mahon</a:t>
            </a:r>
            <a:r>
              <a:rPr lang="ru-RU" sz="2000" b="1" dirty="0"/>
              <a:t>), </a:t>
            </a:r>
            <a:endParaRPr lang="ru-RU" sz="2000" b="1" dirty="0" smtClean="0"/>
          </a:p>
          <a:p>
            <a:r>
              <a:rPr lang="ru-RU" sz="2000" b="1" dirty="0" smtClean="0"/>
              <a:t>сознался </a:t>
            </a:r>
            <a:r>
              <a:rPr lang="ru-RU" sz="2000" b="1" dirty="0"/>
              <a:t>в “преступлении”…</a:t>
            </a:r>
          </a:p>
          <a:p>
            <a:r>
              <a:rPr lang="ru-RU" sz="2000" b="1" dirty="0"/>
              <a:t> </a:t>
            </a:r>
          </a:p>
          <a:p>
            <a:r>
              <a:rPr lang="ru-RU" sz="2000" b="1" dirty="0"/>
              <a:t>“Я взял их” – сказал </a:t>
            </a:r>
            <a:r>
              <a:rPr lang="ru-RU" sz="2000" b="1" dirty="0" err="1"/>
              <a:t>Мэйхон</a:t>
            </a:r>
            <a:r>
              <a:rPr lang="ru-RU" sz="2000" b="1" dirty="0"/>
              <a:t> своему учителю.</a:t>
            </a:r>
          </a:p>
          <a:p>
            <a:r>
              <a:rPr lang="ru-RU" sz="2000" b="1" dirty="0"/>
              <a:t>“Я знал, что эта игра будет иметь </a:t>
            </a:r>
            <a:r>
              <a:rPr lang="ru-RU" sz="2000" b="1" dirty="0" smtClean="0"/>
              <a:t>большой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успех и я взял их как сувенир.</a:t>
            </a:r>
          </a:p>
          <a:p>
            <a:r>
              <a:rPr lang="ru-RU" sz="2000" b="1" dirty="0"/>
              <a:t>Но сейчас я думаю, они должны принадлежать </a:t>
            </a:r>
            <a:endParaRPr lang="ru-RU" sz="2000" b="1" dirty="0" smtClean="0"/>
          </a:p>
          <a:p>
            <a:r>
              <a:rPr lang="ru-RU" sz="2000" b="1" dirty="0" smtClean="0"/>
              <a:t>Вам</a:t>
            </a:r>
            <a:r>
              <a:rPr lang="ru-RU" sz="2000" b="1" dirty="0"/>
              <a:t>…”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66" y="3257254"/>
            <a:ext cx="349553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Первые   Правила   Баскетбола</a:t>
            </a:r>
            <a:endParaRPr lang="ru-RU" sz="4400" dirty="0"/>
          </a:p>
          <a:p>
            <a:r>
              <a:rPr lang="ru-RU" sz="1400" dirty="0"/>
              <a:t> </a:t>
            </a:r>
          </a:p>
          <a:p>
            <a:r>
              <a:rPr lang="ru-RU" sz="2000" b="1" dirty="0"/>
              <a:t>Меньше чем за час, Джеймс </a:t>
            </a:r>
            <a:r>
              <a:rPr lang="ru-RU" sz="2000" b="1" dirty="0" err="1"/>
              <a:t>Найсмит</a:t>
            </a:r>
            <a:r>
              <a:rPr lang="ru-RU" sz="2000" b="1" dirty="0"/>
              <a:t>, сидя за столом в своем офисе в YMCA сформулировал тринадцать правил игры в баскетбол. 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Вот </a:t>
            </a:r>
            <a:r>
              <a:rPr lang="ru-RU" sz="2000" b="1" dirty="0"/>
              <a:t>они: 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  Мяч </a:t>
            </a:r>
            <a:r>
              <a:rPr lang="ru-RU" sz="2000" b="1" dirty="0"/>
              <a:t>может быть брошен в любом направлении одной или двумя руками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По </a:t>
            </a:r>
            <a:r>
              <a:rPr lang="ru-RU" sz="2000" b="1" dirty="0"/>
              <a:t>мячу можно бить одной или двумя руками в любом направлении, но ни в коем случае кулаком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  Игрок </a:t>
            </a:r>
            <a:r>
              <a:rPr lang="ru-RU" sz="2000" b="1" dirty="0"/>
              <a:t>не может бегать с мячом. Игрок должен отдать пас или бросить мяч в корзину с той точки, в которой он его поймал, исключение делается для игрока бегущего на хорошей скорости.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Мяч </a:t>
            </a:r>
            <a:r>
              <a:rPr lang="ru-RU" sz="2000" b="1" dirty="0"/>
              <a:t>должен удерживаться одной или двумя руками. Нельзя использовать для удержания мяча предплечья и тело.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В </a:t>
            </a:r>
            <a:r>
              <a:rPr lang="ru-RU" sz="2000" b="1" dirty="0"/>
              <a:t>любом случае не допускаются удары, захваты, удержание и толкание противника. Первое нарушение этого правила любым игроком, должно фиксироваться как фол (грязная игра); второй фол дисквалифицирует его, пока не будет забит следующий мяч и если имелось очевидное намерение травмировать игрока, на всю игру. Никакая замена не позволяется.</a:t>
            </a:r>
          </a:p>
        </p:txBody>
      </p:sp>
    </p:spTree>
    <p:extLst>
      <p:ext uri="{BB962C8B-B14F-4D97-AF65-F5344CB8AC3E}">
        <p14:creationId xmlns:p14="http://schemas.microsoft.com/office/powerpoint/2010/main" val="25232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/>
              <a:t>Удар по мячу кулаком </a:t>
            </a:r>
            <a:r>
              <a:rPr lang="ru-RU" b="1" dirty="0"/>
              <a:t>– нарушение пунктов правил 2 и 4, наказание описано в пункте 5.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Если одна из сторон совершает три фола подряд, они должны фиксироваться как гол, для противников (это значит, что за это время противники не должны совершить ни одного фола).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Гол засчитывается, – если брошенный или отскочивший от пола мяч попадает в корзину и остается там. Защищающимся игрокам не позволяется касаться мяча или корзины в момент броска. Если мяч касается края, и противники перемещают корзину, то засчитываться гол.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Если мяч уходит в аут (за пределы площадки), то он должен быть выброшен в поле и первым коснувшимся его игроком. В </a:t>
            </a:r>
            <a:r>
              <a:rPr lang="ru-RU" b="1" dirty="0" smtClean="0"/>
              <a:t>случае спора </a:t>
            </a:r>
          </a:p>
          <a:p>
            <a:r>
              <a:rPr lang="ru-RU" b="1" dirty="0" smtClean="0"/>
              <a:t>выбросить </a:t>
            </a:r>
            <a:r>
              <a:rPr lang="ru-RU" b="1" dirty="0"/>
              <a:t>мяч в поле, должен </a:t>
            </a:r>
            <a:r>
              <a:rPr lang="ru-RU" b="1" dirty="0" smtClean="0"/>
              <a:t>судья.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Вбрасывающему игроку позволяется </a:t>
            </a:r>
            <a:endParaRPr lang="ru-RU" b="1" dirty="0" smtClean="0"/>
          </a:p>
          <a:p>
            <a:r>
              <a:rPr lang="ru-RU" b="1" dirty="0" smtClean="0"/>
              <a:t>удерживать </a:t>
            </a:r>
            <a:r>
              <a:rPr lang="ru-RU" b="1" dirty="0"/>
              <a:t>мяч пять секунд. Если </a:t>
            </a:r>
            <a:r>
              <a:rPr lang="ru-RU" b="1" dirty="0" smtClean="0"/>
              <a:t>он</a:t>
            </a:r>
          </a:p>
          <a:p>
            <a:r>
              <a:rPr lang="ru-RU" b="1" dirty="0" smtClean="0"/>
              <a:t> </a:t>
            </a:r>
            <a:r>
              <a:rPr lang="ru-RU" b="1" dirty="0"/>
              <a:t>удерживает его дольше, то </a:t>
            </a:r>
            <a:r>
              <a:rPr lang="ru-RU" b="1" dirty="0" smtClean="0"/>
              <a:t>мяч</a:t>
            </a:r>
          </a:p>
          <a:p>
            <a:r>
              <a:rPr lang="ru-RU" b="1" dirty="0" smtClean="0"/>
              <a:t> отдается </a:t>
            </a:r>
            <a:r>
              <a:rPr lang="ru-RU" b="1" dirty="0"/>
              <a:t>противнику. Если любая </a:t>
            </a:r>
            <a:r>
              <a:rPr lang="ru-RU" b="1" dirty="0" smtClean="0"/>
              <a:t>из</a:t>
            </a:r>
          </a:p>
          <a:p>
            <a:r>
              <a:rPr lang="ru-RU" b="1" dirty="0" smtClean="0"/>
              <a:t> </a:t>
            </a:r>
            <a:r>
              <a:rPr lang="ru-RU" b="1" dirty="0"/>
              <a:t>сторон </a:t>
            </a:r>
            <a:r>
              <a:rPr lang="ru-RU" b="1" dirty="0" smtClean="0"/>
              <a:t>пытается </a:t>
            </a:r>
            <a:r>
              <a:rPr lang="ru-RU" b="1" dirty="0"/>
              <a:t>затягивать время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судья должен дать им фол.</a:t>
            </a:r>
          </a:p>
          <a:p>
            <a:r>
              <a:rPr lang="ru-RU" b="1" dirty="0"/>
              <a:t> 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56300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7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Судья должен следить за действиями игроков и за фолами, а также уведомлять рефери, о трех, совершенных подряд фолах. Он наделяется властью дисквалифицировать игроков согласно Правилу 5.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Рефери должен следить за мячом и определять, когда мяч находится в игре (в пределах площадки) и когда уходит в аут (за пределы площадки), какая из сторон должна владеть мячом, а также контролировать время. Он должен определять поражение цели, вести запись забитых мячей, а также выполнять любые другие действия, которые обычно выполняются рефери.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Игра состоит из двух половин по </a:t>
            </a:r>
          </a:p>
          <a:p>
            <a:r>
              <a:rPr lang="ru-RU" sz="2000" b="1" dirty="0" smtClean="0"/>
              <a:t>15 минут каждая с перерывом в пять</a:t>
            </a:r>
          </a:p>
          <a:p>
            <a:r>
              <a:rPr lang="ru-RU" sz="2000" b="1" dirty="0" smtClean="0"/>
              <a:t> минут между ними.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Сторона, забросившая больше </a:t>
            </a:r>
          </a:p>
          <a:p>
            <a:r>
              <a:rPr lang="ru-RU" sz="2000" b="1" dirty="0" smtClean="0"/>
              <a:t>мячей в этот период времени</a:t>
            </a:r>
          </a:p>
          <a:p>
            <a:r>
              <a:rPr lang="ru-RU" sz="2000" b="1" dirty="0" smtClean="0"/>
              <a:t> является победителем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06255"/>
            <a:ext cx="4148943" cy="318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течением времени баскетбол изменялся…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По началу это была игра терпения и стратегии…</a:t>
            </a:r>
          </a:p>
          <a:p>
            <a:r>
              <a:rPr lang="ru-RU" b="1" dirty="0"/>
              <a:t>Большинство первых игр имели счет, который никогда не превышал 15 или 20 очков.</a:t>
            </a:r>
          </a:p>
          <a:p>
            <a:r>
              <a:rPr lang="ru-RU" b="1" dirty="0"/>
              <a:t> </a:t>
            </a:r>
            <a:r>
              <a:rPr lang="ru-RU" b="1" dirty="0" smtClean="0"/>
              <a:t>   </a:t>
            </a:r>
            <a:r>
              <a:rPr lang="ru-RU" b="1" dirty="0" err="1" smtClean="0"/>
              <a:t>Найсмит</a:t>
            </a:r>
            <a:r>
              <a:rPr lang="ru-RU" b="1" dirty="0" smtClean="0"/>
              <a:t> </a:t>
            </a:r>
            <a:r>
              <a:rPr lang="ru-RU" b="1" dirty="0"/>
              <a:t>внимательно следил за развитием спорта, представленным во многих нациях движением YMCA, уже 1893 году.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Впервые на Олимпийских играх </a:t>
            </a:r>
            <a:r>
              <a:rPr lang="ru-RU" b="1" dirty="0" smtClean="0"/>
              <a:t>баскетбол </a:t>
            </a:r>
            <a:r>
              <a:rPr lang="ru-RU" b="1" dirty="0"/>
              <a:t>был представлен </a:t>
            </a:r>
            <a:r>
              <a:rPr lang="ru-RU" b="1" dirty="0" smtClean="0"/>
              <a:t>в </a:t>
            </a:r>
            <a:r>
              <a:rPr lang="ru-RU" b="1" dirty="0"/>
              <a:t>Берлине в </a:t>
            </a:r>
            <a:r>
              <a:rPr lang="ru-RU" b="1" u="sng" dirty="0"/>
              <a:t>1936</a:t>
            </a:r>
            <a:r>
              <a:rPr lang="ru-RU" b="1" dirty="0"/>
              <a:t> году.</a:t>
            </a:r>
          </a:p>
          <a:p>
            <a:r>
              <a:rPr lang="ru-RU" b="1" dirty="0" smtClean="0"/>
              <a:t>    </a:t>
            </a:r>
            <a:r>
              <a:rPr lang="ru-RU" b="1" dirty="0"/>
              <a:t> </a:t>
            </a:r>
            <a:r>
              <a:rPr lang="ru-RU" b="1" dirty="0" smtClean="0"/>
              <a:t>На </a:t>
            </a:r>
            <a:r>
              <a:rPr lang="ru-RU" b="1" dirty="0"/>
              <a:t>пике развития игры, </a:t>
            </a:r>
            <a:r>
              <a:rPr lang="ru-RU" b="1" dirty="0" err="1" smtClean="0"/>
              <a:t>Найсмит</a:t>
            </a:r>
            <a:endParaRPr lang="ru-RU" b="1" dirty="0" smtClean="0"/>
          </a:p>
          <a:p>
            <a:r>
              <a:rPr lang="ru-RU" b="1" dirty="0" smtClean="0"/>
              <a:t>  был </a:t>
            </a:r>
            <a:r>
              <a:rPr lang="ru-RU" b="1" dirty="0"/>
              <a:t>принят в Зал </a:t>
            </a:r>
            <a:r>
              <a:rPr lang="ru-RU" b="1" dirty="0" smtClean="0"/>
              <a:t>Баскетбольной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Славы, несмотря на то, что он </a:t>
            </a:r>
            <a:r>
              <a:rPr lang="ru-RU" b="1" dirty="0" smtClean="0"/>
              <a:t>уже</a:t>
            </a:r>
          </a:p>
          <a:p>
            <a:r>
              <a:rPr lang="ru-RU" b="1" dirty="0" smtClean="0"/>
              <a:t> </a:t>
            </a:r>
            <a:r>
              <a:rPr lang="ru-RU" b="1" dirty="0"/>
              <a:t>был назван в его честь.</a:t>
            </a:r>
          </a:p>
          <a:p>
            <a:r>
              <a:rPr lang="ru-RU" b="1" dirty="0"/>
              <a:t> </a:t>
            </a:r>
            <a:r>
              <a:rPr lang="ru-RU" b="1" dirty="0" smtClean="0"/>
              <a:t>Баскетбол</a:t>
            </a:r>
            <a:r>
              <a:rPr lang="ru-RU" b="1" dirty="0"/>
              <a:t>, начиная с Джеймса </a:t>
            </a:r>
            <a:endParaRPr lang="ru-RU" b="1" dirty="0" smtClean="0"/>
          </a:p>
          <a:p>
            <a:r>
              <a:rPr lang="ru-RU" b="1" dirty="0" err="1" smtClean="0"/>
              <a:t>Найсмита</a:t>
            </a:r>
            <a:r>
              <a:rPr lang="ru-RU" b="1" dirty="0"/>
              <a:t>, прошел длинный путь.</a:t>
            </a:r>
          </a:p>
          <a:p>
            <a:r>
              <a:rPr lang="ru-RU" b="1" dirty="0"/>
              <a:t>И сегодня является одним </a:t>
            </a:r>
            <a:r>
              <a:rPr lang="ru-RU" b="1" dirty="0" smtClean="0"/>
              <a:t>из</a:t>
            </a:r>
          </a:p>
          <a:p>
            <a:r>
              <a:rPr lang="ru-RU" b="1" dirty="0" smtClean="0"/>
              <a:t> </a:t>
            </a:r>
            <a:r>
              <a:rPr lang="ru-RU" b="1" dirty="0"/>
              <a:t>наиболее популярных </a:t>
            </a:r>
            <a:r>
              <a:rPr lang="ru-RU" b="1" dirty="0" smtClean="0"/>
              <a:t>спортивных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состязаний в мире, чего не </a:t>
            </a:r>
            <a:r>
              <a:rPr lang="ru-RU" b="1" dirty="0" smtClean="0"/>
              <a:t>было</a:t>
            </a:r>
          </a:p>
          <a:p>
            <a:r>
              <a:rPr lang="ru-RU" b="1" dirty="0" smtClean="0"/>
              <a:t> </a:t>
            </a:r>
            <a:r>
              <a:rPr lang="ru-RU" b="1" dirty="0"/>
              <a:t>бы возможно без Доктора </a:t>
            </a:r>
            <a:r>
              <a:rPr lang="ru-RU" b="1" dirty="0" smtClean="0"/>
              <a:t>Джеймса</a:t>
            </a:r>
          </a:p>
          <a:p>
            <a:r>
              <a:rPr lang="ru-RU" b="1" dirty="0" smtClean="0"/>
              <a:t> </a:t>
            </a:r>
            <a:r>
              <a:rPr lang="ru-RU" b="1" dirty="0" err="1"/>
              <a:t>Найсмита</a:t>
            </a:r>
            <a:r>
              <a:rPr lang="ru-RU" b="1" dirty="0"/>
              <a:t>, основателя </a:t>
            </a:r>
            <a:r>
              <a:rPr lang="ru-RU" b="1" dirty="0" smtClean="0"/>
              <a:t>этой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великолепной игры.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0500"/>
            <a:ext cx="3805932" cy="29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9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84</TotalTime>
  <Words>150</Words>
  <Application>Microsoft Office PowerPoint</Application>
  <PresentationFormat>Экран (4:3)</PresentationFormat>
  <Paragraphs>93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2012-03-11T21:05:17Z</dcterms:created>
  <dcterms:modified xsi:type="dcterms:W3CDTF">2012-03-20T16:22:26Z</dcterms:modified>
</cp:coreProperties>
</file>