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8BDD-FE26-4862-A2DA-0BAC623A4FBF}" type="datetimeFigureOut">
              <a:rPr lang="uk-UA" smtClean="0"/>
              <a:t>01.10.2013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66AD-51C7-453A-B962-2FF979C4CD8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8BDD-FE26-4862-A2DA-0BAC623A4FBF}" type="datetimeFigureOut">
              <a:rPr lang="uk-UA" smtClean="0"/>
              <a:t>01.10.2013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66AD-51C7-453A-B962-2FF979C4CD8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8BDD-FE26-4862-A2DA-0BAC623A4FBF}" type="datetimeFigureOut">
              <a:rPr lang="uk-UA" smtClean="0"/>
              <a:t>01.10.2013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66AD-51C7-453A-B962-2FF979C4CD8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8BDD-FE26-4862-A2DA-0BAC623A4FBF}" type="datetimeFigureOut">
              <a:rPr lang="uk-UA" smtClean="0"/>
              <a:t>01.10.2013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66AD-51C7-453A-B962-2FF979C4CD8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8BDD-FE26-4862-A2DA-0BAC623A4FBF}" type="datetimeFigureOut">
              <a:rPr lang="uk-UA" smtClean="0"/>
              <a:t>01.10.2013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66AD-51C7-453A-B962-2FF979C4CD8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8BDD-FE26-4862-A2DA-0BAC623A4FBF}" type="datetimeFigureOut">
              <a:rPr lang="uk-UA" smtClean="0"/>
              <a:t>01.10.2013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66AD-51C7-453A-B962-2FF979C4CD8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8BDD-FE26-4862-A2DA-0BAC623A4FBF}" type="datetimeFigureOut">
              <a:rPr lang="uk-UA" smtClean="0"/>
              <a:t>01.10.2013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66AD-51C7-453A-B962-2FF979C4CD8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8BDD-FE26-4862-A2DA-0BAC623A4FBF}" type="datetimeFigureOut">
              <a:rPr lang="uk-UA" smtClean="0"/>
              <a:t>01.10.2013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66AD-51C7-453A-B962-2FF979C4CD8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8BDD-FE26-4862-A2DA-0BAC623A4FBF}" type="datetimeFigureOut">
              <a:rPr lang="uk-UA" smtClean="0"/>
              <a:t>01.10.2013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66AD-51C7-453A-B962-2FF979C4CD8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8BDD-FE26-4862-A2DA-0BAC623A4FBF}" type="datetimeFigureOut">
              <a:rPr lang="uk-UA" smtClean="0"/>
              <a:t>01.10.2013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66AD-51C7-453A-B962-2FF979C4CD8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8BDD-FE26-4862-A2DA-0BAC623A4FBF}" type="datetimeFigureOut">
              <a:rPr lang="uk-UA" smtClean="0"/>
              <a:t>01.10.2013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66AD-51C7-453A-B962-2FF979C4CD8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08BDD-FE26-4862-A2DA-0BAC623A4FBF}" type="datetimeFigureOut">
              <a:rPr lang="uk-UA" smtClean="0"/>
              <a:t>01.10.2013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666AD-51C7-453A-B962-2FF979C4CD8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83768" y="2060848"/>
            <a:ext cx="627287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7200" b="1" spc="50" dirty="0">
                <a:ln w="12700" cmpd="sng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bg1">
                      <a:lumMod val="85000"/>
                      <a:alpha val="30000"/>
                    </a:schemeClr>
                  </a:glow>
                </a:effectLst>
                <a:latin typeface="Monotype Corsiva" pitchFamily="66" charset="0"/>
              </a:rPr>
              <a:t>Іконопис </a:t>
            </a:r>
            <a:r>
              <a:rPr lang="uk-UA" sz="7200" b="1" spc="50" dirty="0" smtClean="0">
                <a:ln w="12700" cmpd="sng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bg1">
                      <a:lumMod val="85000"/>
                      <a:alpha val="30000"/>
                    </a:schemeClr>
                  </a:glow>
                </a:effectLst>
                <a:latin typeface="Monotype Corsiva" pitchFamily="66" charset="0"/>
              </a:rPr>
              <a:t>доби</a:t>
            </a:r>
            <a:endParaRPr lang="en-US" sz="7200" b="1" spc="50" dirty="0" smtClean="0">
              <a:ln w="12700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bg1">
                    <a:lumMod val="85000"/>
                    <a:alpha val="30000"/>
                  </a:schemeClr>
                </a:glow>
              </a:effectLst>
              <a:latin typeface="Monotype Corsiva" pitchFamily="66" charset="0"/>
            </a:endParaRPr>
          </a:p>
          <a:p>
            <a:r>
              <a:rPr lang="uk-UA" sz="7200" b="1" spc="50" dirty="0" smtClean="0">
                <a:ln w="12700" cmpd="sng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bg1">
                      <a:lumMod val="85000"/>
                      <a:alpha val="3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uk-UA" sz="7200" b="1" spc="50" dirty="0">
                <a:ln w="12700" cmpd="sng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bg1">
                      <a:lumMod val="85000"/>
                      <a:alpha val="30000"/>
                    </a:schemeClr>
                  </a:glow>
                </a:effectLst>
                <a:latin typeface="Monotype Corsiva" pitchFamily="66" charset="0"/>
              </a:rPr>
              <a:t>бароко в Україні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628800"/>
            <a:ext cx="595547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err="1" smtClean="0">
                <a:solidFill>
                  <a:schemeClr val="bg1"/>
                </a:solidFill>
                <a:latin typeface="Monotype Corsiva" pitchFamily="66" charset="0"/>
              </a:rPr>
              <a:t>Дякуємо</a:t>
            </a:r>
            <a:r>
              <a:rPr lang="ru-RU" sz="6600" b="1" dirty="0" smtClean="0">
                <a:solidFill>
                  <a:schemeClr val="bg1"/>
                </a:solidFill>
                <a:latin typeface="Monotype Corsiva" pitchFamily="66" charset="0"/>
              </a:rPr>
              <a:t> за </a:t>
            </a:r>
            <a:r>
              <a:rPr lang="ru-RU" sz="6600" b="1" dirty="0" err="1" smtClean="0">
                <a:solidFill>
                  <a:schemeClr val="bg1"/>
                </a:solidFill>
                <a:latin typeface="Monotype Corsiva" pitchFamily="66" charset="0"/>
              </a:rPr>
              <a:t>увагу</a:t>
            </a:r>
            <a:r>
              <a:rPr lang="ru-RU" sz="6600" b="1" dirty="0" smtClean="0">
                <a:solidFill>
                  <a:schemeClr val="bg1"/>
                </a:solidFill>
                <a:latin typeface="Monotype Corsiva" pitchFamily="66" charset="0"/>
              </a:rPr>
              <a:t>!</a:t>
            </a:r>
            <a:endParaRPr lang="uk-UA" sz="6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80112" y="5013176"/>
            <a:ext cx="318228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  <a:latin typeface="Monotype Corsiva" pitchFamily="66" charset="0"/>
              </a:rPr>
              <a:t>Презентацію підготували</a:t>
            </a:r>
          </a:p>
          <a:p>
            <a:r>
              <a:rPr lang="uk-UA" sz="2400" dirty="0" err="1" smtClean="0">
                <a:solidFill>
                  <a:schemeClr val="bg1"/>
                </a:solidFill>
                <a:latin typeface="Monotype Corsiva" pitchFamily="66" charset="0"/>
              </a:rPr>
              <a:t>Балюта</a:t>
            </a:r>
            <a:r>
              <a:rPr lang="uk-UA" sz="2400" dirty="0" smtClean="0">
                <a:solidFill>
                  <a:schemeClr val="bg1"/>
                </a:solidFill>
                <a:latin typeface="Monotype Corsiva" pitchFamily="66" charset="0"/>
              </a:rPr>
              <a:t> Дарина</a:t>
            </a:r>
          </a:p>
          <a:p>
            <a:r>
              <a:rPr lang="uk-UA" sz="2400" dirty="0" smtClean="0">
                <a:solidFill>
                  <a:schemeClr val="bg1"/>
                </a:solidFill>
                <a:latin typeface="Monotype Corsiva" pitchFamily="66" charset="0"/>
              </a:rPr>
              <a:t>Чубар Діна</a:t>
            </a:r>
          </a:p>
          <a:p>
            <a:r>
              <a:rPr lang="uk-UA" sz="2400" dirty="0" err="1" smtClean="0">
                <a:solidFill>
                  <a:schemeClr val="bg1"/>
                </a:solidFill>
                <a:latin typeface="Monotype Corsiva" pitchFamily="66" charset="0"/>
              </a:rPr>
              <a:t>Андреєва</a:t>
            </a:r>
            <a:r>
              <a:rPr lang="uk-UA" sz="2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uk-UA" sz="2400" dirty="0" err="1" smtClean="0">
                <a:solidFill>
                  <a:schemeClr val="bg1"/>
                </a:solidFill>
                <a:latin typeface="Monotype Corsiva" pitchFamily="66" charset="0"/>
              </a:rPr>
              <a:t>Євеліна</a:t>
            </a:r>
            <a:endParaRPr lang="uk-UA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44008" y="692696"/>
            <a:ext cx="3995936" cy="5262979"/>
          </a:xfrm>
          <a:prstGeom prst="rect">
            <a:avLst/>
          </a:prstGeom>
          <a:solidFill>
            <a:schemeClr val="tx1">
              <a:lumMod val="65000"/>
              <a:lumOff val="35000"/>
              <a:alpha val="73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У II </a:t>
            </a:r>
            <a:r>
              <a:rPr lang="ru-RU" sz="2800" b="1" dirty="0" err="1" smtClean="0">
                <a:solidFill>
                  <a:schemeClr val="bg1"/>
                </a:solidFill>
                <a:latin typeface="Monotype Corsiva" pitchFamily="66" charset="0"/>
              </a:rPr>
              <a:t>половині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 ХУІІ-ХУІІІ ст. </a:t>
            </a:r>
            <a:r>
              <a:rPr lang="ru-RU" sz="2800" b="1" dirty="0" err="1" smtClean="0">
                <a:solidFill>
                  <a:schemeClr val="bg1"/>
                </a:solidFill>
                <a:latin typeface="Monotype Corsiva" pitchFamily="66" charset="0"/>
              </a:rPr>
              <a:t>основним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 видом </a:t>
            </a:r>
            <a:r>
              <a:rPr lang="ru-RU" sz="2800" b="1" dirty="0" err="1" smtClean="0">
                <a:solidFill>
                  <a:schemeClr val="bg1"/>
                </a:solidFill>
                <a:latin typeface="Monotype Corsiva" pitchFamily="66" charset="0"/>
              </a:rPr>
              <a:t>живопису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Monotype Corsiva" pitchFamily="66" charset="0"/>
              </a:rPr>
              <a:t>зали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Monotype Corsiva" pitchFamily="66" charset="0"/>
              </a:rPr>
              <a:t>іконопис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  <a:latin typeface="Monotype Corsiva" pitchFamily="66" charset="0"/>
              </a:rPr>
              <a:t>який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Monotype Corsiva" pitchFamily="66" charset="0"/>
              </a:rPr>
              <a:t>поступово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Monotype Corsiva" pitchFamily="66" charset="0"/>
              </a:rPr>
              <a:t>змінює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Monotype Corsiva" pitchFamily="66" charset="0"/>
              </a:rPr>
              <a:t>свій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 характер. В </a:t>
            </a:r>
            <a:r>
              <a:rPr lang="ru-RU" sz="2800" b="1" dirty="0" err="1" smtClean="0">
                <a:solidFill>
                  <a:schemeClr val="bg1"/>
                </a:solidFill>
                <a:latin typeface="Monotype Corsiva" pitchFamily="66" charset="0"/>
              </a:rPr>
              <a:t>ньому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Monotype Corsiva" pitchFamily="66" charset="0"/>
              </a:rPr>
              <a:t>виразно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Monotype Corsiva" pitchFamily="66" charset="0"/>
              </a:rPr>
              <a:t>визначено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Monotype Corsiva" pitchFamily="66" charset="0"/>
              </a:rPr>
              <a:t>вплив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Monotype Corsiva" pitchFamily="66" charset="0"/>
              </a:rPr>
              <a:t>тодішніх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Monotype Corsiva" pitchFamily="66" charset="0"/>
              </a:rPr>
              <a:t>мистецьких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Monotype Corsiva" pitchFamily="66" charset="0"/>
              </a:rPr>
              <a:t>стилів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 — </a:t>
            </a:r>
            <a:r>
              <a:rPr lang="ru-RU" sz="2800" b="1" dirty="0" err="1" smtClean="0">
                <a:solidFill>
                  <a:schemeClr val="bg1"/>
                </a:solidFill>
                <a:latin typeface="Monotype Corsiva" pitchFamily="66" charset="0"/>
              </a:rPr>
              <a:t>бароко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Monotype Corsiva" pitchFamily="66" charset="0"/>
              </a:rPr>
              <a:t>і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 рококо, </a:t>
            </a:r>
            <a:r>
              <a:rPr lang="ru-RU" sz="2800" b="1" dirty="0" err="1" smtClean="0">
                <a:solidFill>
                  <a:schemeClr val="bg1"/>
                </a:solidFill>
                <a:latin typeface="Monotype Corsiva" pitchFamily="66" charset="0"/>
              </a:rPr>
              <a:t>класицизм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Monotype Corsiva" pitchFamily="66" charset="0"/>
              </a:rPr>
              <a:t>становленні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Monotype Corsiva" pitchFamily="66" charset="0"/>
              </a:rPr>
              <a:t>бароко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 в </a:t>
            </a:r>
            <a:r>
              <a:rPr lang="ru-RU" sz="2800" b="1" dirty="0" err="1" smtClean="0">
                <a:solidFill>
                  <a:schemeClr val="bg1"/>
                </a:solidFill>
                <a:latin typeface="Monotype Corsiva" pitchFamily="66" charset="0"/>
              </a:rPr>
              <a:t>Україні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Monotype Corsiva" pitchFamily="66" charset="0"/>
              </a:rPr>
              <a:t>істотно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Monotype Corsiva" pitchFamily="66" charset="0"/>
              </a:rPr>
              <a:t>вплинули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 братства </a:t>
            </a:r>
            <a:r>
              <a:rPr lang="ru-RU" sz="2800" b="1" dirty="0" err="1" smtClean="0">
                <a:solidFill>
                  <a:schemeClr val="bg1"/>
                </a:solidFill>
                <a:latin typeface="Monotype Corsiva" pitchFamily="66" charset="0"/>
              </a:rPr>
              <a:t>з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Monotype Corsiva" pitchFamily="66" charset="0"/>
              </a:rPr>
              <a:t>їх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Monotype Corsiva" pitchFamily="66" charset="0"/>
              </a:rPr>
              <a:t>гуманіст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Monotype Corsiva" pitchFamily="66" charset="0"/>
              </a:rPr>
              <a:t>позиціями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  <a:endParaRPr lang="uk-UA" sz="28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3608437" cy="59479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3960440" cy="6124754"/>
          </a:xfrm>
          <a:prstGeom prst="rect">
            <a:avLst/>
          </a:prstGeom>
          <a:solidFill>
            <a:schemeClr val="tx1">
              <a:lumMod val="65000"/>
              <a:lumOff val="35000"/>
              <a:alpha val="72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</a:rPr>
              <a:t>Вишуканий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</a:rPr>
              <a:t> стиль 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</a:rPr>
              <a:t>бароко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</a:rPr>
              <a:t>якнайкраще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</a:rPr>
              <a:t>виражав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</a:rPr>
              <a:t>духовні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</a:rPr>
              <a:t>позиції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</a:rPr>
              <a:t>  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</a:rPr>
              <a:t>української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</a:rPr>
              <a:t>козацької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</a:rPr>
              <a:t>старшини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</a:rPr>
              <a:t>і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</a:rPr>
              <a:t>вищого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</a:rPr>
              <a:t> духовенства, 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</a:rPr>
              <a:t>їх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</a:rPr>
              <a:t>прагн</a:t>
            </a:r>
            <a:r>
              <a:rPr lang="uk-UA" sz="2800" b="1" dirty="0" err="1">
                <a:solidFill>
                  <a:schemeClr val="bg1"/>
                </a:solidFill>
                <a:latin typeface="Monotype Corsiva" pitchFamily="66" charset="0"/>
              </a:rPr>
              <a:t>ув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</a:rPr>
              <a:t>рафінованої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</a:rPr>
              <a:t>аристократичності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</a:rPr>
              <a:t>. 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</a:rPr>
              <a:t>Показова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</a:rPr>
              <a:t> в 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</a:rPr>
              <a:t>цьому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</a:rPr>
              <a:t>плані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</a:rPr>
              <a:t>ікона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</a:rPr>
              <a:t> "Богородиц</a:t>
            </a:r>
            <a:r>
              <a:rPr lang="uk-UA" sz="2800" b="1" dirty="0">
                <a:solidFill>
                  <a:schemeClr val="bg1"/>
                </a:solidFill>
                <a:latin typeface="Monotype Corsiva" pitchFamily="66" charset="0"/>
              </a:rPr>
              <a:t>я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</a:rPr>
              <a:t>", де 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</a:rPr>
              <a:t>поряд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</a:rPr>
              <a:t>з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</a:rPr>
              <a:t>ідеалізованими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</a:rPr>
              <a:t>зображеннями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</a:rPr>
              <a:t> царя, 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</a:rPr>
              <a:t>цариці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uk-UA" sz="2800" b="1" dirty="0">
                <a:solidFill>
                  <a:schemeClr val="bg1"/>
                </a:solidFill>
                <a:latin typeface="Monotype Corsiva" pitchFamily="66" charset="0"/>
              </a:rPr>
              <a:t>т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</a:rPr>
              <a:t>а Богдана 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</a:rPr>
              <a:t>Хмельницького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Monotype Corsiva" pitchFamily="66" charset="0"/>
              </a:rPr>
              <a:t>зображено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</a:rPr>
              <a:t>козацьку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</a:rPr>
              <a:t> старшину.</a:t>
            </a:r>
            <a:endParaRPr lang="uk-UA" sz="28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620688"/>
            <a:ext cx="4286250" cy="5715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620688"/>
            <a:ext cx="8352928" cy="5386090"/>
          </a:xfrm>
          <a:prstGeom prst="rect">
            <a:avLst/>
          </a:prstGeom>
          <a:solidFill>
            <a:schemeClr val="tx1">
              <a:lumMod val="65000"/>
              <a:lumOff val="35000"/>
              <a:alpha val="71000"/>
            </a:schemeClr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sng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Особливості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sng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українського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sng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іконопису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sng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другої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sng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половини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XVІІ-XVІІІ ст.:</a:t>
            </a:r>
            <a:endParaRPr kumimoji="0" lang="uk-UA" sz="1600" b="1" i="0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1.Крім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темперної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, в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іконописі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застосовують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олійну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техніку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2.Художники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оволоділи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реалістичними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засобами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зображення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людини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об’ємність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постаті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, точно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визначені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пропорції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, форма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тіла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життєві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риси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обличчя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), перспективою,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краєвидом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3.Надзвичайна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насиченість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кольорів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та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використання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соковитих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барокових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орнаментів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4.Обов’язкова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приналежність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барокової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ікони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—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гравіроване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позолочене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або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посріблене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тло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рослинна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орнаментика);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cs typeface="Arial" pitchFamily="34" charset="0"/>
              </a:rPr>
              <a:t> </a:t>
            </a:r>
            <a:endParaRPr kumimoji="0" lang="uk-UA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4608512" cy="6370975"/>
          </a:xfrm>
          <a:prstGeom prst="rect">
            <a:avLst/>
          </a:prstGeom>
          <a:solidFill>
            <a:schemeClr val="tx1">
              <a:lumMod val="65000"/>
              <a:lumOff val="35000"/>
              <a:alpha val="73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Іконопис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Києва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та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Лівобережжя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в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період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бароко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переживає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надзвичайний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розквіт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. У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зв’язку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з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розвитком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портретного жанру в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іконах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Лівобережжя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з’являються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численні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постаті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замовників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та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виникає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своєрідний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піджанр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„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іконо-портрет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”,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який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поєднує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традиційну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іконографію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з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декоративно-площинною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фігурою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донатора,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сповненого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гордовитого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козацького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самоутвердження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(„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Розп’яття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з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портретом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Леонтія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Свічки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”).В І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половині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XVIII ст.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популярні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ікони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типу „Покрова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Богородиці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”, в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яких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дія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часто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відбувається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в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інтер’єрі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церкви та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тлі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пишних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барокових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іконостасів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.</a:t>
            </a:r>
            <a:endParaRPr lang="uk-UA" sz="2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620688"/>
            <a:ext cx="4100569" cy="56166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8024" y="260648"/>
            <a:ext cx="3960440" cy="6370975"/>
          </a:xfrm>
          <a:prstGeom prst="rect">
            <a:avLst/>
          </a:prstGeom>
          <a:solidFill>
            <a:schemeClr val="tx1">
              <a:lumMod val="65000"/>
              <a:lumOff val="35000"/>
              <a:alpha val="72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Барокові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ікони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„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Покрови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”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втілюють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громадські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прагнення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і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важливі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суспільно-політичні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події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часу („Покрова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з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Сулимівки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”, „Покрова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з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церкви в Дашках</a:t>
            </a: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”).</a:t>
            </a:r>
            <a:r>
              <a:rPr lang="en-US" sz="24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Зріле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бароко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в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іконописі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Лівобережжя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представлене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пам’ятниками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Київської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школи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(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іконостаси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Преображенської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церкви у Великих Сорочинцах,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Троїцької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надбрамної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церкви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Києво-Печерської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лаври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Вознесенської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церкви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в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Березні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). В них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виявляються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всі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барокові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ознаки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характерні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для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українського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іконопису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  <a:endParaRPr lang="en-US" sz="2400" b="1" dirty="0" smtClean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4286250" cy="5715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424936" cy="1200329"/>
          </a:xfrm>
          <a:prstGeom prst="rect">
            <a:avLst/>
          </a:prstGeom>
          <a:solidFill>
            <a:schemeClr val="tx1">
              <a:lumMod val="65000"/>
              <a:lumOff val="35000"/>
              <a:alpha val="72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Непересічною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за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значенням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є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колекція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українського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барокового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мистецтва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. Тут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знаходимо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вишукані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зразки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барокової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ікони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, як от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парні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Monotype Corsiva" pitchFamily="66" charset="0"/>
              </a:rPr>
              <a:t>ікони</a:t>
            </a:r>
            <a:r>
              <a:rPr lang="en-US" sz="2400" b="1" dirty="0" smtClean="0">
                <a:solidFill>
                  <a:schemeClr val="bg1"/>
                </a:solidFill>
                <a:latin typeface="Monotype Corsiva" pitchFamily="66" charset="0"/>
              </a:rPr>
              <a:t>(</a:t>
            </a: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 1740-х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рр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.,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Північне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Лівобережжя</a:t>
            </a: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)</a:t>
            </a:r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.</a:t>
            </a:r>
            <a:endParaRPr lang="uk-UA" sz="2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 b="8021"/>
          <a:stretch>
            <a:fillRect/>
          </a:stretch>
        </p:blipFill>
        <p:spPr bwMode="auto">
          <a:xfrm>
            <a:off x="4836171" y="1484784"/>
            <a:ext cx="3466578" cy="51845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004048" y="5949280"/>
            <a:ext cx="2880320" cy="646331"/>
          </a:xfrm>
          <a:prstGeom prst="rect">
            <a:avLst/>
          </a:prstGeom>
          <a:solidFill>
            <a:schemeClr val="tx1">
              <a:lumMod val="65000"/>
              <a:lumOff val="35000"/>
              <a:alpha val="72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  <a:latin typeface="Monotype Corsiva" pitchFamily="66" charset="0"/>
              </a:rPr>
              <a:t>Великомучениці</a:t>
            </a: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 Варвара та Катерина</a:t>
            </a:r>
            <a:endParaRPr lang="uk-U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b="4701"/>
          <a:stretch>
            <a:fillRect/>
          </a:stretch>
        </p:blipFill>
        <p:spPr bwMode="auto">
          <a:xfrm>
            <a:off x="683568" y="1522792"/>
            <a:ext cx="3386446" cy="51739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827584" y="6021288"/>
            <a:ext cx="2880320" cy="646331"/>
          </a:xfrm>
          <a:prstGeom prst="rect">
            <a:avLst/>
          </a:prstGeom>
          <a:solidFill>
            <a:schemeClr val="tx1">
              <a:lumMod val="65000"/>
              <a:lumOff val="35000"/>
              <a:alpha val="72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  <a:latin typeface="Monotype Corsiva" pitchFamily="66" charset="0"/>
              </a:rPr>
              <a:t>Великомучениці</a:t>
            </a: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Monotype Corsiva" pitchFamily="66" charset="0"/>
              </a:rPr>
              <a:t>Анастасія</a:t>
            </a: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 та </a:t>
            </a:r>
            <a:r>
              <a:rPr lang="ru-RU" b="1" dirty="0" err="1" smtClean="0">
                <a:solidFill>
                  <a:schemeClr val="bg1"/>
                </a:solidFill>
                <a:latin typeface="Monotype Corsiva" pitchFamily="66" charset="0"/>
              </a:rPr>
              <a:t>Іулянія</a:t>
            </a: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endParaRPr lang="uk-U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45224"/>
            <a:ext cx="8352928" cy="1200329"/>
          </a:xfrm>
          <a:prstGeom prst="rect">
            <a:avLst/>
          </a:prstGeom>
          <a:solidFill>
            <a:schemeClr val="tx1">
              <a:lumMod val="75000"/>
              <a:lumOff val="25000"/>
              <a:alpha val="70000"/>
            </a:schemeClr>
          </a:solidFill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  <a:latin typeface="Monotype Corsiva" pitchFamily="66" charset="0"/>
              </a:rPr>
              <a:t>І</a:t>
            </a: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кони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Лаврської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малярні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з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іконостасу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Успенського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собору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Києво-Печерської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Лаври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“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Вхід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до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Єрусалима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” та “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Різдво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Христове” (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обидві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1729 року). </a:t>
            </a:r>
            <a:endParaRPr lang="uk-UA" sz="2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3384376" cy="49263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331640" y="4725144"/>
            <a:ext cx="2148345" cy="400110"/>
          </a:xfrm>
          <a:prstGeom prst="rect">
            <a:avLst/>
          </a:prstGeom>
          <a:solidFill>
            <a:schemeClr val="tx1">
              <a:lumMod val="75000"/>
              <a:lumOff val="25000"/>
              <a:alpha val="57000"/>
            </a:schemeClr>
          </a:solidFill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«</a:t>
            </a:r>
            <a:r>
              <a:rPr lang="ru-RU" sz="2000" b="1" dirty="0" err="1" smtClean="0">
                <a:solidFill>
                  <a:schemeClr val="bg1"/>
                </a:solidFill>
                <a:latin typeface="Monotype Corsiva" pitchFamily="66" charset="0"/>
              </a:rPr>
              <a:t>Вхід</a:t>
            </a:r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 до </a:t>
            </a:r>
            <a:r>
              <a:rPr lang="ru-RU" sz="2000" b="1" dirty="0" err="1" smtClean="0">
                <a:solidFill>
                  <a:schemeClr val="bg1"/>
                </a:solidFill>
                <a:latin typeface="Monotype Corsiva" pitchFamily="66" charset="0"/>
              </a:rPr>
              <a:t>Єрусалима</a:t>
            </a:r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»</a:t>
            </a:r>
            <a:endParaRPr lang="uk-UA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0790" r="20621"/>
          <a:stretch>
            <a:fillRect/>
          </a:stretch>
        </p:blipFill>
        <p:spPr bwMode="auto">
          <a:xfrm>
            <a:off x="4572000" y="260648"/>
            <a:ext cx="3768875" cy="48245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580112" y="4653136"/>
            <a:ext cx="1915909" cy="400110"/>
          </a:xfrm>
          <a:prstGeom prst="rect">
            <a:avLst/>
          </a:prstGeom>
          <a:solidFill>
            <a:schemeClr val="tx1">
              <a:lumMod val="75000"/>
              <a:lumOff val="25000"/>
              <a:alpha val="69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«</a:t>
            </a:r>
            <a:r>
              <a:rPr lang="ru-RU" sz="2000" b="1" dirty="0" err="1" smtClean="0">
                <a:solidFill>
                  <a:schemeClr val="bg1"/>
                </a:solidFill>
                <a:latin typeface="Monotype Corsiva" pitchFamily="66" charset="0"/>
              </a:rPr>
              <a:t>Різдво</a:t>
            </a:r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 Христове»</a:t>
            </a:r>
            <a:endParaRPr lang="uk-UA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8064896" cy="2677656"/>
          </a:xfrm>
          <a:prstGeom prst="rect">
            <a:avLst/>
          </a:prstGeom>
          <a:solidFill>
            <a:schemeClr val="tx1">
              <a:lumMod val="75000"/>
              <a:lumOff val="25000"/>
              <a:alpha val="7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Іконописців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або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богомазів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, ми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знаємо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мало,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бо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ікони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в основному не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підписувались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-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були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анонімні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.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Найвизначніші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іконописці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доби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бароко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в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Україні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: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Іван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Руткович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Йов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Monotype Corsiva" pitchFamily="66" charset="0"/>
              </a:rPr>
              <a:t>Ондзелевич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, Лука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Волинський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, Василь </a:t>
            </a:r>
            <a:r>
              <a:rPr lang="ru-RU" sz="2400" b="1" dirty="0" err="1" smtClean="0">
                <a:solidFill>
                  <a:schemeClr val="bg1"/>
                </a:solidFill>
                <a:latin typeface="Monotype Corsiva" pitchFamily="66" charset="0"/>
              </a:rPr>
              <a:t>Реклінський</a:t>
            </a: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.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Завданням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українського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іконописного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мистецтва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XVII-XVIII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століть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було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осягнення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божественного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світу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який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трактувався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не як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протилежний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земному, а як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наближений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до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нього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. </a:t>
            </a:r>
            <a:endParaRPr lang="uk-UA" sz="2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t="20128" b="9232"/>
          <a:stretch>
            <a:fillRect/>
          </a:stretch>
        </p:blipFill>
        <p:spPr bwMode="auto">
          <a:xfrm>
            <a:off x="1043608" y="3068960"/>
            <a:ext cx="7200800" cy="3600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451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</cp:revision>
  <dcterms:created xsi:type="dcterms:W3CDTF">2013-10-01T16:18:19Z</dcterms:created>
  <dcterms:modified xsi:type="dcterms:W3CDTF">2013-10-01T17:09:26Z</dcterms:modified>
</cp:coreProperties>
</file>