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5400" dirty="0" smtClean="0"/>
              <a:t>1 </a:t>
            </a:r>
            <a:r>
              <a:rPr lang="ru-RU" sz="5400" dirty="0" err="1" smtClean="0"/>
              <a:t>квітня</a:t>
            </a:r>
            <a:r>
              <a:rPr lang="ru-RU" sz="5400" dirty="0" smtClean="0"/>
              <a:t> </a:t>
            </a:r>
            <a:r>
              <a:rPr lang="ru-RU" sz="5400" u="sng" dirty="0" smtClean="0"/>
              <a:t>1776 –</a:t>
            </a:r>
          </a:p>
          <a:p>
            <a:r>
              <a:rPr lang="ru-RU" sz="5400" dirty="0" smtClean="0"/>
              <a:t>27 </a:t>
            </a:r>
            <a:r>
              <a:rPr lang="ru-RU" sz="5400" dirty="0" err="1" smtClean="0"/>
              <a:t>червня</a:t>
            </a:r>
            <a:r>
              <a:rPr lang="ru-RU" sz="5400" dirty="0" smtClean="0"/>
              <a:t> </a:t>
            </a:r>
            <a:r>
              <a:rPr lang="ru-RU" sz="5400" dirty="0" smtClean="0"/>
              <a:t>1831</a:t>
            </a:r>
            <a:endParaRPr lang="ru-RU" sz="5400" u="sng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8000" dirty="0" smtClean="0"/>
              <a:t>С</a:t>
            </a:r>
            <a:r>
              <a:rPr lang="uk-UA" sz="8000" dirty="0" smtClean="0"/>
              <a:t>офі </a:t>
            </a:r>
            <a:r>
              <a:rPr lang="uk-UA" sz="8000" dirty="0" err="1" smtClean="0"/>
              <a:t>Жермен</a:t>
            </a:r>
            <a:r>
              <a:rPr lang="uk-UA" sz="8000" dirty="0" smtClean="0"/>
              <a:t> </a:t>
            </a:r>
            <a:endParaRPr lang="ru-RU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500042"/>
            <a:ext cx="4370890" cy="5857892"/>
          </a:xfrm>
          <a:prstGeom prst="rect">
            <a:avLst/>
          </a:prstGeom>
          <a:ln w="190500" cap="sq">
            <a:noFill/>
            <a:prstDash val="solid"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perspectiveRigh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14876" y="1285860"/>
            <a:ext cx="4186238" cy="4848236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bg1"/>
                </a:solidFill>
              </a:rPr>
              <a:t>Софі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Жермен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smtClean="0">
                <a:solidFill>
                  <a:schemeClr val="bg1"/>
                </a:solidFill>
              </a:rPr>
              <a:t>- </a:t>
            </a:r>
            <a:r>
              <a:rPr lang="ru-RU" dirty="0" err="1" smtClean="0">
                <a:solidFill>
                  <a:schemeClr val="bg1"/>
                </a:solidFill>
              </a:rPr>
              <a:t>французький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математик</a:t>
            </a:r>
            <a:r>
              <a:rPr lang="ru-RU" dirty="0" smtClean="0">
                <a:solidFill>
                  <a:schemeClr val="bg1"/>
                </a:solidFill>
              </a:rPr>
              <a:t>, 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err="1" smtClean="0">
                <a:solidFill>
                  <a:schemeClr val="bg1"/>
                </a:solidFill>
              </a:rPr>
              <a:t>філософ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механік</a:t>
            </a:r>
            <a:r>
              <a:rPr lang="ru-RU" dirty="0" smtClean="0">
                <a:solidFill>
                  <a:schemeClr val="bg1"/>
                </a:solidFill>
              </a:rPr>
              <a:t>. Внесла </a:t>
            </a:r>
            <a:r>
              <a:rPr lang="ru-RU" dirty="0" err="1" smtClean="0">
                <a:solidFill>
                  <a:schemeClr val="bg1"/>
                </a:solidFill>
              </a:rPr>
              <a:t>вагомий</a:t>
            </a:r>
            <a:r>
              <a:rPr lang="ru-RU" dirty="0" smtClean="0">
                <a:solidFill>
                  <a:schemeClr val="bg1"/>
                </a:solidFill>
              </a:rPr>
              <a:t> вклад в </a:t>
            </a:r>
            <a:r>
              <a:rPr lang="ru-RU" dirty="0" err="1" smtClean="0">
                <a:solidFill>
                  <a:schemeClr val="bg1"/>
                </a:solidFill>
              </a:rPr>
              <a:t>диференціальну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геометрію</a:t>
            </a:r>
            <a:r>
              <a:rPr lang="ru-RU" dirty="0" smtClean="0">
                <a:solidFill>
                  <a:schemeClr val="bg1"/>
                </a:solidFill>
              </a:rPr>
              <a:t>, </a:t>
            </a:r>
            <a:r>
              <a:rPr lang="ru-RU" dirty="0" err="1" smtClean="0">
                <a:solidFill>
                  <a:schemeClr val="bg1"/>
                </a:solidFill>
              </a:rPr>
              <a:t>теорію</a:t>
            </a:r>
            <a:r>
              <a:rPr lang="ru-RU" dirty="0" smtClean="0">
                <a:solidFill>
                  <a:schemeClr val="bg1"/>
                </a:solidFill>
              </a:rPr>
              <a:t> чисел 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механіку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4400552" cy="6143668"/>
          </a:xfrm>
        </p:spPr>
        <p:txBody>
          <a:bodyPr>
            <a:normAutofit/>
          </a:bodyPr>
          <a:lstStyle/>
          <a:p>
            <a:r>
              <a:rPr lang="ru-RU" sz="2800" dirty="0" err="1" smtClean="0">
                <a:solidFill>
                  <a:schemeClr val="bg1"/>
                </a:solidFill>
              </a:rPr>
              <a:t>Самостійно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вчилася</a:t>
            </a:r>
            <a:r>
              <a:rPr lang="ru-RU" sz="2800" dirty="0" smtClean="0">
                <a:solidFill>
                  <a:schemeClr val="bg1"/>
                </a:solidFill>
              </a:rPr>
              <a:t> у </a:t>
            </a:r>
            <a:r>
              <a:rPr lang="ru-RU" sz="2800" dirty="0" err="1" smtClean="0">
                <a:solidFill>
                  <a:schemeClr val="bg1"/>
                </a:solidFill>
              </a:rPr>
              <a:t>бібліотеці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батька-ювеліра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і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з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дитинства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захоплювалася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математичними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творами</a:t>
            </a:r>
            <a:r>
              <a:rPr lang="ru-RU" sz="2800" dirty="0" smtClean="0">
                <a:solidFill>
                  <a:schemeClr val="bg1"/>
                </a:solidFill>
              </a:rPr>
              <a:t>, особливо </a:t>
            </a:r>
            <a:r>
              <a:rPr lang="ru-RU" sz="2800" dirty="0" err="1" smtClean="0">
                <a:solidFill>
                  <a:schemeClr val="bg1"/>
                </a:solidFill>
              </a:rPr>
              <a:t>відомою</a:t>
            </a:r>
            <a:r>
              <a:rPr lang="ru-RU" sz="2800" dirty="0" smtClean="0">
                <a:solidFill>
                  <a:schemeClr val="bg1"/>
                </a:solidFill>
              </a:rPr>
              <a:t> книгою «</a:t>
            </a:r>
            <a:r>
              <a:rPr lang="ru-RU" sz="2800" dirty="0" err="1" smtClean="0">
                <a:solidFill>
                  <a:schemeClr val="bg1"/>
                </a:solidFill>
              </a:rPr>
              <a:t>Історія</a:t>
            </a:r>
            <a:r>
              <a:rPr lang="ru-RU" sz="2800" dirty="0" smtClean="0">
                <a:solidFill>
                  <a:schemeClr val="bg1"/>
                </a:solidFill>
              </a:rPr>
              <a:t> математики» </a:t>
            </a:r>
            <a:r>
              <a:rPr lang="ru-RU" sz="2800" dirty="0" err="1" smtClean="0">
                <a:solidFill>
                  <a:schemeClr val="bg1"/>
                </a:solidFill>
              </a:rPr>
              <a:t>Жан-Етьєна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Монтукля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хоча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батьки на </a:t>
            </a:r>
            <a:r>
              <a:rPr lang="ru-RU" sz="2800" dirty="0" err="1" smtClean="0">
                <a:solidFill>
                  <a:schemeClr val="bg1"/>
                </a:solidFill>
              </a:rPr>
              <a:t>дуже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схвалювали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це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заняття</a:t>
            </a:r>
            <a:r>
              <a:rPr lang="ru-RU" sz="2800" dirty="0" smtClean="0">
                <a:solidFill>
                  <a:schemeClr val="bg1"/>
                </a:solidFill>
              </a:rPr>
              <a:t>, як не </a:t>
            </a:r>
            <a:r>
              <a:rPr lang="ru-RU" sz="2800" dirty="0" err="1" smtClean="0">
                <a:solidFill>
                  <a:schemeClr val="bg1"/>
                </a:solidFill>
              </a:rPr>
              <a:t>відповідне</a:t>
            </a:r>
            <a:r>
              <a:rPr lang="ru-RU" sz="2800" dirty="0" smtClean="0">
                <a:solidFill>
                  <a:schemeClr val="bg1"/>
                </a:solidFill>
              </a:rPr>
              <a:t> для </a:t>
            </a:r>
            <a:r>
              <a:rPr lang="ru-RU" sz="2800" dirty="0" err="1" smtClean="0">
                <a:solidFill>
                  <a:schemeClr val="bg1"/>
                </a:solidFill>
              </a:rPr>
              <a:t>жінки</a:t>
            </a:r>
            <a:r>
              <a:rPr lang="ru-RU" sz="2800" dirty="0" smtClean="0">
                <a:solidFill>
                  <a:schemeClr val="bg1"/>
                </a:solidFill>
              </a:rPr>
              <a:t>.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Germain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714356"/>
            <a:ext cx="4117980" cy="5307040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214290"/>
            <a:ext cx="9001156" cy="3071834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Була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листуванні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 Даламбером, Лагранжем, </a:t>
            </a:r>
            <a:r>
              <a:rPr lang="ru-RU" dirty="0" err="1" smtClean="0">
                <a:solidFill>
                  <a:schemeClr val="bg1"/>
                </a:solidFill>
              </a:rPr>
              <a:t>Фур'є</a:t>
            </a:r>
            <a:r>
              <a:rPr lang="ru-RU" dirty="0" smtClean="0">
                <a:solidFill>
                  <a:schemeClr val="bg1"/>
                </a:solidFill>
              </a:rPr>
              <a:t> та </a:t>
            </a:r>
            <a:r>
              <a:rPr lang="ru-RU" dirty="0" err="1" smtClean="0">
                <a:solidFill>
                  <a:schemeClr val="bg1"/>
                </a:solidFill>
              </a:rPr>
              <a:t>іншими</a:t>
            </a:r>
            <a:r>
              <a:rPr lang="ru-RU" dirty="0" smtClean="0">
                <a:solidFill>
                  <a:schemeClr val="bg1"/>
                </a:solidFill>
              </a:rPr>
              <a:t> математиками. У </a:t>
            </a:r>
            <a:r>
              <a:rPr lang="ru-RU" dirty="0" err="1" smtClean="0">
                <a:solidFill>
                  <a:schemeClr val="bg1"/>
                </a:solidFill>
              </a:rPr>
              <a:t>більшості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випадків</a:t>
            </a:r>
            <a:r>
              <a:rPr lang="ru-RU" dirty="0" smtClean="0">
                <a:solidFill>
                  <a:schemeClr val="bg1"/>
                </a:solidFill>
              </a:rPr>
              <a:t> вона при </a:t>
            </a:r>
            <a:r>
              <a:rPr lang="ru-RU" dirty="0" err="1" smtClean="0">
                <a:solidFill>
                  <a:schemeClr val="bg1"/>
                </a:solidFill>
              </a:rPr>
              <a:t>цьому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ховалася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під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чоловічим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ім'ям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найчастіше</a:t>
            </a:r>
            <a:r>
              <a:rPr lang="ru-RU" dirty="0" smtClean="0">
                <a:solidFill>
                  <a:schemeClr val="bg1"/>
                </a:solidFill>
              </a:rPr>
              <a:t> «</a:t>
            </a:r>
            <a:r>
              <a:rPr lang="ru-RU" dirty="0" err="1" smtClean="0">
                <a:solidFill>
                  <a:schemeClr val="bg1"/>
                </a:solidFill>
              </a:rPr>
              <a:t>мосьє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Ле</a:t>
            </a:r>
            <a:r>
              <a:rPr lang="ru-RU" dirty="0" smtClean="0">
                <a:solidFill>
                  <a:schemeClr val="bg1"/>
                </a:solidFill>
              </a:rPr>
              <a:t> Блан» (реальна особа, </a:t>
            </a:r>
            <a:r>
              <a:rPr lang="ru-RU" dirty="0" err="1" smtClean="0">
                <a:solidFill>
                  <a:schemeClr val="bg1"/>
                </a:solidFill>
              </a:rPr>
              <a:t>учень</a:t>
            </a:r>
            <a:r>
              <a:rPr lang="ru-RU" dirty="0" smtClean="0">
                <a:solidFill>
                  <a:schemeClr val="bg1"/>
                </a:solidFill>
              </a:rPr>
              <a:t> Лагранжа). З Лагранжем та </a:t>
            </a:r>
            <a:r>
              <a:rPr lang="ru-RU" dirty="0" smtClean="0">
                <a:solidFill>
                  <a:schemeClr val="bg1"/>
                </a:solidFill>
              </a:rPr>
              <a:t>Лежандром </a:t>
            </a:r>
            <a:r>
              <a:rPr lang="ru-RU" dirty="0" err="1" smtClean="0">
                <a:solidFill>
                  <a:schemeClr val="bg1"/>
                </a:solidFill>
              </a:rPr>
              <a:t>їй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вдалося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зустрітися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особисто</a:t>
            </a:r>
            <a:r>
              <a:rPr lang="ru-RU" dirty="0" smtClean="0">
                <a:solidFill>
                  <a:schemeClr val="bg1"/>
                </a:solidFill>
              </a:rPr>
              <a:t>, вони </a:t>
            </a:r>
            <a:r>
              <a:rPr lang="ru-RU" dirty="0" err="1" smtClean="0">
                <a:solidFill>
                  <a:schemeClr val="bg1"/>
                </a:solidFill>
              </a:rPr>
              <a:t>зацікавились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талановитою</a:t>
            </a:r>
            <a:r>
              <a:rPr lang="ru-RU" dirty="0" smtClean="0">
                <a:solidFill>
                  <a:schemeClr val="bg1"/>
                </a:solidFill>
              </a:rPr>
              <a:t> ученицею, стали </a:t>
            </a:r>
            <a:r>
              <a:rPr lang="ru-RU" dirty="0" err="1" smtClean="0">
                <a:solidFill>
                  <a:schemeClr val="bg1"/>
                </a:solidFill>
              </a:rPr>
              <a:t>спрямовувати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заохочувати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її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навчання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Alembe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3214686"/>
            <a:ext cx="2457467" cy="307183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5" name="Рисунок 4" descr="Joseph_Louis_Lagran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16" y="3214686"/>
            <a:ext cx="2504139" cy="314327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6" name="Рисунок 5" descr="Fouri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636" y="3214686"/>
            <a:ext cx="2595764" cy="315199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43438" y="428604"/>
            <a:ext cx="4114800" cy="566739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За </a:t>
            </a:r>
            <a:r>
              <a:rPr lang="ru-RU" sz="3200" dirty="0" err="1" smtClean="0">
                <a:solidFill>
                  <a:schemeClr val="bg1"/>
                </a:solidFill>
              </a:rPr>
              <a:t>дослідження</a:t>
            </a:r>
            <a:r>
              <a:rPr lang="ru-RU" sz="3200" dirty="0" smtClean="0">
                <a:solidFill>
                  <a:schemeClr val="bg1"/>
                </a:solidFill>
              </a:rPr>
              <a:t> у </a:t>
            </a:r>
            <a:r>
              <a:rPr lang="ru-RU" sz="3200" dirty="0" err="1" smtClean="0">
                <a:solidFill>
                  <a:schemeClr val="bg1"/>
                </a:solidFill>
              </a:rPr>
              <a:t>теорії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пружності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стосовно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коливань</a:t>
            </a:r>
            <a:r>
              <a:rPr lang="ru-RU" sz="3200" dirty="0" smtClean="0">
                <a:solidFill>
                  <a:schemeClr val="bg1"/>
                </a:solidFill>
              </a:rPr>
              <a:t> тонких пластинок </a:t>
            </a:r>
            <a:r>
              <a:rPr lang="ru-RU" sz="3200" dirty="0" smtClean="0">
                <a:solidFill>
                  <a:schemeClr val="bg1"/>
                </a:solidFill>
              </a:rPr>
              <a:t>одержала </a:t>
            </a:r>
            <a:r>
              <a:rPr lang="ru-RU" sz="3200" dirty="0" err="1" smtClean="0">
                <a:solidFill>
                  <a:schemeClr val="bg1"/>
                </a:solidFill>
              </a:rPr>
              <a:t>премію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Паризької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Академії</a:t>
            </a:r>
            <a:r>
              <a:rPr lang="ru-RU" sz="3200" dirty="0" smtClean="0">
                <a:solidFill>
                  <a:schemeClr val="bg1"/>
                </a:solidFill>
              </a:rPr>
              <a:t> наук </a:t>
            </a:r>
            <a:r>
              <a:rPr lang="ru-RU" sz="3200" dirty="0" smtClean="0">
                <a:solidFill>
                  <a:schemeClr val="bg1"/>
                </a:solidFill>
              </a:rPr>
              <a:t> (1808) — </a:t>
            </a:r>
            <a:r>
              <a:rPr lang="ru-RU" sz="3200" dirty="0" err="1" smtClean="0">
                <a:solidFill>
                  <a:schemeClr val="bg1"/>
                </a:solidFill>
              </a:rPr>
              <a:t>це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була</a:t>
            </a:r>
            <a:r>
              <a:rPr lang="ru-RU" sz="3200" dirty="0" smtClean="0">
                <a:solidFill>
                  <a:schemeClr val="bg1"/>
                </a:solidFill>
              </a:rPr>
              <a:t> перша </a:t>
            </a:r>
            <a:r>
              <a:rPr lang="ru-RU" sz="3200" dirty="0" err="1" smtClean="0">
                <a:solidFill>
                  <a:schemeClr val="bg1"/>
                </a:solidFill>
              </a:rPr>
              <a:t>премія</a:t>
            </a:r>
            <a:r>
              <a:rPr lang="ru-RU" sz="3200" dirty="0" smtClean="0">
                <a:solidFill>
                  <a:schemeClr val="bg1"/>
                </a:solidFill>
              </a:rPr>
              <a:t>, видана </a:t>
            </a:r>
            <a:r>
              <a:rPr lang="ru-RU" sz="3200" dirty="0" err="1" smtClean="0">
                <a:solidFill>
                  <a:schemeClr val="bg1"/>
                </a:solidFill>
              </a:rPr>
              <a:t>Паризькою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Академією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жінці</a:t>
            </a:r>
            <a:r>
              <a:rPr lang="ru-RU" sz="3200" dirty="0" smtClean="0">
                <a:solidFill>
                  <a:schemeClr val="bg1"/>
                </a:solidFill>
              </a:rPr>
              <a:t>.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85728"/>
            <a:ext cx="3698956" cy="61436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germain_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85728"/>
            <a:ext cx="4406522" cy="63579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43438" y="285728"/>
            <a:ext cx="4286280" cy="4572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У 1811 </a:t>
            </a:r>
            <a:r>
              <a:rPr lang="ru-RU" sz="2800" dirty="0" err="1" smtClean="0">
                <a:solidFill>
                  <a:schemeClr val="bg1"/>
                </a:solidFill>
              </a:rPr>
              <a:t>році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Софі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бере</a:t>
            </a:r>
            <a:r>
              <a:rPr lang="ru-RU" sz="2800" dirty="0" smtClean="0">
                <a:solidFill>
                  <a:schemeClr val="bg1"/>
                </a:solidFill>
              </a:rPr>
              <a:t> участь в </a:t>
            </a:r>
            <a:r>
              <a:rPr lang="ru-RU" sz="2800" dirty="0" err="1" smtClean="0">
                <a:solidFill>
                  <a:schemeClr val="bg1"/>
                </a:solidFill>
              </a:rPr>
              <a:t>конкурсі</a:t>
            </a:r>
            <a:r>
              <a:rPr lang="ru-RU" sz="2800" dirty="0" smtClean="0">
                <a:solidFill>
                  <a:schemeClr val="bg1"/>
                </a:solidFill>
              </a:rPr>
              <a:t>, </a:t>
            </a:r>
            <a:r>
              <a:rPr lang="ru-RU" sz="2800" dirty="0" err="1" smtClean="0">
                <a:solidFill>
                  <a:schemeClr val="bg1"/>
                </a:solidFill>
              </a:rPr>
              <a:t>оголошеному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Паризькою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Академією</a:t>
            </a:r>
            <a:r>
              <a:rPr lang="ru-RU" sz="2800" dirty="0" smtClean="0">
                <a:solidFill>
                  <a:schemeClr val="bg1"/>
                </a:solidFill>
              </a:rPr>
              <a:t> наук на тему </a:t>
            </a:r>
            <a:r>
              <a:rPr lang="ru-RU" sz="2800" dirty="0" err="1" smtClean="0">
                <a:solidFill>
                  <a:schemeClr val="bg1"/>
                </a:solidFill>
              </a:rPr>
              <a:t>з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теорії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пружних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коливань</a:t>
            </a:r>
            <a:r>
              <a:rPr lang="ru-RU" sz="2800" dirty="0" smtClean="0">
                <a:solidFill>
                  <a:schemeClr val="bg1"/>
                </a:solidFill>
              </a:rPr>
              <a:t> (</a:t>
            </a:r>
            <a:r>
              <a:rPr lang="ru-RU" sz="2800" dirty="0" err="1" smtClean="0">
                <a:solidFill>
                  <a:schemeClr val="bg1"/>
                </a:solidFill>
              </a:rPr>
              <a:t>походження</a:t>
            </a:r>
            <a:r>
              <a:rPr lang="ru-RU" sz="2800" dirty="0" smtClean="0">
                <a:solidFill>
                  <a:schemeClr val="bg1"/>
                </a:solidFill>
              </a:rPr>
              <a:t> </a:t>
            </a:r>
            <a:r>
              <a:rPr lang="ru-RU" sz="2800" dirty="0" err="1" smtClean="0">
                <a:solidFill>
                  <a:schemeClr val="bg1"/>
                </a:solidFill>
              </a:rPr>
              <a:t>фігур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Хладні</a:t>
            </a:r>
            <a:r>
              <a:rPr lang="ru-RU" sz="2800" dirty="0" smtClean="0">
                <a:solidFill>
                  <a:schemeClr val="bg1"/>
                </a:solidFill>
              </a:rPr>
              <a:t>). </a:t>
            </a:r>
            <a:r>
              <a:rPr lang="ru-RU" sz="2800" dirty="0" err="1" smtClean="0">
                <a:solidFill>
                  <a:schemeClr val="bg1"/>
                </a:solidFill>
              </a:rPr>
              <a:t>Потрібно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було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п'ять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років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досліджень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і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консультативна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допомога</a:t>
            </a:r>
            <a:r>
              <a:rPr lang="ru-RU" sz="2800" dirty="0" smtClean="0">
                <a:solidFill>
                  <a:schemeClr val="bg1"/>
                </a:solidFill>
              </a:rPr>
              <a:t> Лагранжа, перш </a:t>
            </a:r>
            <a:r>
              <a:rPr lang="ru-RU" sz="2800" dirty="0" err="1" smtClean="0">
                <a:solidFill>
                  <a:schemeClr val="bg1"/>
                </a:solidFill>
              </a:rPr>
              <a:t>ніж</a:t>
            </a:r>
            <a:r>
              <a:rPr lang="ru-RU" sz="2800" dirty="0" smtClean="0">
                <a:solidFill>
                  <a:schemeClr val="bg1"/>
                </a:solidFill>
              </a:rPr>
              <a:t> у 1816 </a:t>
            </a:r>
            <a:r>
              <a:rPr lang="ru-RU" sz="2800" dirty="0" err="1" smtClean="0">
                <a:solidFill>
                  <a:schemeClr val="bg1"/>
                </a:solidFill>
              </a:rPr>
              <a:t>році</a:t>
            </a:r>
            <a:r>
              <a:rPr lang="ru-RU" sz="2800" dirty="0" smtClean="0">
                <a:solidFill>
                  <a:schemeClr val="bg1"/>
                </a:solidFill>
              </a:rPr>
              <a:t> вона </a:t>
            </a:r>
            <a:r>
              <a:rPr lang="ru-RU" sz="2800" dirty="0" err="1" smtClean="0">
                <a:solidFill>
                  <a:schemeClr val="bg1"/>
                </a:solidFill>
              </a:rPr>
              <a:t>виборола</a:t>
            </a:r>
            <a:r>
              <a:rPr lang="ru-RU" sz="2800" dirty="0" smtClean="0">
                <a:solidFill>
                  <a:schemeClr val="bg1"/>
                </a:solidFill>
              </a:rPr>
              <a:t> «</a:t>
            </a:r>
            <a:r>
              <a:rPr lang="ru-RU" sz="2800" dirty="0" err="1" smtClean="0">
                <a:solidFill>
                  <a:schemeClr val="bg1"/>
                </a:solidFill>
              </a:rPr>
              <a:t>премію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Першого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класу</a:t>
            </a:r>
            <a:r>
              <a:rPr lang="ru-RU" sz="2800" dirty="0" smtClean="0">
                <a:solidFill>
                  <a:schemeClr val="bg1"/>
                </a:solidFill>
              </a:rPr>
              <a:t>» конкурсу.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1816 року </a:t>
            </a:r>
            <a:r>
              <a:rPr lang="ru-RU" dirty="0" err="1" smtClean="0">
                <a:solidFill>
                  <a:schemeClr val="bg1"/>
                </a:solidFill>
              </a:rPr>
              <a:t>вивела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диференціальне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рівняння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згину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пластини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err="1" smtClean="0">
                <a:solidFill>
                  <a:schemeClr val="bg1"/>
                </a:solidFill>
              </a:rPr>
              <a:t>Займалась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також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теорією</a:t>
            </a:r>
            <a:r>
              <a:rPr lang="ru-RU" dirty="0" smtClean="0">
                <a:solidFill>
                  <a:schemeClr val="bg1"/>
                </a:solidFill>
              </a:rPr>
              <a:t> чисел. Довела так званий «Перший </a:t>
            </a:r>
            <a:r>
              <a:rPr lang="ru-RU" dirty="0" err="1" smtClean="0">
                <a:solidFill>
                  <a:schemeClr val="bg1"/>
                </a:solidFill>
              </a:rPr>
              <a:t>випадок</a:t>
            </a:r>
            <a:r>
              <a:rPr lang="ru-RU" dirty="0" smtClean="0">
                <a:solidFill>
                  <a:schemeClr val="bg1"/>
                </a:solidFill>
              </a:rPr>
              <a:t>» </a:t>
            </a:r>
            <a:r>
              <a:rPr lang="ru-RU" dirty="0" err="1" smtClean="0">
                <a:solidFill>
                  <a:schemeClr val="bg1"/>
                </a:solidFill>
              </a:rPr>
              <a:t>Великої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теореми</a:t>
            </a:r>
            <a:r>
              <a:rPr lang="ru-RU" dirty="0" smtClean="0">
                <a:solidFill>
                  <a:schemeClr val="bg1"/>
                </a:solidFill>
              </a:rPr>
              <a:t> Ферма для </a:t>
            </a:r>
            <a:r>
              <a:rPr lang="ru-RU" dirty="0" err="1" smtClean="0">
                <a:solidFill>
                  <a:schemeClr val="bg1"/>
                </a:solidFill>
              </a:rPr>
              <a:t>простих</a:t>
            </a:r>
            <a:r>
              <a:rPr lang="ru-RU" dirty="0" smtClean="0">
                <a:solidFill>
                  <a:schemeClr val="bg1"/>
                </a:solidFill>
              </a:rPr>
              <a:t> чисел </a:t>
            </a:r>
            <a:r>
              <a:rPr lang="ru-RU" dirty="0" err="1" smtClean="0">
                <a:solidFill>
                  <a:schemeClr val="bg1"/>
                </a:solidFill>
              </a:rPr>
              <a:t>Софі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Жермен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Жермен</a:t>
            </a:r>
            <a:r>
              <a:rPr lang="ru-RU" dirty="0" smtClean="0">
                <a:solidFill>
                  <a:schemeClr val="bg1"/>
                </a:solidFill>
              </a:rPr>
              <a:t> довела,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рівняння</a:t>
            </a:r>
            <a:r>
              <a:rPr lang="ru-RU" dirty="0" smtClean="0">
                <a:solidFill>
                  <a:schemeClr val="bg1"/>
                </a:solidFill>
              </a:rPr>
              <a:t> Ферма не </a:t>
            </a:r>
            <a:r>
              <a:rPr lang="ru-RU" dirty="0" err="1" smtClean="0">
                <a:solidFill>
                  <a:schemeClr val="bg1"/>
                </a:solidFill>
              </a:rPr>
              <a:t>має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вирішення</a:t>
            </a:r>
            <a:r>
              <a:rPr lang="ru-RU" dirty="0" smtClean="0">
                <a:solidFill>
                  <a:schemeClr val="bg1"/>
                </a:solidFill>
              </a:rPr>
              <a:t>, коли </a:t>
            </a:r>
            <a:r>
              <a:rPr lang="ru-RU" i="1" dirty="0" err="1" smtClean="0">
                <a:solidFill>
                  <a:schemeClr val="bg1"/>
                </a:solidFill>
              </a:rPr>
              <a:t>n</a:t>
            </a:r>
            <a:r>
              <a:rPr lang="ru-RU" i="1" dirty="0" smtClean="0">
                <a:solidFill>
                  <a:schemeClr val="bg1"/>
                </a:solidFill>
              </a:rPr>
              <a:t> = p-1</a:t>
            </a:r>
            <a:r>
              <a:rPr lang="ru-RU" dirty="0" smtClean="0">
                <a:solidFill>
                  <a:schemeClr val="bg1"/>
                </a:solidFill>
              </a:rPr>
              <a:t>, де </a:t>
            </a:r>
            <a:r>
              <a:rPr lang="ru-RU" i="1" dirty="0" err="1" smtClean="0">
                <a:solidFill>
                  <a:schemeClr val="bg1"/>
                </a:solidFill>
              </a:rPr>
              <a:t>p</a:t>
            </a:r>
            <a:r>
              <a:rPr lang="ru-RU" dirty="0" smtClean="0">
                <a:solidFill>
                  <a:schemeClr val="bg1"/>
                </a:solidFill>
              </a:rPr>
              <a:t> — </a:t>
            </a:r>
            <a:r>
              <a:rPr lang="ru-RU" dirty="0" err="1" smtClean="0">
                <a:solidFill>
                  <a:schemeClr val="bg1"/>
                </a:solidFill>
              </a:rPr>
              <a:t>просте</a:t>
            </a:r>
            <a:r>
              <a:rPr lang="ru-RU" dirty="0" smtClean="0">
                <a:solidFill>
                  <a:schemeClr val="bg1"/>
                </a:solidFill>
              </a:rPr>
              <a:t> число виду </a:t>
            </a:r>
            <a:r>
              <a:rPr lang="ru-RU" i="1" dirty="0" smtClean="0">
                <a:solidFill>
                  <a:schemeClr val="bg1"/>
                </a:solidFill>
              </a:rPr>
              <a:t>8k+7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Наприклад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якщо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i="1" dirty="0" err="1" smtClean="0">
                <a:solidFill>
                  <a:schemeClr val="bg1"/>
                </a:solidFill>
              </a:rPr>
              <a:t>k</a:t>
            </a:r>
            <a:r>
              <a:rPr lang="ru-RU" i="1" dirty="0" smtClean="0">
                <a:solidFill>
                  <a:schemeClr val="bg1"/>
                </a:solidFill>
              </a:rPr>
              <a:t> = 2</a:t>
            </a:r>
            <a:r>
              <a:rPr lang="ru-RU" dirty="0" smtClean="0">
                <a:solidFill>
                  <a:schemeClr val="bg1"/>
                </a:solidFill>
              </a:rPr>
              <a:t>, то </a:t>
            </a:r>
            <a:r>
              <a:rPr lang="ru-RU" i="1" dirty="0" err="1" smtClean="0">
                <a:solidFill>
                  <a:schemeClr val="bg1"/>
                </a:solidFill>
              </a:rPr>
              <a:t>p</a:t>
            </a:r>
            <a:r>
              <a:rPr lang="ru-RU" dirty="0" smtClean="0">
                <a:solidFill>
                  <a:schemeClr val="bg1"/>
                </a:solidFill>
              </a:rPr>
              <a:t> — </a:t>
            </a:r>
            <a:r>
              <a:rPr lang="ru-RU" dirty="0" err="1" smtClean="0">
                <a:solidFill>
                  <a:schemeClr val="bg1"/>
                </a:solidFill>
              </a:rPr>
              <a:t>просте</a:t>
            </a:r>
            <a:r>
              <a:rPr lang="ru-RU" dirty="0" smtClean="0">
                <a:solidFill>
                  <a:schemeClr val="bg1"/>
                </a:solidFill>
              </a:rPr>
              <a:t> число, а </a:t>
            </a:r>
            <a:r>
              <a:rPr lang="ru-RU" dirty="0" err="1" smtClean="0">
                <a:solidFill>
                  <a:schemeClr val="bg1"/>
                </a:solidFill>
              </a:rPr>
              <a:t>саме</a:t>
            </a:r>
            <a:r>
              <a:rPr lang="ru-RU" dirty="0" smtClean="0">
                <a:solidFill>
                  <a:schemeClr val="bg1"/>
                </a:solidFill>
              </a:rPr>
              <a:t> 23,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i="1" dirty="0" err="1" smtClean="0">
                <a:solidFill>
                  <a:schemeClr val="bg1"/>
                </a:solidFill>
              </a:rPr>
              <a:t>n</a:t>
            </a:r>
            <a:r>
              <a:rPr lang="ru-RU" i="1" dirty="0" smtClean="0">
                <a:solidFill>
                  <a:schemeClr val="bg1"/>
                </a:solidFill>
              </a:rPr>
              <a:t> = 22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4257676" cy="5524520"/>
          </a:xfrm>
        </p:spPr>
        <p:txBody>
          <a:bodyPr>
            <a:normAutofit lnSpcReduction="10000"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Стає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першою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жінкою</a:t>
            </a:r>
            <a:r>
              <a:rPr lang="ru-RU" dirty="0" smtClean="0">
                <a:solidFill>
                  <a:schemeClr val="bg1"/>
                </a:solidFill>
              </a:rPr>
              <a:t>, яка </a:t>
            </a:r>
            <a:r>
              <a:rPr lang="ru-RU" dirty="0" err="1" smtClean="0">
                <a:solidFill>
                  <a:schemeClr val="bg1"/>
                </a:solidFill>
              </a:rPr>
              <a:t>отримала</a:t>
            </a:r>
            <a:r>
              <a:rPr lang="ru-RU" dirty="0" smtClean="0">
                <a:solidFill>
                  <a:schemeClr val="bg1"/>
                </a:solidFill>
              </a:rPr>
              <a:t> право </a:t>
            </a:r>
            <a:r>
              <a:rPr lang="ru-RU" dirty="0" err="1" smtClean="0">
                <a:solidFill>
                  <a:schemeClr val="bg1"/>
                </a:solidFill>
              </a:rPr>
              <a:t>участі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засіданнях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Паризької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Академії</a:t>
            </a:r>
            <a:r>
              <a:rPr lang="ru-RU" dirty="0" smtClean="0">
                <a:solidFill>
                  <a:schemeClr val="bg1"/>
                </a:solidFill>
              </a:rPr>
              <a:t> наук. </a:t>
            </a:r>
            <a:r>
              <a:rPr lang="ru-RU" dirty="0" err="1" smtClean="0">
                <a:solidFill>
                  <a:schemeClr val="bg1"/>
                </a:solidFill>
              </a:rPr>
              <a:t>Роботи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теорії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пружності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продовжувала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надалі</a:t>
            </a:r>
            <a:r>
              <a:rPr lang="ru-RU" dirty="0" smtClean="0">
                <a:solidFill>
                  <a:schemeClr val="bg1"/>
                </a:solidFill>
              </a:rPr>
              <a:t>. У 1830 р. за </a:t>
            </a:r>
            <a:r>
              <a:rPr lang="ru-RU" dirty="0" err="1" smtClean="0">
                <a:solidFill>
                  <a:schemeClr val="bg1"/>
                </a:solidFill>
              </a:rPr>
              <a:t>рекомендацією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Гауса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Геттінгенський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університет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присуджує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Софі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звання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почесного</a:t>
            </a:r>
            <a:r>
              <a:rPr lang="ru-RU" dirty="0" smtClean="0">
                <a:solidFill>
                  <a:schemeClr val="bg1"/>
                </a:solidFill>
              </a:rPr>
              <a:t> доктора наук, </a:t>
            </a:r>
            <a:r>
              <a:rPr lang="ru-RU" dirty="0" err="1" smtClean="0">
                <a:solidFill>
                  <a:schemeClr val="bg1"/>
                </a:solidFill>
              </a:rPr>
              <a:t>але</a:t>
            </a:r>
            <a:r>
              <a:rPr lang="ru-RU" dirty="0" smtClean="0">
                <a:solidFill>
                  <a:schemeClr val="bg1"/>
                </a:solidFill>
              </a:rPr>
              <a:t> вона </a:t>
            </a:r>
            <a:r>
              <a:rPr lang="ru-RU" dirty="0" err="1" smtClean="0">
                <a:solidFill>
                  <a:schemeClr val="bg1"/>
                </a:solidFill>
              </a:rPr>
              <a:t>вже</a:t>
            </a:r>
            <a:r>
              <a:rPr lang="ru-RU" dirty="0" smtClean="0">
                <a:solidFill>
                  <a:schemeClr val="bg1"/>
                </a:solidFill>
              </a:rPr>
              <a:t> не </a:t>
            </a:r>
            <a:r>
              <a:rPr lang="ru-RU" dirty="0" err="1" smtClean="0">
                <a:solidFill>
                  <a:schemeClr val="bg1"/>
                </a:solidFill>
              </a:rPr>
              <a:t>встигла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його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отримати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marie-curie-fot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500042"/>
            <a:ext cx="4107210" cy="5522299"/>
          </a:xfrm>
          <a:prstGeom prst="rect">
            <a:avLst/>
          </a:prstGeom>
          <a:ln w="190500" cap="sq">
            <a:noFill/>
            <a:prstDash val="solid"/>
            <a:miter lim="800000"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softEdge rad="12700"/>
          </a:effectLst>
          <a:scene3d>
            <a:camera prst="perspectiveLeft"/>
            <a:lightRig rig="threePt" dir="t"/>
          </a:scene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0071106212152535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214422"/>
            <a:ext cx="3857652" cy="4747767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127000"/>
          </a:effectLst>
          <a:scene3d>
            <a:camera prst="obliqueBottomLeft"/>
            <a:lightRig rig="threePt" dir="t"/>
          </a:scene3d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357686" y="642918"/>
            <a:ext cx="4572032" cy="5334000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Захворівши</a:t>
            </a:r>
            <a:r>
              <a:rPr lang="ru-RU" dirty="0" smtClean="0">
                <a:solidFill>
                  <a:schemeClr val="bg1"/>
                </a:solidFill>
              </a:rPr>
              <a:t> на рак грудей, </a:t>
            </a:r>
            <a:r>
              <a:rPr lang="ru-RU" dirty="0" err="1" smtClean="0">
                <a:solidFill>
                  <a:schemeClr val="bg1"/>
                </a:solidFill>
              </a:rPr>
              <a:t>Софі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Жермен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після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дворічної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боротьби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хворобою померла 27 </a:t>
            </a:r>
            <a:r>
              <a:rPr lang="ru-RU" dirty="0" err="1" smtClean="0">
                <a:solidFill>
                  <a:schemeClr val="bg1"/>
                </a:solidFill>
              </a:rPr>
              <a:t>червня</a:t>
            </a:r>
            <a:r>
              <a:rPr lang="ru-RU" dirty="0" smtClean="0">
                <a:solidFill>
                  <a:schemeClr val="bg1"/>
                </a:solidFill>
              </a:rPr>
              <a:t> 1831 у </a:t>
            </a:r>
            <a:r>
              <a:rPr lang="ru-RU" dirty="0" err="1" smtClean="0">
                <a:solidFill>
                  <a:schemeClr val="bg1"/>
                </a:solidFill>
              </a:rPr>
              <a:t>віці</a:t>
            </a:r>
            <a:r>
              <a:rPr lang="ru-RU" dirty="0" smtClean="0">
                <a:solidFill>
                  <a:schemeClr val="bg1"/>
                </a:solidFill>
              </a:rPr>
              <a:t> 55 </a:t>
            </a:r>
            <a:r>
              <a:rPr lang="ru-RU" dirty="0" err="1" smtClean="0">
                <a:solidFill>
                  <a:schemeClr val="bg1"/>
                </a:solidFill>
              </a:rPr>
              <a:t>років</a:t>
            </a:r>
            <a:r>
              <a:rPr lang="ru-RU" dirty="0" smtClean="0">
                <a:solidFill>
                  <a:schemeClr val="bg1"/>
                </a:solidFill>
              </a:rPr>
              <a:t>. У </a:t>
            </a:r>
            <a:r>
              <a:rPr lang="ru-RU" dirty="0" err="1" smtClean="0">
                <a:solidFill>
                  <a:schemeClr val="bg1"/>
                </a:solidFill>
              </a:rPr>
              <a:t>свідоцтві</a:t>
            </a:r>
            <a:r>
              <a:rPr lang="ru-RU" dirty="0" smtClean="0">
                <a:solidFill>
                  <a:schemeClr val="bg1"/>
                </a:solidFill>
              </a:rPr>
              <a:t> про смерть </a:t>
            </a:r>
            <a:r>
              <a:rPr lang="ru-RU" dirty="0" err="1" smtClean="0">
                <a:solidFill>
                  <a:schemeClr val="bg1"/>
                </a:solidFill>
              </a:rPr>
              <a:t>проти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її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прізвища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значилося</a:t>
            </a:r>
            <a:r>
              <a:rPr lang="ru-RU" dirty="0" smtClean="0">
                <a:solidFill>
                  <a:schemeClr val="bg1"/>
                </a:solidFill>
              </a:rPr>
              <a:t> «</a:t>
            </a:r>
            <a:r>
              <a:rPr lang="en-US" dirty="0" err="1" smtClean="0">
                <a:solidFill>
                  <a:schemeClr val="bg1"/>
                </a:solidFill>
              </a:rPr>
              <a:t>rentere</a:t>
            </a:r>
            <a:r>
              <a:rPr lang="en-US" dirty="0" smtClean="0">
                <a:solidFill>
                  <a:schemeClr val="bg1"/>
                </a:solidFill>
              </a:rPr>
              <a:t>» («</a:t>
            </a:r>
            <a:r>
              <a:rPr lang="ru-RU" dirty="0" smtClean="0">
                <a:solidFill>
                  <a:schemeClr val="bg1"/>
                </a:solidFill>
              </a:rPr>
              <a:t>персона,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володіла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приватними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засобами</a:t>
            </a:r>
            <a:r>
              <a:rPr lang="ru-RU" dirty="0" smtClean="0">
                <a:solidFill>
                  <a:schemeClr val="bg1"/>
                </a:solidFill>
              </a:rPr>
              <a:t>»),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практиці</a:t>
            </a:r>
            <a:r>
              <a:rPr lang="ru-RU" dirty="0" smtClean="0">
                <a:solidFill>
                  <a:schemeClr val="bg1"/>
                </a:solidFill>
              </a:rPr>
              <a:t> означало «</a:t>
            </a:r>
            <a:r>
              <a:rPr lang="ru-RU" dirty="0" err="1" smtClean="0">
                <a:solidFill>
                  <a:schemeClr val="bg1"/>
                </a:solidFill>
              </a:rPr>
              <a:t>незалежна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жінка</a:t>
            </a:r>
            <a:r>
              <a:rPr lang="ru-RU" dirty="0" smtClean="0">
                <a:solidFill>
                  <a:schemeClr val="bg1"/>
                </a:solidFill>
              </a:rPr>
              <a:t>». Перед </a:t>
            </a:r>
            <a:r>
              <a:rPr lang="ru-RU" dirty="0" err="1" smtClean="0">
                <a:solidFill>
                  <a:schemeClr val="bg1"/>
                </a:solidFill>
              </a:rPr>
              <a:t>смертю</a:t>
            </a:r>
            <a:r>
              <a:rPr lang="ru-RU" dirty="0" smtClean="0">
                <a:solidFill>
                  <a:schemeClr val="bg1"/>
                </a:solidFill>
              </a:rPr>
              <a:t> вона накидала </a:t>
            </a:r>
            <a:r>
              <a:rPr lang="ru-RU" dirty="0" err="1" smtClean="0">
                <a:solidFill>
                  <a:schemeClr val="bg1"/>
                </a:solidFill>
              </a:rPr>
              <a:t>чорновик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філософського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есе</a:t>
            </a:r>
            <a:r>
              <a:rPr lang="ru-RU" dirty="0" smtClean="0">
                <a:solidFill>
                  <a:schemeClr val="bg1"/>
                </a:solidFill>
              </a:rPr>
              <a:t>, яке не </a:t>
            </a:r>
            <a:r>
              <a:rPr lang="ru-RU" dirty="0" err="1" smtClean="0">
                <a:solidFill>
                  <a:schemeClr val="bg1"/>
                </a:solidFill>
              </a:rPr>
              <a:t>встигла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закінчити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Воно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було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опубліковано</a:t>
            </a:r>
            <a:r>
              <a:rPr lang="ru-RU" dirty="0" smtClean="0">
                <a:solidFill>
                  <a:schemeClr val="bg1"/>
                </a:solidFill>
              </a:rPr>
              <a:t> посмертно </a:t>
            </a:r>
            <a:r>
              <a:rPr lang="ru-RU" dirty="0" err="1" smtClean="0">
                <a:solidFill>
                  <a:schemeClr val="bg1"/>
                </a:solidFill>
              </a:rPr>
              <a:t>під</a:t>
            </a:r>
            <a:r>
              <a:rPr lang="ru-RU" dirty="0" smtClean="0">
                <a:solidFill>
                  <a:schemeClr val="bg1"/>
                </a:solidFill>
              </a:rPr>
              <a:t> заголовком «</a:t>
            </a:r>
            <a:r>
              <a:rPr lang="ru-RU" dirty="0" err="1" smtClean="0">
                <a:solidFill>
                  <a:schemeClr val="bg1"/>
                </a:solidFill>
              </a:rPr>
              <a:t>Загальні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міркування</a:t>
            </a:r>
            <a:r>
              <a:rPr lang="ru-RU" dirty="0" smtClean="0">
                <a:solidFill>
                  <a:schemeClr val="bg1"/>
                </a:solidFill>
              </a:rPr>
              <a:t> про науки та </a:t>
            </a:r>
            <a:r>
              <a:rPr lang="ru-RU" dirty="0" err="1" smtClean="0">
                <a:solidFill>
                  <a:schemeClr val="bg1"/>
                </a:solidFill>
              </a:rPr>
              <a:t>літератури</a:t>
            </a:r>
            <a:r>
              <a:rPr lang="ru-RU" dirty="0" smtClean="0">
                <a:solidFill>
                  <a:schemeClr val="bg1"/>
                </a:solidFill>
              </a:rPr>
              <a:t>»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60</TotalTime>
  <Words>186</Words>
  <PresentationFormat>Экран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Софі Жермен </vt:lpstr>
      <vt:lpstr>Софі Жермен - французький  математик,  філософ і механік. Внесла вагомий вклад в диференціальну геометрію, теорію чисел і механіку.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Софі Жермен </dc:title>
  <cp:lastModifiedBy>Неизвестный</cp:lastModifiedBy>
  <cp:revision>8</cp:revision>
  <dcterms:modified xsi:type="dcterms:W3CDTF">2014-02-09T16:14:10Z</dcterms:modified>
</cp:coreProperties>
</file>