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740278D6-A2D4-41DE-A703-BA7229E17EA5}" type="datetimeFigureOut">
              <a:rPr lang="ru-RU" smtClean="0"/>
              <a:t>02.03.2015</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DA9C928D-A85F-424F-A5E3-87A86461742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40278D6-A2D4-41DE-A703-BA7229E17EA5}" type="datetimeFigureOut">
              <a:rPr lang="ru-RU" smtClean="0"/>
              <a:t>02.03.2015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9C928D-A85F-424F-A5E3-87A86461742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278D6-A2D4-41DE-A703-BA7229E17EA5}" type="datetimeFigureOut">
              <a:rPr lang="ru-RU" smtClean="0"/>
              <a:t>02.03.2015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9C928D-A85F-424F-A5E3-87A86461742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0278D6-A2D4-41DE-A703-BA7229E17EA5}" type="datetimeFigureOut">
              <a:rPr lang="ru-RU" smtClean="0"/>
              <a:t>02.03.2015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9C928D-A85F-424F-A5E3-87A86461742E}"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0278D6-A2D4-41DE-A703-BA7229E17EA5}" type="datetimeFigureOut">
              <a:rPr lang="ru-RU" smtClean="0"/>
              <a:t>02.03.2015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9C928D-A85F-424F-A5E3-87A86461742E}"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40278D6-A2D4-41DE-A703-BA7229E17EA5}" type="datetimeFigureOut">
              <a:rPr lang="ru-RU" smtClean="0"/>
              <a:t>02.03.2015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9C928D-A85F-424F-A5E3-87A86461742E}"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40278D6-A2D4-41DE-A703-BA7229E17EA5}" type="datetimeFigureOut">
              <a:rPr lang="ru-RU" smtClean="0"/>
              <a:t>02.03.2015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A9C928D-A85F-424F-A5E3-87A86461742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40278D6-A2D4-41DE-A703-BA7229E17EA5}" type="datetimeFigureOut">
              <a:rPr lang="ru-RU" smtClean="0"/>
              <a:t>02.03.2015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A9C928D-A85F-424F-A5E3-87A86461742E}"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0278D6-A2D4-41DE-A703-BA7229E17EA5}" type="datetimeFigureOut">
              <a:rPr lang="ru-RU" smtClean="0"/>
              <a:t>02.03.2015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9C928D-A85F-424F-A5E3-87A86461742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278D6-A2D4-41DE-A703-BA7229E17EA5}" type="datetimeFigureOut">
              <a:rPr lang="ru-RU" smtClean="0"/>
              <a:t>02.03.2015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9C928D-A85F-424F-A5E3-87A86461742E}"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0278D6-A2D4-41DE-A703-BA7229E17EA5}" type="datetimeFigureOut">
              <a:rPr lang="ru-RU" smtClean="0"/>
              <a:t>02.03.2015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9C928D-A85F-424F-A5E3-87A86461742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40278D6-A2D4-41DE-A703-BA7229E17EA5}" type="datetimeFigureOut">
              <a:rPr lang="ru-RU" smtClean="0"/>
              <a:t>02.03.2015</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A9C928D-A85F-424F-A5E3-87A86461742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82945" y="1988840"/>
            <a:ext cx="5346335" cy="1323439"/>
          </a:xfrm>
          <a:prstGeom prst="rect">
            <a:avLst/>
          </a:prstGeom>
          <a:noFill/>
        </p:spPr>
        <p:txBody>
          <a:bodyPr wrap="none" lIns="91440" tIns="45720" rIns="91440" bIns="45720">
            <a:spAutoFit/>
          </a:bodyPr>
          <a:lstStyle/>
          <a:p>
            <a:pPr algn="ct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dwardian Script ITC" panose="030303020407070D0804" pitchFamily="66" charset="0"/>
              </a:rPr>
              <a:t>J</a:t>
            </a: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Edwardian Script ITC" panose="030303020407070D0804" pitchFamily="66" charset="0"/>
              </a:rPr>
              <a:t>erry </a:t>
            </a:r>
            <a:r>
              <a:rPr lang="en-US" sz="8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dwardian Script ITC" panose="030303020407070D0804" pitchFamily="66" charset="0"/>
              </a:rPr>
              <a:t>U</a:t>
            </a:r>
            <a:r>
              <a:rPr lang="en-US" sz="8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Edwardian Script ITC" panose="030303020407070D0804" pitchFamily="66" charset="0"/>
              </a:rPr>
              <a:t>elsmann</a:t>
            </a:r>
            <a:endParaRPr lang="ru-RU"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Прямоугольник 5"/>
          <p:cNvSpPr/>
          <p:nvPr/>
        </p:nvSpPr>
        <p:spPr>
          <a:xfrm>
            <a:off x="1882945" y="3861048"/>
            <a:ext cx="5688632" cy="1200329"/>
          </a:xfrm>
          <a:prstGeom prst="rect">
            <a:avLst/>
          </a:prstGeom>
          <a:noFill/>
        </p:spPr>
        <p:txBody>
          <a:bodyPr wrap="square" lIns="91440" tIns="45720" rIns="91440" bIns="45720">
            <a:spAutoFit/>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ench Script MT" panose="03020402040607040605" pitchFamily="66" charset="0"/>
              </a:rPr>
              <a:t>I have gradually confused photography with life.</a:t>
            </a:r>
            <a:endPar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2979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4567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3660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855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787910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4008" cy="685800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871" y="0"/>
            <a:ext cx="4504994" cy="6858000"/>
          </a:xfrm>
          <a:prstGeom prst="rect">
            <a:avLst/>
          </a:prstGeom>
          <a:ln>
            <a:noFill/>
          </a:ln>
          <a:effectLst>
            <a:softEdge rad="112500"/>
          </a:effectLst>
        </p:spPr>
      </p:pic>
    </p:spTree>
    <p:extLst>
      <p:ext uri="{BB962C8B-B14F-4D97-AF65-F5344CB8AC3E}">
        <p14:creationId xmlns:p14="http://schemas.microsoft.com/office/powerpoint/2010/main" val="237878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196752"/>
            <a:ext cx="3381375" cy="447446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196752"/>
            <a:ext cx="3538364" cy="4474468"/>
          </a:xfrm>
          <a:prstGeom prst="rect">
            <a:avLst/>
          </a:prstGeom>
        </p:spPr>
      </p:pic>
    </p:spTree>
    <p:extLst>
      <p:ext uri="{BB962C8B-B14F-4D97-AF65-F5344CB8AC3E}">
        <p14:creationId xmlns:p14="http://schemas.microsoft.com/office/powerpoint/2010/main" val="346684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 y="-22515"/>
            <a:ext cx="9148125" cy="6880515"/>
          </a:xfrm>
          <a:prstGeom prst="rect">
            <a:avLst/>
          </a:prstGeom>
        </p:spPr>
      </p:pic>
      <p:sp>
        <p:nvSpPr>
          <p:cNvPr id="4" name="Прямоугольник 3"/>
          <p:cNvSpPr/>
          <p:nvPr/>
        </p:nvSpPr>
        <p:spPr>
          <a:xfrm>
            <a:off x="107504" y="0"/>
            <a:ext cx="4896544" cy="637097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err="1" smtClean="0">
                <a:ln w="11430"/>
                <a:solidFill>
                  <a:srgbClr val="00FF99"/>
                </a:solidFill>
                <a:effectLst>
                  <a:outerShdw blurRad="25400" algn="tl" rotWithShape="0">
                    <a:srgbClr val="000000">
                      <a:alpha val="43000"/>
                    </a:srgbClr>
                  </a:outerShdw>
                </a:effectLst>
                <a:latin typeface="Edwardian Script ITC" panose="030303020407070D0804" pitchFamily="66" charset="0"/>
              </a:rPr>
              <a:t>Uelsmann</a:t>
            </a:r>
            <a:r>
              <a:rPr lang="en-US" sz="24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 was born in Detroit, Michigan. While attending public schools, at the age of fourteen, there sparked an interest in photography. He believed that through photography he could exist outside of himself, to live in a world captured through the lens. Despite poor grades, he managed to land a few jobs, primarily photographs of models. Eventually </a:t>
            </a:r>
            <a:r>
              <a:rPr lang="en-US" sz="2400" b="1" spc="150" dirty="0" err="1" smtClean="0">
                <a:ln w="11430"/>
                <a:solidFill>
                  <a:srgbClr val="00FF99"/>
                </a:solidFill>
                <a:effectLst>
                  <a:outerShdw blurRad="25400" algn="tl" rotWithShape="0">
                    <a:srgbClr val="000000">
                      <a:alpha val="43000"/>
                    </a:srgbClr>
                  </a:outerShdw>
                </a:effectLst>
                <a:latin typeface="Edwardian Script ITC" panose="030303020407070D0804" pitchFamily="66" charset="0"/>
              </a:rPr>
              <a:t>Uelsmann</a:t>
            </a:r>
            <a:r>
              <a:rPr lang="en-US" sz="24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 went on to earn a BA from the Rochester Institute of Technology and M.S. and M.F.A. degrees from Indiana University. Soon after, he began teaching photography at the University of Florida in 1960. In 1967, </a:t>
            </a:r>
            <a:r>
              <a:rPr lang="en-US" sz="2400" b="1" spc="150" dirty="0" err="1" smtClean="0">
                <a:ln w="11430"/>
                <a:solidFill>
                  <a:srgbClr val="00FF99"/>
                </a:solidFill>
                <a:effectLst>
                  <a:outerShdw blurRad="25400" algn="tl" rotWithShape="0">
                    <a:srgbClr val="000000">
                      <a:alpha val="43000"/>
                    </a:srgbClr>
                  </a:outerShdw>
                </a:effectLst>
                <a:latin typeface="Edwardian Script ITC" panose="030303020407070D0804" pitchFamily="66" charset="0"/>
              </a:rPr>
              <a:t>Uelsmann</a:t>
            </a:r>
            <a:r>
              <a:rPr lang="en-US" sz="24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 had his first solo exhibit at The Museum of Modern Art which opened doors for his photography career.</a:t>
            </a:r>
            <a:endParaRPr lang="ru-RU" sz="2400" b="1" spc="150" dirty="0">
              <a:ln w="11430"/>
              <a:solidFill>
                <a:srgbClr val="00FF99"/>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87434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24206" y="0"/>
            <a:ext cx="9144000" cy="6986528"/>
          </a:xfrm>
          <a:prstGeom prst="rect">
            <a:avLst/>
          </a:prstGeom>
          <a:noFill/>
        </p:spPr>
        <p:txBody>
          <a:bodyPr wrap="square" lIns="91440" tIns="45720" rIns="91440" bIns="45720">
            <a:spAutoFit/>
          </a:bodyPr>
          <a:lstStyle/>
          <a:p>
            <a:pPr algn="ctr"/>
            <a:r>
              <a:rPr lang="en-US" sz="3200" dirty="0" err="1"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Uelsmann</a:t>
            </a:r>
            <a:r>
              <a:rPr lang="en-US" sz="3200" dirty="0"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 is a master printer, producing composite photographs with multiple negatives and extensive darkroom work. He uses up to a dozen enlargers at a time to produce his final images, and has a large archive of negatives that he has shot over the years. The negatives that </a:t>
            </a:r>
            <a:r>
              <a:rPr lang="en-US" sz="3200" dirty="0" err="1"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Uelsmann</a:t>
            </a:r>
            <a:r>
              <a:rPr lang="en-US" sz="3200" dirty="0"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 uses are known to reappear within his work, acting as a focal point in one work, and background as another. Similar in technique to </a:t>
            </a:r>
            <a:r>
              <a:rPr lang="en-US" sz="3200" dirty="0" err="1"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Rejlander</a:t>
            </a:r>
            <a:r>
              <a:rPr lang="en-US" sz="3200" dirty="0"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 </a:t>
            </a:r>
            <a:r>
              <a:rPr lang="en-US" sz="3200" dirty="0" err="1"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Uelsmann</a:t>
            </a:r>
            <a:r>
              <a:rPr lang="en-US" sz="3200" dirty="0"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 is a champion of the idea that the final image need not be tied to a single negative, may be composed of many. During the mid-twentieth century, when photography was still being defined, </a:t>
            </a:r>
            <a:r>
              <a:rPr lang="en-US" sz="3200" dirty="0" err="1"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Uelsmann</a:t>
            </a:r>
            <a:r>
              <a:rPr lang="en-US" sz="3200" dirty="0"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 didn't care about the boundaries given by the Photo Secessionists or other realists at the time, he simply wished to share with the viewer the images from his imagination and saw photomontage as the means by which to do so. Unlike </a:t>
            </a:r>
            <a:r>
              <a:rPr lang="en-US" sz="3200" dirty="0" err="1"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Rejlander</a:t>
            </a:r>
            <a:r>
              <a:rPr lang="en-US" sz="3200" dirty="0"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 though, he does not seek to create narratives, but rather "allegorical surrealist imagery of the unfathomable". </a:t>
            </a:r>
            <a:r>
              <a:rPr lang="en-US" sz="3200" dirty="0" err="1"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Uelsmann</a:t>
            </a:r>
            <a:r>
              <a:rPr lang="en-US" sz="3200" dirty="0" smtClean="0">
                <a:ln w="18415" cmpd="sng">
                  <a:solidFill>
                    <a:srgbClr val="FFFFFF"/>
                  </a:solidFill>
                  <a:prstDash val="solid"/>
                </a:ln>
                <a:solidFill>
                  <a:srgbClr val="00FF99"/>
                </a:solidFill>
                <a:effectLst>
                  <a:outerShdw blurRad="63500" dir="3600000" algn="tl" rotWithShape="0">
                    <a:srgbClr val="000000">
                      <a:alpha val="70000"/>
                    </a:srgbClr>
                  </a:outerShdw>
                </a:effectLst>
                <a:latin typeface="Edwardian Script ITC" panose="030303020407070D0804" pitchFamily="66" charset="0"/>
              </a:rPr>
              <a:t> is able to subsist on grants and teaching salary, rather than commercial work.</a:t>
            </a:r>
            <a:endParaRPr lang="ru-RU" sz="3200" dirty="0">
              <a:ln w="18415" cmpd="sng">
                <a:solidFill>
                  <a:srgbClr val="FFFFFF"/>
                </a:solidFill>
                <a:prstDash val="solid"/>
              </a:ln>
              <a:solidFill>
                <a:srgbClr val="00FF99"/>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9700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11"/>
            <a:ext cx="9144000" cy="6845289"/>
          </a:xfrm>
          <a:prstGeom prst="rect">
            <a:avLst/>
          </a:prstGeom>
        </p:spPr>
      </p:pic>
      <p:sp>
        <p:nvSpPr>
          <p:cNvPr id="3" name="Прямоугольник 2"/>
          <p:cNvSpPr/>
          <p:nvPr/>
        </p:nvSpPr>
        <p:spPr>
          <a:xfrm>
            <a:off x="0" y="-99392"/>
            <a:ext cx="4860032" cy="698652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Today, with the advent of digital cameras and image editing software, photographers are able to create a work somewhat resembling </a:t>
            </a:r>
            <a:r>
              <a:rPr lang="en-US" sz="2800" b="1" spc="150" dirty="0" err="1" smtClean="0">
                <a:ln w="11430"/>
                <a:solidFill>
                  <a:srgbClr val="00FF99"/>
                </a:solidFill>
                <a:effectLst>
                  <a:outerShdw blurRad="25400" algn="tl" rotWithShape="0">
                    <a:srgbClr val="000000">
                      <a:alpha val="43000"/>
                    </a:srgbClr>
                  </a:outerShdw>
                </a:effectLst>
                <a:latin typeface="Edwardian Script ITC" panose="030303020407070D0804" pitchFamily="66" charset="0"/>
              </a:rPr>
              <a:t>Uelsmann's</a:t>
            </a:r>
            <a:r>
              <a:rPr lang="en-US" sz="28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 in less than a day. However, at the time </a:t>
            </a:r>
            <a:r>
              <a:rPr lang="en-US" sz="2800" b="1" spc="150" dirty="0" err="1" smtClean="0">
                <a:ln w="11430"/>
                <a:solidFill>
                  <a:srgbClr val="00FF99"/>
                </a:solidFill>
                <a:effectLst>
                  <a:outerShdw blurRad="25400" algn="tl" rotWithShape="0">
                    <a:srgbClr val="000000">
                      <a:alpha val="43000"/>
                    </a:srgbClr>
                  </a:outerShdw>
                </a:effectLst>
                <a:latin typeface="Edwardian Script ITC" panose="030303020407070D0804" pitchFamily="66" charset="0"/>
              </a:rPr>
              <a:t>Uelsmann</a:t>
            </a:r>
            <a:r>
              <a:rPr lang="en-US" sz="28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 was considered to have almost "magical skill" with his completely analog tools. At the time </a:t>
            </a:r>
            <a:r>
              <a:rPr lang="en-US" sz="2800" b="1" spc="150" dirty="0" err="1" smtClean="0">
                <a:ln w="11430"/>
                <a:solidFill>
                  <a:srgbClr val="00FF99"/>
                </a:solidFill>
                <a:effectLst>
                  <a:outerShdw blurRad="25400" algn="tl" rotWithShape="0">
                    <a:srgbClr val="000000">
                      <a:alpha val="43000"/>
                    </a:srgbClr>
                  </a:outerShdw>
                </a:effectLst>
                <a:latin typeface="Edwardian Script ITC" panose="030303020407070D0804" pitchFamily="66" charset="0"/>
              </a:rPr>
              <a:t>Uelsmann's</a:t>
            </a:r>
            <a:r>
              <a:rPr lang="en-US" sz="28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 work first came to popular attention, photos were still widely regarded as </a:t>
            </a:r>
            <a:r>
              <a:rPr lang="en-US" sz="2800" b="1" spc="150" dirty="0" err="1" smtClean="0">
                <a:ln w="11430"/>
                <a:solidFill>
                  <a:srgbClr val="00FF99"/>
                </a:solidFill>
                <a:effectLst>
                  <a:outerShdw blurRad="25400" algn="tl" rotWithShape="0">
                    <a:srgbClr val="000000">
                      <a:alpha val="43000"/>
                    </a:srgbClr>
                  </a:outerShdw>
                </a:effectLst>
                <a:latin typeface="Edwardian Script ITC" panose="030303020407070D0804" pitchFamily="66" charset="0"/>
              </a:rPr>
              <a:t>unfalsifiable</a:t>
            </a:r>
            <a:r>
              <a:rPr lang="en-US" sz="28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 documentary evidence of events. However, </a:t>
            </a:r>
            <a:r>
              <a:rPr lang="en-US" sz="2800" b="1" spc="150" dirty="0" err="1" smtClean="0">
                <a:ln w="11430"/>
                <a:solidFill>
                  <a:srgbClr val="00FF99"/>
                </a:solidFill>
                <a:effectLst>
                  <a:outerShdw blurRad="25400" algn="tl" rotWithShape="0">
                    <a:srgbClr val="000000">
                      <a:alpha val="43000"/>
                    </a:srgbClr>
                  </a:outerShdw>
                </a:effectLst>
                <a:latin typeface="Edwardian Script ITC" panose="030303020407070D0804" pitchFamily="66" charset="0"/>
              </a:rPr>
              <a:t>Uelsmann</a:t>
            </a:r>
            <a:r>
              <a:rPr lang="en-US" sz="28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 along with Lucas Samaras, was considered an </a:t>
            </a:r>
            <a:r>
              <a:rPr lang="en-US" sz="2800" b="1" spc="150" dirty="0" err="1" smtClean="0">
                <a:ln w="11430"/>
                <a:solidFill>
                  <a:srgbClr val="00FF99"/>
                </a:solidFill>
                <a:effectLst>
                  <a:outerShdw blurRad="25400" algn="tl" rotWithShape="0">
                    <a:srgbClr val="000000">
                      <a:alpha val="43000"/>
                    </a:srgbClr>
                  </a:outerShdw>
                </a:effectLst>
                <a:latin typeface="Edwardian Script ITC" panose="030303020407070D0804" pitchFamily="66" charset="0"/>
              </a:rPr>
              <a:t>avant</a:t>
            </a:r>
            <a:r>
              <a:rPr lang="en-US" sz="28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 </a:t>
            </a:r>
            <a:r>
              <a:rPr lang="en-US" sz="2800" b="1" spc="150" dirty="0" err="1" smtClean="0">
                <a:ln w="11430"/>
                <a:solidFill>
                  <a:srgbClr val="00FF99"/>
                </a:solidFill>
                <a:effectLst>
                  <a:outerShdw blurRad="25400" algn="tl" rotWithShape="0">
                    <a:srgbClr val="000000">
                      <a:alpha val="43000"/>
                    </a:srgbClr>
                  </a:outerShdw>
                </a:effectLst>
                <a:latin typeface="Edwardian Script ITC" panose="030303020407070D0804" pitchFamily="66" charset="0"/>
              </a:rPr>
              <a:t>garde</a:t>
            </a:r>
            <a:r>
              <a:rPr lang="en-US" sz="28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 </a:t>
            </a:r>
            <a:r>
              <a:rPr lang="en-US" sz="2800" b="1" spc="150" dirty="0" err="1" smtClean="0">
                <a:ln w="11430"/>
                <a:solidFill>
                  <a:srgbClr val="00FF99"/>
                </a:solidFill>
                <a:effectLst>
                  <a:outerShdw blurRad="25400" algn="tl" rotWithShape="0">
                    <a:srgbClr val="000000">
                      <a:alpha val="43000"/>
                    </a:srgbClr>
                  </a:outerShdw>
                </a:effectLst>
                <a:latin typeface="Edwardian Script ITC" panose="030303020407070D0804" pitchFamily="66" charset="0"/>
              </a:rPr>
              <a:t>shatterer</a:t>
            </a:r>
            <a:r>
              <a:rPr lang="en-US" sz="2800" b="1" spc="150" dirty="0" smtClean="0">
                <a:ln w="11430"/>
                <a:solidFill>
                  <a:srgbClr val="00FF99"/>
                </a:solidFill>
                <a:effectLst>
                  <a:outerShdw blurRad="25400" algn="tl" rotWithShape="0">
                    <a:srgbClr val="000000">
                      <a:alpha val="43000"/>
                    </a:srgbClr>
                  </a:outerShdw>
                </a:effectLst>
                <a:latin typeface="Edwardian Script ITC" panose="030303020407070D0804" pitchFamily="66" charset="0"/>
              </a:rPr>
              <a:t> of this popular mindset and help to expand the artistic boundaries of photography.</a:t>
            </a:r>
            <a:endParaRPr lang="ru-RU" sz="2800" b="1" spc="150" dirty="0">
              <a:ln w="11430"/>
              <a:solidFill>
                <a:srgbClr val="00FF99"/>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37987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0" y="0"/>
            <a:ext cx="9144000" cy="7478970"/>
          </a:xfrm>
          <a:prstGeom prst="rect">
            <a:avLst/>
          </a:prstGeom>
          <a:noFill/>
        </p:spPr>
        <p:txBody>
          <a:bodyPr wrap="squar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anose="030303020407070D0804" pitchFamily="66" charset="0"/>
              </a:rPr>
              <a:t>Despite his works' affinity with digital techniques,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anose="030303020407070D0804" pitchFamily="66" charset="0"/>
              </a:rPr>
              <a:t>Uelsmann</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anose="030303020407070D0804" pitchFamily="66" charset="0"/>
              </a:rPr>
              <a:t> continues to use traditional equipment. "I am sympathetic to the current digital revolution and excited by the visual options created by the computer. However, I feel my creative process remains intrinsically linked to the alchemy of the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anose="030303020407070D0804" pitchFamily="66" charset="0"/>
              </a:rPr>
              <a:t>darkroom."Today</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anose="030303020407070D0804" pitchFamily="66" charset="0"/>
              </a:rPr>
              <a:t> he is retired from teaching and currently lives in Gainesville, Florida with his third wife, Maggie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anose="030303020407070D0804" pitchFamily="66" charset="0"/>
              </a:rPr>
              <a:t>Taylor.Uelsmann</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anose="030303020407070D0804" pitchFamily="66" charset="0"/>
              </a:rPr>
              <a:t> has one son, Andrew, who is a graduate student at the University of Florida. But to this day,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anose="030303020407070D0804" pitchFamily="66" charset="0"/>
              </a:rPr>
              <a:t>Uelsmann</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anose="030303020407070D0804" pitchFamily="66" charset="0"/>
              </a:rPr>
              <a:t> still produces photos, sometimes creating more than a hundred in a single year. Out of these images, he likes to select the ten he likes the most, which is not an easy process</a:t>
            </a:r>
            <a:endPar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8637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3689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2476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13376"/>
          </a:xfrm>
          <a:prstGeom prst="rect">
            <a:avLst/>
          </a:prstGeom>
        </p:spPr>
      </p:pic>
    </p:spTree>
    <p:extLst>
      <p:ext uri="{BB962C8B-B14F-4D97-AF65-F5344CB8AC3E}">
        <p14:creationId xmlns:p14="http://schemas.microsoft.com/office/powerpoint/2010/main" val="3708934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53</TotalTime>
  <Words>574</Words>
  <Application>Microsoft Office PowerPoint</Application>
  <PresentationFormat>Экран (4:3)</PresentationFormat>
  <Paragraphs>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Кутюр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7</cp:revision>
  <dcterms:created xsi:type="dcterms:W3CDTF">2015-03-02T14:36:41Z</dcterms:created>
  <dcterms:modified xsi:type="dcterms:W3CDTF">2015-03-02T15:30:32Z</dcterms:modified>
</cp:coreProperties>
</file>