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57" r:id="rId3"/>
    <p:sldId id="261" r:id="rId4"/>
    <p:sldId id="262" r:id="rId5"/>
    <p:sldId id="263" r:id="rId6"/>
    <p:sldId id="264" r:id="rId7"/>
    <p:sldId id="265" r:id="rId8"/>
    <p:sldId id="266" r:id="rId9"/>
    <p:sldId id="283" r:id="rId10"/>
    <p:sldId id="267" r:id="rId11"/>
    <p:sldId id="268" r:id="rId12"/>
    <p:sldId id="269" r:id="rId13"/>
    <p:sldId id="276" r:id="rId14"/>
    <p:sldId id="258" r:id="rId15"/>
    <p:sldId id="260" r:id="rId16"/>
    <p:sldId id="270" r:id="rId17"/>
    <p:sldId id="271" r:id="rId18"/>
    <p:sldId id="272" r:id="rId19"/>
    <p:sldId id="273" r:id="rId20"/>
    <p:sldId id="274" r:id="rId21"/>
    <p:sldId id="275" r:id="rId22"/>
    <p:sldId id="277" r:id="rId23"/>
    <p:sldId id="278" r:id="rId24"/>
    <p:sldId id="284" r:id="rId25"/>
    <p:sldId id="279" r:id="rId26"/>
    <p:sldId id="280" r:id="rId27"/>
    <p:sldId id="282" r:id="rId28"/>
    <p:sldId id="28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8" d="100"/>
          <a:sy n="88" d="100"/>
        </p:scale>
        <p:origin x="-96" y="-44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6DE88E-FD16-480E-952D-694746732D01}" type="datetimeFigureOut">
              <a:rPr lang="en-US" smtClean="0"/>
              <a:pPr/>
              <a:t>1/24/2014</a:t>
            </a:fld>
            <a:endParaRPr lang="en-US"/>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995709-EBC3-41DE-912A-216A21D79D8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8" name="Прямоугольник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Заголовок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ru-RU" smtClean="0"/>
              <a:t>Образец заголовка</a:t>
            </a:r>
            <a:endParaRPr kumimoji="0"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31" name="Дата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01855DD3-9F51-49AC-B29A-CA532543C9B3}" type="datetimeFigureOut">
              <a:rPr lang="en-US" smtClean="0"/>
              <a:pPr/>
              <a:t>1/24/2014</a:t>
            </a:fld>
            <a:endParaRPr lang="en-US"/>
          </a:p>
        </p:txBody>
      </p:sp>
      <p:sp>
        <p:nvSpPr>
          <p:cNvPr id="18" name="Нижний колонтитул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Номер слайда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DCE572D4-D384-435B-AC13-CD03E5EF30F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01855DD3-9F51-49AC-B29A-CA532543C9B3}" type="datetimeFigureOut">
              <a:rPr lang="en-US" smtClean="0"/>
              <a:pPr/>
              <a:t>1/24/2014</a:t>
            </a:fld>
            <a:endParaRPr lang="en-US"/>
          </a:p>
        </p:txBody>
      </p:sp>
      <p:sp>
        <p:nvSpPr>
          <p:cNvPr id="5" name="Нижний колонтитул 4"/>
          <p:cNvSpPr>
            <a:spLocks noGrp="1"/>
          </p:cNvSpPr>
          <p:nvPr>
            <p:ph type="ftr" sz="quarter" idx="11"/>
          </p:nvPr>
        </p:nvSpPr>
        <p:spPr/>
        <p:txBody>
          <a:bodyPr/>
          <a:lstStyle>
            <a:extLst/>
          </a:lstStyle>
          <a:p>
            <a:endParaRPr lang="en-US"/>
          </a:p>
        </p:txBody>
      </p:sp>
      <p:sp>
        <p:nvSpPr>
          <p:cNvPr id="6" name="Номер слайда 5"/>
          <p:cNvSpPr>
            <a:spLocks noGrp="1"/>
          </p:cNvSpPr>
          <p:nvPr>
            <p:ph type="sldNum" sz="quarter" idx="12"/>
          </p:nvPr>
        </p:nvSpPr>
        <p:spPr/>
        <p:txBody>
          <a:bodyPr/>
          <a:lstStyle>
            <a:extLst/>
          </a:lstStyle>
          <a:p>
            <a:fld id="{DCE572D4-D384-435B-AC13-CD03E5EF30F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242816" y="6557946"/>
            <a:ext cx="2002464" cy="226902"/>
          </a:xfrm>
        </p:spPr>
        <p:txBody>
          <a:bodyPr/>
          <a:lstStyle>
            <a:extLst/>
          </a:lstStyle>
          <a:p>
            <a:fld id="{01855DD3-9F51-49AC-B29A-CA532543C9B3}" type="datetimeFigureOut">
              <a:rPr lang="en-US" smtClean="0"/>
              <a:pPr/>
              <a:t>1/24/2014</a:t>
            </a:fld>
            <a:endParaRPr lang="en-US"/>
          </a:p>
        </p:txBody>
      </p:sp>
      <p:sp>
        <p:nvSpPr>
          <p:cNvPr id="5" name="Нижний колонтитул 4"/>
          <p:cNvSpPr>
            <a:spLocks noGrp="1"/>
          </p:cNvSpPr>
          <p:nvPr>
            <p:ph type="ftr" sz="quarter" idx="11"/>
          </p:nvPr>
        </p:nvSpPr>
        <p:spPr>
          <a:xfrm>
            <a:off x="457200" y="6556248"/>
            <a:ext cx="3657600" cy="228600"/>
          </a:xfrm>
        </p:spPr>
        <p:txBody>
          <a:bodyPr/>
          <a:lstStyle>
            <a:extLst/>
          </a:lstStyle>
          <a:p>
            <a:endParaRPr lang="en-US"/>
          </a:p>
        </p:txBody>
      </p:sp>
      <p:sp>
        <p:nvSpPr>
          <p:cNvPr id="6" name="Номер слайда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DCE572D4-D384-435B-AC13-CD03E5EF30F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01855DD3-9F51-49AC-B29A-CA532543C9B3}" type="datetimeFigureOut">
              <a:rPr lang="en-US" smtClean="0"/>
              <a:pPr/>
              <a:t>1/24/2014</a:t>
            </a:fld>
            <a:endParaRPr lang="en-US"/>
          </a:p>
        </p:txBody>
      </p:sp>
      <p:sp>
        <p:nvSpPr>
          <p:cNvPr id="5" name="Нижний колонтитул 4"/>
          <p:cNvSpPr>
            <a:spLocks noGrp="1"/>
          </p:cNvSpPr>
          <p:nvPr>
            <p:ph type="ftr" sz="quarter" idx="11"/>
          </p:nvPr>
        </p:nvSpPr>
        <p:spPr/>
        <p:txBody>
          <a:bodyPr/>
          <a:lstStyle>
            <a:extLst/>
          </a:lstStyle>
          <a:p>
            <a:endParaRPr lang="en-US"/>
          </a:p>
        </p:txBody>
      </p:sp>
      <p:sp>
        <p:nvSpPr>
          <p:cNvPr id="6" name="Номер слайда 5"/>
          <p:cNvSpPr>
            <a:spLocks noGrp="1"/>
          </p:cNvSpPr>
          <p:nvPr>
            <p:ph type="sldNum" sz="quarter" idx="12"/>
          </p:nvPr>
        </p:nvSpPr>
        <p:spPr/>
        <p:txBody>
          <a:bodyPr/>
          <a:lstStyle>
            <a:extLst/>
          </a:lstStyle>
          <a:p>
            <a:fld id="{DCE572D4-D384-435B-AC13-CD03E5EF30F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01855DD3-9F51-49AC-B29A-CA532543C9B3}" type="datetimeFigureOut">
              <a:rPr lang="en-US" smtClean="0"/>
              <a:pPr/>
              <a:t>1/24/2014</a:t>
            </a:fld>
            <a:endParaRPr lang="en-US"/>
          </a:p>
        </p:txBody>
      </p:sp>
      <p:sp>
        <p:nvSpPr>
          <p:cNvPr id="5" name="Нижний колонтитул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Номер слайда 5"/>
          <p:cNvSpPr>
            <a:spLocks noGrp="1"/>
          </p:cNvSpPr>
          <p:nvPr>
            <p:ph type="sldNum" sz="quarter" idx="12"/>
          </p:nvPr>
        </p:nvSpPr>
        <p:spPr>
          <a:xfrm>
            <a:off x="6733952" y="6555112"/>
            <a:ext cx="588336" cy="228600"/>
          </a:xfrm>
        </p:spPr>
        <p:txBody>
          <a:bodyPr/>
          <a:lstStyle>
            <a:extLst/>
          </a:lstStyle>
          <a:p>
            <a:fld id="{DCE572D4-D384-435B-AC13-CD03E5EF30F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01855DD3-9F51-49AC-B29A-CA532543C9B3}" type="datetimeFigureOut">
              <a:rPr lang="en-US" smtClean="0"/>
              <a:pPr/>
              <a:t>1/24/2014</a:t>
            </a:fld>
            <a:endParaRPr lang="en-US"/>
          </a:p>
        </p:txBody>
      </p:sp>
      <p:sp>
        <p:nvSpPr>
          <p:cNvPr id="6" name="Нижний колонтитул 5"/>
          <p:cNvSpPr>
            <a:spLocks noGrp="1"/>
          </p:cNvSpPr>
          <p:nvPr>
            <p:ph type="ftr" sz="quarter" idx="11"/>
          </p:nvPr>
        </p:nvSpPr>
        <p:spPr/>
        <p:txBody>
          <a:bodyPr/>
          <a:lstStyle>
            <a:extLst/>
          </a:lstStyle>
          <a:p>
            <a:endParaRPr lang="en-US"/>
          </a:p>
        </p:txBody>
      </p:sp>
      <p:sp>
        <p:nvSpPr>
          <p:cNvPr id="7" name="Номер слайда 6"/>
          <p:cNvSpPr>
            <a:spLocks noGrp="1"/>
          </p:cNvSpPr>
          <p:nvPr>
            <p:ph type="sldNum" sz="quarter" idx="12"/>
          </p:nvPr>
        </p:nvSpPr>
        <p:spPr/>
        <p:txBody>
          <a:bodyPr/>
          <a:lstStyle>
            <a:extLst/>
          </a:lstStyle>
          <a:p>
            <a:fld id="{DCE572D4-D384-435B-AC13-CD03E5EF30F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01855DD3-9F51-49AC-B29A-CA532543C9B3}" type="datetimeFigureOut">
              <a:rPr lang="en-US" smtClean="0"/>
              <a:pPr/>
              <a:t>1/24/2014</a:t>
            </a:fld>
            <a:endParaRPr lang="en-US"/>
          </a:p>
        </p:txBody>
      </p:sp>
      <p:sp>
        <p:nvSpPr>
          <p:cNvPr id="8" name="Нижний колонтитул 7"/>
          <p:cNvSpPr>
            <a:spLocks noGrp="1"/>
          </p:cNvSpPr>
          <p:nvPr>
            <p:ph type="ftr" sz="quarter" idx="11"/>
          </p:nvPr>
        </p:nvSpPr>
        <p:spPr/>
        <p:txBody>
          <a:bodyPr/>
          <a:lstStyle>
            <a:extLst/>
          </a:lstStyle>
          <a:p>
            <a:endParaRPr lang="en-US"/>
          </a:p>
        </p:txBody>
      </p:sp>
      <p:sp>
        <p:nvSpPr>
          <p:cNvPr id="9" name="Номер слайда 8"/>
          <p:cNvSpPr>
            <a:spLocks noGrp="1"/>
          </p:cNvSpPr>
          <p:nvPr>
            <p:ph type="sldNum" sz="quarter" idx="12"/>
          </p:nvPr>
        </p:nvSpPr>
        <p:spPr/>
        <p:txBody>
          <a:bodyPr/>
          <a:lstStyle>
            <a:extLst/>
          </a:lstStyle>
          <a:p>
            <a:fld id="{DCE572D4-D384-435B-AC13-CD03E5EF30F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01855DD3-9F51-49AC-B29A-CA532543C9B3}" type="datetimeFigureOut">
              <a:rPr lang="en-US" smtClean="0"/>
              <a:pPr/>
              <a:t>1/24/2014</a:t>
            </a:fld>
            <a:endParaRPr lang="en-US"/>
          </a:p>
        </p:txBody>
      </p:sp>
      <p:sp>
        <p:nvSpPr>
          <p:cNvPr id="4" name="Нижний колонтитул 3"/>
          <p:cNvSpPr>
            <a:spLocks noGrp="1"/>
          </p:cNvSpPr>
          <p:nvPr>
            <p:ph type="ftr" sz="quarter" idx="11"/>
          </p:nvPr>
        </p:nvSpPr>
        <p:spPr/>
        <p:txBody>
          <a:bodyPr/>
          <a:lstStyle>
            <a:extLst/>
          </a:lstStyle>
          <a:p>
            <a:endParaRPr lang="en-US"/>
          </a:p>
        </p:txBody>
      </p:sp>
      <p:sp>
        <p:nvSpPr>
          <p:cNvPr id="5" name="Номер слайда 4"/>
          <p:cNvSpPr>
            <a:spLocks noGrp="1"/>
          </p:cNvSpPr>
          <p:nvPr>
            <p:ph type="sldNum" sz="quarter" idx="12"/>
          </p:nvPr>
        </p:nvSpPr>
        <p:spPr/>
        <p:txBody>
          <a:bodyPr/>
          <a:lstStyle>
            <a:extLst/>
          </a:lstStyle>
          <a:p>
            <a:fld id="{DCE572D4-D384-435B-AC13-CD03E5EF30F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01855DD3-9F51-49AC-B29A-CA532543C9B3}" type="datetimeFigureOut">
              <a:rPr lang="en-US" smtClean="0"/>
              <a:pPr/>
              <a:t>1/24/2014</a:t>
            </a:fld>
            <a:endParaRPr lang="en-US"/>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en-US"/>
          </a:p>
        </p:txBody>
      </p:sp>
      <p:sp>
        <p:nvSpPr>
          <p:cNvPr id="4" name="Номер слайда 3"/>
          <p:cNvSpPr>
            <a:spLocks noGrp="1"/>
          </p:cNvSpPr>
          <p:nvPr>
            <p:ph type="sldNum" sz="quarter" idx="12"/>
          </p:nvPr>
        </p:nvSpPr>
        <p:spPr/>
        <p:txBody>
          <a:bodyPr/>
          <a:lstStyle>
            <a:extLst/>
          </a:lstStyle>
          <a:p>
            <a:fld id="{DCE572D4-D384-435B-AC13-CD03E5EF30F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01855DD3-9F51-49AC-B29A-CA532543C9B3}" type="datetimeFigureOut">
              <a:rPr lang="en-US" smtClean="0"/>
              <a:pPr/>
              <a:t>1/24/2014</a:t>
            </a:fld>
            <a:endParaRPr lang="en-US"/>
          </a:p>
        </p:txBody>
      </p:sp>
      <p:sp>
        <p:nvSpPr>
          <p:cNvPr id="6" name="Нижний колонтитул 5"/>
          <p:cNvSpPr>
            <a:spLocks noGrp="1"/>
          </p:cNvSpPr>
          <p:nvPr>
            <p:ph type="ftr" sz="quarter" idx="11"/>
          </p:nvPr>
        </p:nvSpPr>
        <p:spPr/>
        <p:txBody>
          <a:bodyPr/>
          <a:lstStyle>
            <a:extLst/>
          </a:lstStyle>
          <a:p>
            <a:endParaRPr lang="en-US"/>
          </a:p>
        </p:txBody>
      </p:sp>
      <p:sp>
        <p:nvSpPr>
          <p:cNvPr id="7" name="Номер слайда 6"/>
          <p:cNvSpPr>
            <a:spLocks noGrp="1"/>
          </p:cNvSpPr>
          <p:nvPr>
            <p:ph type="sldNum" sz="quarter" idx="12"/>
          </p:nvPr>
        </p:nvSpPr>
        <p:spPr/>
        <p:txBody>
          <a:bodyPr/>
          <a:lstStyle>
            <a:extLst/>
          </a:lstStyle>
          <a:p>
            <a:fld id="{DCE572D4-D384-435B-AC13-CD03E5EF30F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Прямоугольник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smtClean="0"/>
              <a:t>Образец заголовка</a:t>
            </a:r>
            <a:endParaRPr kumimoji="0"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smtClean="0"/>
              <a:t>Образец текста</a:t>
            </a:r>
          </a:p>
        </p:txBody>
      </p:sp>
      <p:sp>
        <p:nvSpPr>
          <p:cNvPr id="5" name="Дата 4"/>
          <p:cNvSpPr>
            <a:spLocks noGrp="1"/>
          </p:cNvSpPr>
          <p:nvPr>
            <p:ph type="dt" sz="half" idx="10"/>
          </p:nvPr>
        </p:nvSpPr>
        <p:spPr/>
        <p:txBody>
          <a:bodyPr/>
          <a:lstStyle>
            <a:extLst/>
          </a:lstStyle>
          <a:p>
            <a:fld id="{01855DD3-9F51-49AC-B29A-CA532543C9B3}" type="datetimeFigureOut">
              <a:rPr lang="en-US" smtClean="0"/>
              <a:pPr/>
              <a:t>1/24/2014</a:t>
            </a:fld>
            <a:endParaRPr lang="en-US"/>
          </a:p>
        </p:txBody>
      </p:sp>
      <p:sp>
        <p:nvSpPr>
          <p:cNvPr id="6" name="Нижний колонтитул 5"/>
          <p:cNvSpPr>
            <a:spLocks noGrp="1"/>
          </p:cNvSpPr>
          <p:nvPr>
            <p:ph type="ftr" sz="quarter" idx="11"/>
          </p:nvPr>
        </p:nvSpPr>
        <p:spPr/>
        <p:txBody>
          <a:bodyPr/>
          <a:lstStyle>
            <a:extLst/>
          </a:lstStyle>
          <a:p>
            <a:endParaRPr lang="en-US"/>
          </a:p>
        </p:txBody>
      </p:sp>
      <p:sp>
        <p:nvSpPr>
          <p:cNvPr id="7" name="Номер слайда 6"/>
          <p:cNvSpPr>
            <a:spLocks noGrp="1"/>
          </p:cNvSpPr>
          <p:nvPr>
            <p:ph type="sldNum" sz="quarter" idx="12"/>
          </p:nvPr>
        </p:nvSpPr>
        <p:spPr/>
        <p:txBody>
          <a:bodyPr/>
          <a:lstStyle>
            <a:extLst/>
          </a:lstStyle>
          <a:p>
            <a:fld id="{DCE572D4-D384-435B-AC13-CD03E5EF30F2}" type="slidenum">
              <a:rPr lang="en-US" smtClean="0"/>
              <a:pPr/>
              <a:t>‹#›</a:t>
            </a:fld>
            <a:endParaRPr lang="en-US"/>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smtClean="0"/>
              <a:t>Вставка рисунка</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Заголовок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ru-RU" smtClean="0"/>
              <a:t>Образец заголовка</a:t>
            </a:r>
            <a:endParaRPr kumimoji="0" lang="en-US"/>
          </a:p>
        </p:txBody>
      </p:sp>
      <p:sp>
        <p:nvSpPr>
          <p:cNvPr id="31" name="Текст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7" name="Дата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01855DD3-9F51-49AC-B29A-CA532543C9B3}" type="datetimeFigureOut">
              <a:rPr lang="en-US" smtClean="0"/>
              <a:pPr/>
              <a:t>1/24/2014</a:t>
            </a:fld>
            <a:endParaRPr lang="en-US"/>
          </a:p>
        </p:txBody>
      </p:sp>
      <p:sp>
        <p:nvSpPr>
          <p:cNvPr id="4" name="Нижний колонтитул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Номер слайда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DCE572D4-D384-435B-AC13-CD03E5EF30F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28992" y="1285860"/>
            <a:ext cx="6715172" cy="1200329"/>
          </a:xfrm>
          <a:prstGeom prst="rect">
            <a:avLst/>
          </a:prstGeom>
          <a:noFill/>
        </p:spPr>
        <p:txBody>
          <a:bodyPr wrap="square" lIns="91440" tIns="45720" rIns="91440" bIns="45720">
            <a:spAutoFit/>
          </a:bodyPr>
          <a:lstStyle/>
          <a:p>
            <a:pPr algn="ctr"/>
            <a:r>
              <a:rPr lang="en-US" sz="72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USA Dollar</a:t>
            </a:r>
            <a:endParaRPr lang="ru-RU" sz="72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7" name="TextBox 6"/>
          <p:cNvSpPr txBox="1"/>
          <p:nvPr/>
        </p:nvSpPr>
        <p:spPr>
          <a:xfrm>
            <a:off x="6500826" y="3429000"/>
            <a:ext cx="2449710" cy="523220"/>
          </a:xfrm>
          <a:prstGeom prst="rect">
            <a:avLst/>
          </a:prstGeom>
          <a:noFill/>
        </p:spPr>
        <p:txBody>
          <a:bodyPr wrap="none" rtlCol="0">
            <a:spAutoFit/>
          </a:bodyPr>
          <a:lstStyle/>
          <a:p>
            <a:r>
              <a:rPr lang="en-US" sz="2800" dirty="0" err="1" smtClean="0">
                <a:solidFill>
                  <a:schemeClr val="bg1">
                    <a:lumMod val="95000"/>
                  </a:schemeClr>
                </a:solidFill>
              </a:rPr>
              <a:t>Olesya</a:t>
            </a:r>
            <a:r>
              <a:rPr lang="en-US" sz="2800" dirty="0" smtClean="0">
                <a:solidFill>
                  <a:schemeClr val="bg1">
                    <a:lumMod val="95000"/>
                  </a:schemeClr>
                </a:solidFill>
              </a:rPr>
              <a:t> </a:t>
            </a:r>
            <a:r>
              <a:rPr lang="en-US" sz="2800" dirty="0" err="1" smtClean="0">
                <a:solidFill>
                  <a:schemeClr val="bg1">
                    <a:lumMod val="95000"/>
                  </a:schemeClr>
                </a:solidFill>
              </a:rPr>
              <a:t>Savega</a:t>
            </a:r>
            <a:endParaRPr lang="en-US" sz="2800" dirty="0">
              <a:solidFill>
                <a:schemeClr val="bg1">
                  <a:lumMod val="95000"/>
                </a:schemeClr>
              </a:solidFill>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428596" y="714356"/>
            <a:ext cx="6643734" cy="2806978"/>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428596" y="3786190"/>
            <a:ext cx="6706481" cy="2825105"/>
          </a:xfrm>
          <a:prstGeom prst="rect">
            <a:avLst/>
          </a:prstGeom>
          <a:noFill/>
          <a:ln w="9525">
            <a:noFill/>
            <a:miter lim="800000"/>
            <a:headEnd/>
            <a:tailEnd/>
          </a:ln>
          <a:effectLst/>
        </p:spPr>
      </p:pic>
      <p:sp>
        <p:nvSpPr>
          <p:cNvPr id="4" name="Прямоугольник 3"/>
          <p:cNvSpPr/>
          <p:nvPr/>
        </p:nvSpPr>
        <p:spPr>
          <a:xfrm>
            <a:off x="7215206" y="3429000"/>
            <a:ext cx="671979" cy="369332"/>
          </a:xfrm>
          <a:prstGeom prst="rect">
            <a:avLst/>
          </a:prstGeom>
        </p:spPr>
        <p:txBody>
          <a:bodyPr wrap="none">
            <a:spAutoFit/>
          </a:bodyPr>
          <a:lstStyle/>
          <a:p>
            <a:r>
              <a:rPr lang="ru-RU" dirty="0" smtClean="0"/>
              <a:t>1934</a:t>
            </a:r>
            <a:endParaRPr lang="en-US" dirty="0"/>
          </a:p>
        </p:txBody>
      </p:sp>
      <p:sp>
        <p:nvSpPr>
          <p:cNvPr id="5" name="Прямоугольник 4"/>
          <p:cNvSpPr/>
          <p:nvPr/>
        </p:nvSpPr>
        <p:spPr>
          <a:xfrm>
            <a:off x="285720" y="214290"/>
            <a:ext cx="1146468" cy="369332"/>
          </a:xfrm>
          <a:prstGeom prst="rect">
            <a:avLst/>
          </a:prstGeom>
        </p:spPr>
        <p:txBody>
          <a:bodyPr wrap="none">
            <a:spAutoFit/>
          </a:bodyPr>
          <a:lstStyle/>
          <a:p>
            <a:r>
              <a:rPr lang="en-US" b="1" dirty="0" smtClean="0"/>
              <a:t>McKinley</a:t>
            </a:r>
            <a:endParaRPr lang="en-US" b="1" dirty="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290">
                                          <p:stCondLst>
                                            <p:cond delay="0"/>
                                          </p:stCondLst>
                                        </p:cTn>
                                        <p:tgtEl>
                                          <p:spTgt spid="6146"/>
                                        </p:tgtEl>
                                      </p:cBhvr>
                                    </p:animEffect>
                                    <p:anim calcmode="lin" valueType="num">
                                      <p:cBhvr>
                                        <p:cTn id="8" dur="911"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614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614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6146"/>
                                        </p:tgtEl>
                                        <p:attrNameLst>
                                          <p:attrName>ppt_y</p:attrName>
                                        </p:attrNameLst>
                                      </p:cBhvr>
                                      <p:tavLst>
                                        <p:tav tm="0" fmla="#ppt_y-sin(pi*$)/81">
                                          <p:val>
                                            <p:fltVal val="0"/>
                                          </p:val>
                                        </p:tav>
                                        <p:tav tm="100000">
                                          <p:val>
                                            <p:fltVal val="1"/>
                                          </p:val>
                                        </p:tav>
                                      </p:tavLst>
                                    </p:anim>
                                    <p:animScale>
                                      <p:cBhvr>
                                        <p:cTn id="13" dur="13">
                                          <p:stCondLst>
                                            <p:cond delay="325"/>
                                          </p:stCondLst>
                                        </p:cTn>
                                        <p:tgtEl>
                                          <p:spTgt spid="6146"/>
                                        </p:tgtEl>
                                      </p:cBhvr>
                                      <p:to x="100000" y="60000"/>
                                    </p:animScale>
                                    <p:animScale>
                                      <p:cBhvr>
                                        <p:cTn id="14" dur="83" decel="50000">
                                          <p:stCondLst>
                                            <p:cond delay="338"/>
                                          </p:stCondLst>
                                        </p:cTn>
                                        <p:tgtEl>
                                          <p:spTgt spid="6146"/>
                                        </p:tgtEl>
                                      </p:cBhvr>
                                      <p:to x="100000" y="100000"/>
                                    </p:animScale>
                                    <p:animScale>
                                      <p:cBhvr>
                                        <p:cTn id="15" dur="13">
                                          <p:stCondLst>
                                            <p:cond delay="656"/>
                                          </p:stCondLst>
                                        </p:cTn>
                                        <p:tgtEl>
                                          <p:spTgt spid="6146"/>
                                        </p:tgtEl>
                                      </p:cBhvr>
                                      <p:to x="100000" y="80000"/>
                                    </p:animScale>
                                    <p:animScale>
                                      <p:cBhvr>
                                        <p:cTn id="16" dur="83" decel="50000">
                                          <p:stCondLst>
                                            <p:cond delay="669"/>
                                          </p:stCondLst>
                                        </p:cTn>
                                        <p:tgtEl>
                                          <p:spTgt spid="6146"/>
                                        </p:tgtEl>
                                      </p:cBhvr>
                                      <p:to x="100000" y="100000"/>
                                    </p:animScale>
                                    <p:animScale>
                                      <p:cBhvr>
                                        <p:cTn id="17" dur="13">
                                          <p:stCondLst>
                                            <p:cond delay="821"/>
                                          </p:stCondLst>
                                        </p:cTn>
                                        <p:tgtEl>
                                          <p:spTgt spid="6146"/>
                                        </p:tgtEl>
                                      </p:cBhvr>
                                      <p:to x="100000" y="90000"/>
                                    </p:animScale>
                                    <p:animScale>
                                      <p:cBhvr>
                                        <p:cTn id="18" dur="83" decel="50000">
                                          <p:stCondLst>
                                            <p:cond delay="834"/>
                                          </p:stCondLst>
                                        </p:cTn>
                                        <p:tgtEl>
                                          <p:spTgt spid="6146"/>
                                        </p:tgtEl>
                                      </p:cBhvr>
                                      <p:to x="100000" y="100000"/>
                                    </p:animScale>
                                    <p:animScale>
                                      <p:cBhvr>
                                        <p:cTn id="19" dur="13">
                                          <p:stCondLst>
                                            <p:cond delay="904"/>
                                          </p:stCondLst>
                                        </p:cTn>
                                        <p:tgtEl>
                                          <p:spTgt spid="6146"/>
                                        </p:tgtEl>
                                      </p:cBhvr>
                                      <p:to x="100000" y="95000"/>
                                    </p:animScale>
                                    <p:animScale>
                                      <p:cBhvr>
                                        <p:cTn id="20" dur="83" decel="50000">
                                          <p:stCondLst>
                                            <p:cond delay="917"/>
                                          </p:stCondLst>
                                        </p:cTn>
                                        <p:tgtEl>
                                          <p:spTgt spid="614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147"/>
                                        </p:tgtEl>
                                        <p:attrNameLst>
                                          <p:attrName>style.visibility</p:attrName>
                                        </p:attrNameLst>
                                      </p:cBhvr>
                                      <p:to>
                                        <p:strVal val="visible"/>
                                      </p:to>
                                    </p:set>
                                    <p:animEffect transition="in" filter="wipe(down)">
                                      <p:cBhvr>
                                        <p:cTn id="23" dur="290">
                                          <p:stCondLst>
                                            <p:cond delay="0"/>
                                          </p:stCondLst>
                                        </p:cTn>
                                        <p:tgtEl>
                                          <p:spTgt spid="6147"/>
                                        </p:tgtEl>
                                      </p:cBhvr>
                                    </p:animEffect>
                                    <p:anim calcmode="lin" valueType="num">
                                      <p:cBhvr>
                                        <p:cTn id="24" dur="911" tmFilter="0,0; 0.14,0.36; 0.43,0.73; 0.71,0.91; 1.0,1.0">
                                          <p:stCondLst>
                                            <p:cond delay="0"/>
                                          </p:stCondLst>
                                        </p:cTn>
                                        <p:tgtEl>
                                          <p:spTgt spid="6147"/>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6147"/>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6147"/>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6147"/>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6147"/>
                                        </p:tgtEl>
                                        <p:attrNameLst>
                                          <p:attrName>ppt_y</p:attrName>
                                        </p:attrNameLst>
                                      </p:cBhvr>
                                      <p:tavLst>
                                        <p:tav tm="0" fmla="#ppt_y-sin(pi*$)/81">
                                          <p:val>
                                            <p:fltVal val="0"/>
                                          </p:val>
                                        </p:tav>
                                        <p:tav tm="100000">
                                          <p:val>
                                            <p:fltVal val="1"/>
                                          </p:val>
                                        </p:tav>
                                      </p:tavLst>
                                    </p:anim>
                                    <p:animScale>
                                      <p:cBhvr>
                                        <p:cTn id="29" dur="13">
                                          <p:stCondLst>
                                            <p:cond delay="325"/>
                                          </p:stCondLst>
                                        </p:cTn>
                                        <p:tgtEl>
                                          <p:spTgt spid="6147"/>
                                        </p:tgtEl>
                                      </p:cBhvr>
                                      <p:to x="100000" y="60000"/>
                                    </p:animScale>
                                    <p:animScale>
                                      <p:cBhvr>
                                        <p:cTn id="30" dur="83" decel="50000">
                                          <p:stCondLst>
                                            <p:cond delay="338"/>
                                          </p:stCondLst>
                                        </p:cTn>
                                        <p:tgtEl>
                                          <p:spTgt spid="6147"/>
                                        </p:tgtEl>
                                      </p:cBhvr>
                                      <p:to x="100000" y="100000"/>
                                    </p:animScale>
                                    <p:animScale>
                                      <p:cBhvr>
                                        <p:cTn id="31" dur="13">
                                          <p:stCondLst>
                                            <p:cond delay="656"/>
                                          </p:stCondLst>
                                        </p:cTn>
                                        <p:tgtEl>
                                          <p:spTgt spid="6147"/>
                                        </p:tgtEl>
                                      </p:cBhvr>
                                      <p:to x="100000" y="80000"/>
                                    </p:animScale>
                                    <p:animScale>
                                      <p:cBhvr>
                                        <p:cTn id="32" dur="83" decel="50000">
                                          <p:stCondLst>
                                            <p:cond delay="669"/>
                                          </p:stCondLst>
                                        </p:cTn>
                                        <p:tgtEl>
                                          <p:spTgt spid="6147"/>
                                        </p:tgtEl>
                                      </p:cBhvr>
                                      <p:to x="100000" y="100000"/>
                                    </p:animScale>
                                    <p:animScale>
                                      <p:cBhvr>
                                        <p:cTn id="33" dur="13">
                                          <p:stCondLst>
                                            <p:cond delay="821"/>
                                          </p:stCondLst>
                                        </p:cTn>
                                        <p:tgtEl>
                                          <p:spTgt spid="6147"/>
                                        </p:tgtEl>
                                      </p:cBhvr>
                                      <p:to x="100000" y="90000"/>
                                    </p:animScale>
                                    <p:animScale>
                                      <p:cBhvr>
                                        <p:cTn id="34" dur="83" decel="50000">
                                          <p:stCondLst>
                                            <p:cond delay="834"/>
                                          </p:stCondLst>
                                        </p:cTn>
                                        <p:tgtEl>
                                          <p:spTgt spid="6147"/>
                                        </p:tgtEl>
                                      </p:cBhvr>
                                      <p:to x="100000" y="100000"/>
                                    </p:animScale>
                                    <p:animScale>
                                      <p:cBhvr>
                                        <p:cTn id="35" dur="13">
                                          <p:stCondLst>
                                            <p:cond delay="904"/>
                                          </p:stCondLst>
                                        </p:cTn>
                                        <p:tgtEl>
                                          <p:spTgt spid="6147"/>
                                        </p:tgtEl>
                                      </p:cBhvr>
                                      <p:to x="100000" y="95000"/>
                                    </p:animScale>
                                    <p:animScale>
                                      <p:cBhvr>
                                        <p:cTn id="36" dur="83" decel="50000">
                                          <p:stCondLst>
                                            <p:cond delay="917"/>
                                          </p:stCondLst>
                                        </p:cTn>
                                        <p:tgtEl>
                                          <p:spTgt spid="614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428596" y="500042"/>
            <a:ext cx="6786610" cy="2824926"/>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428596" y="3714752"/>
            <a:ext cx="6786610" cy="2735030"/>
          </a:xfrm>
          <a:prstGeom prst="rect">
            <a:avLst/>
          </a:prstGeom>
          <a:noFill/>
          <a:ln w="9525">
            <a:noFill/>
            <a:miter lim="800000"/>
            <a:headEnd/>
            <a:tailEnd/>
          </a:ln>
          <a:effectLst/>
        </p:spPr>
      </p:pic>
      <p:sp>
        <p:nvSpPr>
          <p:cNvPr id="4" name="Прямоугольник 3"/>
          <p:cNvSpPr/>
          <p:nvPr/>
        </p:nvSpPr>
        <p:spPr>
          <a:xfrm>
            <a:off x="7215206" y="3286124"/>
            <a:ext cx="740908" cy="369332"/>
          </a:xfrm>
          <a:prstGeom prst="rect">
            <a:avLst/>
          </a:prstGeom>
        </p:spPr>
        <p:txBody>
          <a:bodyPr wrap="none">
            <a:spAutoFit/>
          </a:bodyPr>
          <a:lstStyle/>
          <a:p>
            <a:r>
              <a:rPr lang="ru-RU" dirty="0" smtClean="0"/>
              <a:t>1918 </a:t>
            </a:r>
            <a:endParaRPr lang="en-US" dirty="0"/>
          </a:p>
        </p:txBody>
      </p:sp>
      <p:sp>
        <p:nvSpPr>
          <p:cNvPr id="7" name="Прямоугольник 6"/>
          <p:cNvSpPr/>
          <p:nvPr/>
        </p:nvSpPr>
        <p:spPr>
          <a:xfrm>
            <a:off x="428596" y="0"/>
            <a:ext cx="1157689" cy="369332"/>
          </a:xfrm>
          <a:prstGeom prst="rect">
            <a:avLst/>
          </a:prstGeom>
        </p:spPr>
        <p:txBody>
          <a:bodyPr wrap="none">
            <a:spAutoFit/>
          </a:bodyPr>
          <a:lstStyle/>
          <a:p>
            <a:r>
              <a:rPr lang="en-US" b="1" dirty="0" smtClean="0"/>
              <a:t>Hamilton</a:t>
            </a:r>
            <a:endParaRPr lang="en-US" b="1" dirty="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290">
                                          <p:stCondLst>
                                            <p:cond delay="0"/>
                                          </p:stCondLst>
                                        </p:cTn>
                                        <p:tgtEl>
                                          <p:spTgt spid="7170"/>
                                        </p:tgtEl>
                                      </p:cBhvr>
                                    </p:animEffect>
                                    <p:anim calcmode="lin" valueType="num">
                                      <p:cBhvr>
                                        <p:cTn id="8" dur="911"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170"/>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170"/>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170"/>
                                        </p:tgtEl>
                                        <p:attrNameLst>
                                          <p:attrName>ppt_y</p:attrName>
                                        </p:attrNameLst>
                                      </p:cBhvr>
                                      <p:tavLst>
                                        <p:tav tm="0" fmla="#ppt_y-sin(pi*$)/81">
                                          <p:val>
                                            <p:fltVal val="0"/>
                                          </p:val>
                                        </p:tav>
                                        <p:tav tm="100000">
                                          <p:val>
                                            <p:fltVal val="1"/>
                                          </p:val>
                                        </p:tav>
                                      </p:tavLst>
                                    </p:anim>
                                    <p:animScale>
                                      <p:cBhvr>
                                        <p:cTn id="13" dur="13">
                                          <p:stCondLst>
                                            <p:cond delay="325"/>
                                          </p:stCondLst>
                                        </p:cTn>
                                        <p:tgtEl>
                                          <p:spTgt spid="7170"/>
                                        </p:tgtEl>
                                      </p:cBhvr>
                                      <p:to x="100000" y="60000"/>
                                    </p:animScale>
                                    <p:animScale>
                                      <p:cBhvr>
                                        <p:cTn id="14" dur="83" decel="50000">
                                          <p:stCondLst>
                                            <p:cond delay="338"/>
                                          </p:stCondLst>
                                        </p:cTn>
                                        <p:tgtEl>
                                          <p:spTgt spid="7170"/>
                                        </p:tgtEl>
                                      </p:cBhvr>
                                      <p:to x="100000" y="100000"/>
                                    </p:animScale>
                                    <p:animScale>
                                      <p:cBhvr>
                                        <p:cTn id="15" dur="13">
                                          <p:stCondLst>
                                            <p:cond delay="656"/>
                                          </p:stCondLst>
                                        </p:cTn>
                                        <p:tgtEl>
                                          <p:spTgt spid="7170"/>
                                        </p:tgtEl>
                                      </p:cBhvr>
                                      <p:to x="100000" y="80000"/>
                                    </p:animScale>
                                    <p:animScale>
                                      <p:cBhvr>
                                        <p:cTn id="16" dur="83" decel="50000">
                                          <p:stCondLst>
                                            <p:cond delay="669"/>
                                          </p:stCondLst>
                                        </p:cTn>
                                        <p:tgtEl>
                                          <p:spTgt spid="7170"/>
                                        </p:tgtEl>
                                      </p:cBhvr>
                                      <p:to x="100000" y="100000"/>
                                    </p:animScale>
                                    <p:animScale>
                                      <p:cBhvr>
                                        <p:cTn id="17" dur="13">
                                          <p:stCondLst>
                                            <p:cond delay="821"/>
                                          </p:stCondLst>
                                        </p:cTn>
                                        <p:tgtEl>
                                          <p:spTgt spid="7170"/>
                                        </p:tgtEl>
                                      </p:cBhvr>
                                      <p:to x="100000" y="90000"/>
                                    </p:animScale>
                                    <p:animScale>
                                      <p:cBhvr>
                                        <p:cTn id="18" dur="83" decel="50000">
                                          <p:stCondLst>
                                            <p:cond delay="834"/>
                                          </p:stCondLst>
                                        </p:cTn>
                                        <p:tgtEl>
                                          <p:spTgt spid="7170"/>
                                        </p:tgtEl>
                                      </p:cBhvr>
                                      <p:to x="100000" y="100000"/>
                                    </p:animScale>
                                    <p:animScale>
                                      <p:cBhvr>
                                        <p:cTn id="19" dur="13">
                                          <p:stCondLst>
                                            <p:cond delay="904"/>
                                          </p:stCondLst>
                                        </p:cTn>
                                        <p:tgtEl>
                                          <p:spTgt spid="7170"/>
                                        </p:tgtEl>
                                      </p:cBhvr>
                                      <p:to x="100000" y="95000"/>
                                    </p:animScale>
                                    <p:animScale>
                                      <p:cBhvr>
                                        <p:cTn id="20" dur="83" decel="50000">
                                          <p:stCondLst>
                                            <p:cond delay="917"/>
                                          </p:stCondLst>
                                        </p:cTn>
                                        <p:tgtEl>
                                          <p:spTgt spid="717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171"/>
                                        </p:tgtEl>
                                        <p:attrNameLst>
                                          <p:attrName>style.visibility</p:attrName>
                                        </p:attrNameLst>
                                      </p:cBhvr>
                                      <p:to>
                                        <p:strVal val="visible"/>
                                      </p:to>
                                    </p:set>
                                    <p:animEffect transition="in" filter="wipe(down)">
                                      <p:cBhvr>
                                        <p:cTn id="23" dur="290">
                                          <p:stCondLst>
                                            <p:cond delay="0"/>
                                          </p:stCondLst>
                                        </p:cTn>
                                        <p:tgtEl>
                                          <p:spTgt spid="7171"/>
                                        </p:tgtEl>
                                      </p:cBhvr>
                                    </p:animEffect>
                                    <p:anim calcmode="lin" valueType="num">
                                      <p:cBhvr>
                                        <p:cTn id="24" dur="911" tmFilter="0,0; 0.14,0.36; 0.43,0.73; 0.71,0.91; 1.0,1.0">
                                          <p:stCondLst>
                                            <p:cond delay="0"/>
                                          </p:stCondLst>
                                        </p:cTn>
                                        <p:tgtEl>
                                          <p:spTgt spid="7171"/>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7171"/>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7171"/>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7171"/>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7171"/>
                                        </p:tgtEl>
                                        <p:attrNameLst>
                                          <p:attrName>ppt_y</p:attrName>
                                        </p:attrNameLst>
                                      </p:cBhvr>
                                      <p:tavLst>
                                        <p:tav tm="0" fmla="#ppt_y-sin(pi*$)/81">
                                          <p:val>
                                            <p:fltVal val="0"/>
                                          </p:val>
                                        </p:tav>
                                        <p:tav tm="100000">
                                          <p:val>
                                            <p:fltVal val="1"/>
                                          </p:val>
                                        </p:tav>
                                      </p:tavLst>
                                    </p:anim>
                                    <p:animScale>
                                      <p:cBhvr>
                                        <p:cTn id="29" dur="13">
                                          <p:stCondLst>
                                            <p:cond delay="325"/>
                                          </p:stCondLst>
                                        </p:cTn>
                                        <p:tgtEl>
                                          <p:spTgt spid="7171"/>
                                        </p:tgtEl>
                                      </p:cBhvr>
                                      <p:to x="100000" y="60000"/>
                                    </p:animScale>
                                    <p:animScale>
                                      <p:cBhvr>
                                        <p:cTn id="30" dur="83" decel="50000">
                                          <p:stCondLst>
                                            <p:cond delay="338"/>
                                          </p:stCondLst>
                                        </p:cTn>
                                        <p:tgtEl>
                                          <p:spTgt spid="7171"/>
                                        </p:tgtEl>
                                      </p:cBhvr>
                                      <p:to x="100000" y="100000"/>
                                    </p:animScale>
                                    <p:animScale>
                                      <p:cBhvr>
                                        <p:cTn id="31" dur="13">
                                          <p:stCondLst>
                                            <p:cond delay="656"/>
                                          </p:stCondLst>
                                        </p:cTn>
                                        <p:tgtEl>
                                          <p:spTgt spid="7171"/>
                                        </p:tgtEl>
                                      </p:cBhvr>
                                      <p:to x="100000" y="80000"/>
                                    </p:animScale>
                                    <p:animScale>
                                      <p:cBhvr>
                                        <p:cTn id="32" dur="83" decel="50000">
                                          <p:stCondLst>
                                            <p:cond delay="669"/>
                                          </p:stCondLst>
                                        </p:cTn>
                                        <p:tgtEl>
                                          <p:spTgt spid="7171"/>
                                        </p:tgtEl>
                                      </p:cBhvr>
                                      <p:to x="100000" y="100000"/>
                                    </p:animScale>
                                    <p:animScale>
                                      <p:cBhvr>
                                        <p:cTn id="33" dur="13">
                                          <p:stCondLst>
                                            <p:cond delay="821"/>
                                          </p:stCondLst>
                                        </p:cTn>
                                        <p:tgtEl>
                                          <p:spTgt spid="7171"/>
                                        </p:tgtEl>
                                      </p:cBhvr>
                                      <p:to x="100000" y="90000"/>
                                    </p:animScale>
                                    <p:animScale>
                                      <p:cBhvr>
                                        <p:cTn id="34" dur="83" decel="50000">
                                          <p:stCondLst>
                                            <p:cond delay="834"/>
                                          </p:stCondLst>
                                        </p:cTn>
                                        <p:tgtEl>
                                          <p:spTgt spid="7171"/>
                                        </p:tgtEl>
                                      </p:cBhvr>
                                      <p:to x="100000" y="100000"/>
                                    </p:animScale>
                                    <p:animScale>
                                      <p:cBhvr>
                                        <p:cTn id="35" dur="13">
                                          <p:stCondLst>
                                            <p:cond delay="904"/>
                                          </p:stCondLst>
                                        </p:cTn>
                                        <p:tgtEl>
                                          <p:spTgt spid="7171"/>
                                        </p:tgtEl>
                                      </p:cBhvr>
                                      <p:to x="100000" y="95000"/>
                                    </p:animScale>
                                    <p:animScale>
                                      <p:cBhvr>
                                        <p:cTn id="36" dur="83" decel="50000">
                                          <p:stCondLst>
                                            <p:cond delay="917"/>
                                          </p:stCondLst>
                                        </p:cTn>
                                        <p:tgtEl>
                                          <p:spTgt spid="717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285720" y="376276"/>
            <a:ext cx="7072362" cy="2988073"/>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285720" y="3714752"/>
            <a:ext cx="7109729" cy="2986086"/>
          </a:xfrm>
          <a:prstGeom prst="rect">
            <a:avLst/>
          </a:prstGeom>
          <a:noFill/>
          <a:ln w="9525">
            <a:noFill/>
            <a:miter lim="800000"/>
            <a:headEnd/>
            <a:tailEnd/>
          </a:ln>
          <a:effectLst/>
        </p:spPr>
      </p:pic>
      <p:sp>
        <p:nvSpPr>
          <p:cNvPr id="4" name="Прямоугольник 3"/>
          <p:cNvSpPr/>
          <p:nvPr/>
        </p:nvSpPr>
        <p:spPr>
          <a:xfrm>
            <a:off x="7358082" y="3286124"/>
            <a:ext cx="740908" cy="369332"/>
          </a:xfrm>
          <a:prstGeom prst="rect">
            <a:avLst/>
          </a:prstGeom>
        </p:spPr>
        <p:txBody>
          <a:bodyPr wrap="none">
            <a:spAutoFit/>
          </a:bodyPr>
          <a:lstStyle/>
          <a:p>
            <a:r>
              <a:rPr lang="ru-RU" dirty="0" smtClean="0"/>
              <a:t>1934 </a:t>
            </a:r>
            <a:endParaRPr lang="en-US" dirty="0"/>
          </a:p>
        </p:txBody>
      </p:sp>
      <p:sp>
        <p:nvSpPr>
          <p:cNvPr id="5" name="Прямоугольник 4"/>
          <p:cNvSpPr/>
          <p:nvPr/>
        </p:nvSpPr>
        <p:spPr>
          <a:xfrm>
            <a:off x="357158" y="0"/>
            <a:ext cx="1357306" cy="646331"/>
          </a:xfrm>
          <a:prstGeom prst="rect">
            <a:avLst/>
          </a:prstGeom>
        </p:spPr>
        <p:txBody>
          <a:bodyPr wrap="square">
            <a:spAutoFit/>
          </a:bodyPr>
          <a:lstStyle/>
          <a:p>
            <a:r>
              <a:rPr lang="en-US" b="1" dirty="0" smtClean="0"/>
              <a:t>Cleveland</a:t>
            </a:r>
            <a:br>
              <a:rPr lang="en-US" b="1" dirty="0" smtClean="0"/>
            </a:br>
            <a:endParaRPr lang="en-US" b="1" dirty="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290">
                                          <p:stCondLst>
                                            <p:cond delay="0"/>
                                          </p:stCondLst>
                                        </p:cTn>
                                        <p:tgtEl>
                                          <p:spTgt spid="8194"/>
                                        </p:tgtEl>
                                      </p:cBhvr>
                                    </p:animEffect>
                                    <p:anim calcmode="lin" valueType="num">
                                      <p:cBhvr>
                                        <p:cTn id="8" dur="911" tmFilter="0,0; 0.14,0.36; 0.43,0.73; 0.71,0.91; 1.0,1.0">
                                          <p:stCondLst>
                                            <p:cond delay="0"/>
                                          </p:stCondLst>
                                        </p:cTn>
                                        <p:tgtEl>
                                          <p:spTgt spid="819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819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819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819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8194"/>
                                        </p:tgtEl>
                                        <p:attrNameLst>
                                          <p:attrName>ppt_y</p:attrName>
                                        </p:attrNameLst>
                                      </p:cBhvr>
                                      <p:tavLst>
                                        <p:tav tm="0" fmla="#ppt_y-sin(pi*$)/81">
                                          <p:val>
                                            <p:fltVal val="0"/>
                                          </p:val>
                                        </p:tav>
                                        <p:tav tm="100000">
                                          <p:val>
                                            <p:fltVal val="1"/>
                                          </p:val>
                                        </p:tav>
                                      </p:tavLst>
                                    </p:anim>
                                    <p:animScale>
                                      <p:cBhvr>
                                        <p:cTn id="13" dur="13">
                                          <p:stCondLst>
                                            <p:cond delay="325"/>
                                          </p:stCondLst>
                                        </p:cTn>
                                        <p:tgtEl>
                                          <p:spTgt spid="8194"/>
                                        </p:tgtEl>
                                      </p:cBhvr>
                                      <p:to x="100000" y="60000"/>
                                    </p:animScale>
                                    <p:animScale>
                                      <p:cBhvr>
                                        <p:cTn id="14" dur="83" decel="50000">
                                          <p:stCondLst>
                                            <p:cond delay="338"/>
                                          </p:stCondLst>
                                        </p:cTn>
                                        <p:tgtEl>
                                          <p:spTgt spid="8194"/>
                                        </p:tgtEl>
                                      </p:cBhvr>
                                      <p:to x="100000" y="100000"/>
                                    </p:animScale>
                                    <p:animScale>
                                      <p:cBhvr>
                                        <p:cTn id="15" dur="13">
                                          <p:stCondLst>
                                            <p:cond delay="656"/>
                                          </p:stCondLst>
                                        </p:cTn>
                                        <p:tgtEl>
                                          <p:spTgt spid="8194"/>
                                        </p:tgtEl>
                                      </p:cBhvr>
                                      <p:to x="100000" y="80000"/>
                                    </p:animScale>
                                    <p:animScale>
                                      <p:cBhvr>
                                        <p:cTn id="16" dur="83" decel="50000">
                                          <p:stCondLst>
                                            <p:cond delay="669"/>
                                          </p:stCondLst>
                                        </p:cTn>
                                        <p:tgtEl>
                                          <p:spTgt spid="8194"/>
                                        </p:tgtEl>
                                      </p:cBhvr>
                                      <p:to x="100000" y="100000"/>
                                    </p:animScale>
                                    <p:animScale>
                                      <p:cBhvr>
                                        <p:cTn id="17" dur="13">
                                          <p:stCondLst>
                                            <p:cond delay="821"/>
                                          </p:stCondLst>
                                        </p:cTn>
                                        <p:tgtEl>
                                          <p:spTgt spid="8194"/>
                                        </p:tgtEl>
                                      </p:cBhvr>
                                      <p:to x="100000" y="90000"/>
                                    </p:animScale>
                                    <p:animScale>
                                      <p:cBhvr>
                                        <p:cTn id="18" dur="83" decel="50000">
                                          <p:stCondLst>
                                            <p:cond delay="834"/>
                                          </p:stCondLst>
                                        </p:cTn>
                                        <p:tgtEl>
                                          <p:spTgt spid="8194"/>
                                        </p:tgtEl>
                                      </p:cBhvr>
                                      <p:to x="100000" y="100000"/>
                                    </p:animScale>
                                    <p:animScale>
                                      <p:cBhvr>
                                        <p:cTn id="19" dur="13">
                                          <p:stCondLst>
                                            <p:cond delay="904"/>
                                          </p:stCondLst>
                                        </p:cTn>
                                        <p:tgtEl>
                                          <p:spTgt spid="8194"/>
                                        </p:tgtEl>
                                      </p:cBhvr>
                                      <p:to x="100000" y="95000"/>
                                    </p:animScale>
                                    <p:animScale>
                                      <p:cBhvr>
                                        <p:cTn id="20" dur="83" decel="50000">
                                          <p:stCondLst>
                                            <p:cond delay="917"/>
                                          </p:stCondLst>
                                        </p:cTn>
                                        <p:tgtEl>
                                          <p:spTgt spid="819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8195"/>
                                        </p:tgtEl>
                                        <p:attrNameLst>
                                          <p:attrName>style.visibility</p:attrName>
                                        </p:attrNameLst>
                                      </p:cBhvr>
                                      <p:to>
                                        <p:strVal val="visible"/>
                                      </p:to>
                                    </p:set>
                                    <p:animEffect transition="in" filter="wipe(down)">
                                      <p:cBhvr>
                                        <p:cTn id="23" dur="290">
                                          <p:stCondLst>
                                            <p:cond delay="0"/>
                                          </p:stCondLst>
                                        </p:cTn>
                                        <p:tgtEl>
                                          <p:spTgt spid="8195"/>
                                        </p:tgtEl>
                                      </p:cBhvr>
                                    </p:animEffect>
                                    <p:anim calcmode="lin" valueType="num">
                                      <p:cBhvr>
                                        <p:cTn id="24" dur="911" tmFilter="0,0; 0.14,0.36; 0.43,0.73; 0.71,0.91; 1.0,1.0">
                                          <p:stCondLst>
                                            <p:cond delay="0"/>
                                          </p:stCondLst>
                                        </p:cTn>
                                        <p:tgtEl>
                                          <p:spTgt spid="8195"/>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8195"/>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8195"/>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8195"/>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8195"/>
                                        </p:tgtEl>
                                        <p:attrNameLst>
                                          <p:attrName>ppt_y</p:attrName>
                                        </p:attrNameLst>
                                      </p:cBhvr>
                                      <p:tavLst>
                                        <p:tav tm="0" fmla="#ppt_y-sin(pi*$)/81">
                                          <p:val>
                                            <p:fltVal val="0"/>
                                          </p:val>
                                        </p:tav>
                                        <p:tav tm="100000">
                                          <p:val>
                                            <p:fltVal val="1"/>
                                          </p:val>
                                        </p:tav>
                                      </p:tavLst>
                                    </p:anim>
                                    <p:animScale>
                                      <p:cBhvr>
                                        <p:cTn id="29" dur="13">
                                          <p:stCondLst>
                                            <p:cond delay="325"/>
                                          </p:stCondLst>
                                        </p:cTn>
                                        <p:tgtEl>
                                          <p:spTgt spid="8195"/>
                                        </p:tgtEl>
                                      </p:cBhvr>
                                      <p:to x="100000" y="60000"/>
                                    </p:animScale>
                                    <p:animScale>
                                      <p:cBhvr>
                                        <p:cTn id="30" dur="83" decel="50000">
                                          <p:stCondLst>
                                            <p:cond delay="338"/>
                                          </p:stCondLst>
                                        </p:cTn>
                                        <p:tgtEl>
                                          <p:spTgt spid="8195"/>
                                        </p:tgtEl>
                                      </p:cBhvr>
                                      <p:to x="100000" y="100000"/>
                                    </p:animScale>
                                    <p:animScale>
                                      <p:cBhvr>
                                        <p:cTn id="31" dur="13">
                                          <p:stCondLst>
                                            <p:cond delay="656"/>
                                          </p:stCondLst>
                                        </p:cTn>
                                        <p:tgtEl>
                                          <p:spTgt spid="8195"/>
                                        </p:tgtEl>
                                      </p:cBhvr>
                                      <p:to x="100000" y="80000"/>
                                    </p:animScale>
                                    <p:animScale>
                                      <p:cBhvr>
                                        <p:cTn id="32" dur="83" decel="50000">
                                          <p:stCondLst>
                                            <p:cond delay="669"/>
                                          </p:stCondLst>
                                        </p:cTn>
                                        <p:tgtEl>
                                          <p:spTgt spid="8195"/>
                                        </p:tgtEl>
                                      </p:cBhvr>
                                      <p:to x="100000" y="100000"/>
                                    </p:animScale>
                                    <p:animScale>
                                      <p:cBhvr>
                                        <p:cTn id="33" dur="13">
                                          <p:stCondLst>
                                            <p:cond delay="821"/>
                                          </p:stCondLst>
                                        </p:cTn>
                                        <p:tgtEl>
                                          <p:spTgt spid="8195"/>
                                        </p:tgtEl>
                                      </p:cBhvr>
                                      <p:to x="100000" y="90000"/>
                                    </p:animScale>
                                    <p:animScale>
                                      <p:cBhvr>
                                        <p:cTn id="34" dur="83" decel="50000">
                                          <p:stCondLst>
                                            <p:cond delay="834"/>
                                          </p:stCondLst>
                                        </p:cTn>
                                        <p:tgtEl>
                                          <p:spTgt spid="8195"/>
                                        </p:tgtEl>
                                      </p:cBhvr>
                                      <p:to x="100000" y="100000"/>
                                    </p:animScale>
                                    <p:animScale>
                                      <p:cBhvr>
                                        <p:cTn id="35" dur="13">
                                          <p:stCondLst>
                                            <p:cond delay="904"/>
                                          </p:stCondLst>
                                        </p:cTn>
                                        <p:tgtEl>
                                          <p:spTgt spid="8195"/>
                                        </p:tgtEl>
                                      </p:cBhvr>
                                      <p:to x="100000" y="95000"/>
                                    </p:animScale>
                                    <p:animScale>
                                      <p:cBhvr>
                                        <p:cTn id="36" dur="83" decel="50000">
                                          <p:stCondLst>
                                            <p:cond delay="917"/>
                                          </p:stCondLst>
                                        </p:cTn>
                                        <p:tgtEl>
                                          <p:spTgt spid="819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571473" y="3639350"/>
            <a:ext cx="6357982" cy="2389988"/>
          </a:xfrm>
          <a:prstGeom prst="rect">
            <a:avLst/>
          </a:prstGeom>
          <a:noFill/>
          <a:ln w="9525">
            <a:noFill/>
            <a:miter lim="800000"/>
            <a:headEnd/>
            <a:tailEnd/>
          </a:ln>
          <a:effectLst/>
        </p:spPr>
      </p:pic>
      <p:sp>
        <p:nvSpPr>
          <p:cNvPr id="3" name="Прямоугольник 2"/>
          <p:cNvSpPr/>
          <p:nvPr/>
        </p:nvSpPr>
        <p:spPr>
          <a:xfrm>
            <a:off x="7072330" y="3143248"/>
            <a:ext cx="740908" cy="369332"/>
          </a:xfrm>
          <a:prstGeom prst="rect">
            <a:avLst/>
          </a:prstGeom>
        </p:spPr>
        <p:txBody>
          <a:bodyPr wrap="none">
            <a:spAutoFit/>
          </a:bodyPr>
          <a:lstStyle/>
          <a:p>
            <a:r>
              <a:rPr lang="ru-RU" dirty="0" smtClean="0"/>
              <a:t>1918 </a:t>
            </a:r>
            <a:endParaRPr lang="en-US" dirty="0"/>
          </a:p>
        </p:txBody>
      </p:sp>
      <p:pic>
        <p:nvPicPr>
          <p:cNvPr id="4" name="Picture 2"/>
          <p:cNvPicPr>
            <a:picLocks noChangeAspect="1" noChangeArrowheads="1"/>
          </p:cNvPicPr>
          <p:nvPr/>
        </p:nvPicPr>
        <p:blipFill>
          <a:blip r:embed="rId3"/>
          <a:srcRect/>
          <a:stretch>
            <a:fillRect/>
          </a:stretch>
        </p:blipFill>
        <p:spPr bwMode="auto">
          <a:xfrm>
            <a:off x="571472" y="500042"/>
            <a:ext cx="6357982" cy="2680717"/>
          </a:xfrm>
          <a:prstGeom prst="rect">
            <a:avLst/>
          </a:prstGeom>
          <a:noFill/>
          <a:ln w="9525">
            <a:noFill/>
            <a:miter lim="800000"/>
            <a:headEnd/>
            <a:tailEnd/>
          </a:ln>
          <a:effectLst/>
        </p:spPr>
      </p:pic>
      <p:sp>
        <p:nvSpPr>
          <p:cNvPr id="5" name="Прямоугольник 4"/>
          <p:cNvSpPr/>
          <p:nvPr/>
        </p:nvSpPr>
        <p:spPr>
          <a:xfrm>
            <a:off x="571472" y="0"/>
            <a:ext cx="1048685" cy="369332"/>
          </a:xfrm>
          <a:prstGeom prst="rect">
            <a:avLst/>
          </a:prstGeom>
        </p:spPr>
        <p:txBody>
          <a:bodyPr wrap="none">
            <a:spAutoFit/>
          </a:bodyPr>
          <a:lstStyle/>
          <a:p>
            <a:r>
              <a:rPr lang="en-US" b="1" dirty="0" smtClean="0"/>
              <a:t>Madison</a:t>
            </a:r>
            <a:endParaRPr lang="en-US" b="1" dirty="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290"/>
                                        </p:tgtEl>
                                        <p:attrNameLst>
                                          <p:attrName>style.visibility</p:attrName>
                                        </p:attrNameLst>
                                      </p:cBhvr>
                                      <p:to>
                                        <p:strVal val="visible"/>
                                      </p:to>
                                    </p:set>
                                    <p:animEffect transition="in" filter="wipe(down)">
                                      <p:cBhvr>
                                        <p:cTn id="23" dur="290">
                                          <p:stCondLst>
                                            <p:cond delay="0"/>
                                          </p:stCondLst>
                                        </p:cTn>
                                        <p:tgtEl>
                                          <p:spTgt spid="12290"/>
                                        </p:tgtEl>
                                      </p:cBhvr>
                                    </p:animEffect>
                                    <p:anim calcmode="lin" valueType="num">
                                      <p:cBhvr>
                                        <p:cTn id="24" dur="911" tmFilter="0,0; 0.14,0.36; 0.43,0.73; 0.71,0.91; 1.0,1.0">
                                          <p:stCondLst>
                                            <p:cond delay="0"/>
                                          </p:stCondLst>
                                        </p:cTn>
                                        <p:tgtEl>
                                          <p:spTgt spid="12290"/>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12290"/>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12290"/>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12290"/>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12290"/>
                                        </p:tgtEl>
                                        <p:attrNameLst>
                                          <p:attrName>ppt_y</p:attrName>
                                        </p:attrNameLst>
                                      </p:cBhvr>
                                      <p:tavLst>
                                        <p:tav tm="0" fmla="#ppt_y-sin(pi*$)/81">
                                          <p:val>
                                            <p:fltVal val="0"/>
                                          </p:val>
                                        </p:tav>
                                        <p:tav tm="100000">
                                          <p:val>
                                            <p:fltVal val="1"/>
                                          </p:val>
                                        </p:tav>
                                      </p:tavLst>
                                    </p:anim>
                                    <p:animScale>
                                      <p:cBhvr>
                                        <p:cTn id="29" dur="13">
                                          <p:stCondLst>
                                            <p:cond delay="325"/>
                                          </p:stCondLst>
                                        </p:cTn>
                                        <p:tgtEl>
                                          <p:spTgt spid="12290"/>
                                        </p:tgtEl>
                                      </p:cBhvr>
                                      <p:to x="100000" y="60000"/>
                                    </p:animScale>
                                    <p:animScale>
                                      <p:cBhvr>
                                        <p:cTn id="30" dur="83" decel="50000">
                                          <p:stCondLst>
                                            <p:cond delay="338"/>
                                          </p:stCondLst>
                                        </p:cTn>
                                        <p:tgtEl>
                                          <p:spTgt spid="12290"/>
                                        </p:tgtEl>
                                      </p:cBhvr>
                                      <p:to x="100000" y="100000"/>
                                    </p:animScale>
                                    <p:animScale>
                                      <p:cBhvr>
                                        <p:cTn id="31" dur="13">
                                          <p:stCondLst>
                                            <p:cond delay="656"/>
                                          </p:stCondLst>
                                        </p:cTn>
                                        <p:tgtEl>
                                          <p:spTgt spid="12290"/>
                                        </p:tgtEl>
                                      </p:cBhvr>
                                      <p:to x="100000" y="80000"/>
                                    </p:animScale>
                                    <p:animScale>
                                      <p:cBhvr>
                                        <p:cTn id="32" dur="83" decel="50000">
                                          <p:stCondLst>
                                            <p:cond delay="669"/>
                                          </p:stCondLst>
                                        </p:cTn>
                                        <p:tgtEl>
                                          <p:spTgt spid="12290"/>
                                        </p:tgtEl>
                                      </p:cBhvr>
                                      <p:to x="100000" y="100000"/>
                                    </p:animScale>
                                    <p:animScale>
                                      <p:cBhvr>
                                        <p:cTn id="33" dur="13">
                                          <p:stCondLst>
                                            <p:cond delay="821"/>
                                          </p:stCondLst>
                                        </p:cTn>
                                        <p:tgtEl>
                                          <p:spTgt spid="12290"/>
                                        </p:tgtEl>
                                      </p:cBhvr>
                                      <p:to x="100000" y="90000"/>
                                    </p:animScale>
                                    <p:animScale>
                                      <p:cBhvr>
                                        <p:cTn id="34" dur="83" decel="50000">
                                          <p:stCondLst>
                                            <p:cond delay="834"/>
                                          </p:stCondLst>
                                        </p:cTn>
                                        <p:tgtEl>
                                          <p:spTgt spid="12290"/>
                                        </p:tgtEl>
                                      </p:cBhvr>
                                      <p:to x="100000" y="100000"/>
                                    </p:animScale>
                                    <p:animScale>
                                      <p:cBhvr>
                                        <p:cTn id="35" dur="13">
                                          <p:stCondLst>
                                            <p:cond delay="904"/>
                                          </p:stCondLst>
                                        </p:cTn>
                                        <p:tgtEl>
                                          <p:spTgt spid="12290"/>
                                        </p:tgtEl>
                                      </p:cBhvr>
                                      <p:to x="100000" y="95000"/>
                                    </p:animScale>
                                    <p:animScale>
                                      <p:cBhvr>
                                        <p:cTn id="36" dur="83" decel="50000">
                                          <p:stCondLst>
                                            <p:cond delay="917"/>
                                          </p:stCondLst>
                                        </p:cTn>
                                        <p:tgtEl>
                                          <p:spTgt spid="1229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428596" y="428604"/>
            <a:ext cx="6939638" cy="2914648"/>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a:stretch>
            <a:fillRect/>
          </a:stretch>
        </p:blipFill>
        <p:spPr bwMode="auto">
          <a:xfrm>
            <a:off x="428596" y="3643314"/>
            <a:ext cx="6973652" cy="2928934"/>
          </a:xfrm>
          <a:prstGeom prst="rect">
            <a:avLst/>
          </a:prstGeom>
          <a:noFill/>
          <a:ln w="9525">
            <a:noFill/>
            <a:miter lim="800000"/>
            <a:headEnd/>
            <a:tailEnd/>
          </a:ln>
          <a:effectLst/>
        </p:spPr>
      </p:pic>
      <p:sp>
        <p:nvSpPr>
          <p:cNvPr id="4" name="Прямоугольник 3"/>
          <p:cNvSpPr/>
          <p:nvPr/>
        </p:nvSpPr>
        <p:spPr>
          <a:xfrm>
            <a:off x="7358082" y="3214686"/>
            <a:ext cx="740908" cy="369332"/>
          </a:xfrm>
          <a:prstGeom prst="rect">
            <a:avLst/>
          </a:prstGeom>
        </p:spPr>
        <p:txBody>
          <a:bodyPr wrap="none">
            <a:spAutoFit/>
          </a:bodyPr>
          <a:lstStyle/>
          <a:p>
            <a:r>
              <a:rPr lang="ru-RU" dirty="0" smtClean="0"/>
              <a:t>1934 </a:t>
            </a:r>
            <a:endParaRPr lang="en-US" dirty="0"/>
          </a:p>
        </p:txBody>
      </p:sp>
      <p:sp>
        <p:nvSpPr>
          <p:cNvPr id="5" name="Прямоугольник 4"/>
          <p:cNvSpPr/>
          <p:nvPr/>
        </p:nvSpPr>
        <p:spPr>
          <a:xfrm>
            <a:off x="285720" y="0"/>
            <a:ext cx="1500182" cy="646331"/>
          </a:xfrm>
          <a:prstGeom prst="rect">
            <a:avLst/>
          </a:prstGeom>
        </p:spPr>
        <p:txBody>
          <a:bodyPr wrap="square">
            <a:spAutoFit/>
          </a:bodyPr>
          <a:lstStyle/>
          <a:p>
            <a:r>
              <a:rPr lang="en-US" b="1" dirty="0" smtClean="0"/>
              <a:t>Chase</a:t>
            </a:r>
            <a:br>
              <a:rPr lang="en-US" b="1" dirty="0" smtClean="0"/>
            </a:br>
            <a:endParaRPr lang="en-US" b="1" dirty="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290">
                                          <p:stCondLst>
                                            <p:cond delay="0"/>
                                          </p:stCondLst>
                                        </p:cTn>
                                        <p:tgtEl>
                                          <p:spTgt spid="9218"/>
                                        </p:tgtEl>
                                      </p:cBhvr>
                                    </p:animEffect>
                                    <p:anim calcmode="lin" valueType="num">
                                      <p:cBhvr>
                                        <p:cTn id="8" dur="911" tmFilter="0,0; 0.14,0.36; 0.43,0.73; 0.71,0.91; 1.0,1.0">
                                          <p:stCondLst>
                                            <p:cond delay="0"/>
                                          </p:stCondLst>
                                        </p:cTn>
                                        <p:tgtEl>
                                          <p:spTgt spid="921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921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921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921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9218"/>
                                        </p:tgtEl>
                                        <p:attrNameLst>
                                          <p:attrName>ppt_y</p:attrName>
                                        </p:attrNameLst>
                                      </p:cBhvr>
                                      <p:tavLst>
                                        <p:tav tm="0" fmla="#ppt_y-sin(pi*$)/81">
                                          <p:val>
                                            <p:fltVal val="0"/>
                                          </p:val>
                                        </p:tav>
                                        <p:tav tm="100000">
                                          <p:val>
                                            <p:fltVal val="1"/>
                                          </p:val>
                                        </p:tav>
                                      </p:tavLst>
                                    </p:anim>
                                    <p:animScale>
                                      <p:cBhvr>
                                        <p:cTn id="13" dur="13">
                                          <p:stCondLst>
                                            <p:cond delay="325"/>
                                          </p:stCondLst>
                                        </p:cTn>
                                        <p:tgtEl>
                                          <p:spTgt spid="9218"/>
                                        </p:tgtEl>
                                      </p:cBhvr>
                                      <p:to x="100000" y="60000"/>
                                    </p:animScale>
                                    <p:animScale>
                                      <p:cBhvr>
                                        <p:cTn id="14" dur="83" decel="50000">
                                          <p:stCondLst>
                                            <p:cond delay="338"/>
                                          </p:stCondLst>
                                        </p:cTn>
                                        <p:tgtEl>
                                          <p:spTgt spid="9218"/>
                                        </p:tgtEl>
                                      </p:cBhvr>
                                      <p:to x="100000" y="100000"/>
                                    </p:animScale>
                                    <p:animScale>
                                      <p:cBhvr>
                                        <p:cTn id="15" dur="13">
                                          <p:stCondLst>
                                            <p:cond delay="656"/>
                                          </p:stCondLst>
                                        </p:cTn>
                                        <p:tgtEl>
                                          <p:spTgt spid="9218"/>
                                        </p:tgtEl>
                                      </p:cBhvr>
                                      <p:to x="100000" y="80000"/>
                                    </p:animScale>
                                    <p:animScale>
                                      <p:cBhvr>
                                        <p:cTn id="16" dur="83" decel="50000">
                                          <p:stCondLst>
                                            <p:cond delay="669"/>
                                          </p:stCondLst>
                                        </p:cTn>
                                        <p:tgtEl>
                                          <p:spTgt spid="9218"/>
                                        </p:tgtEl>
                                      </p:cBhvr>
                                      <p:to x="100000" y="100000"/>
                                    </p:animScale>
                                    <p:animScale>
                                      <p:cBhvr>
                                        <p:cTn id="17" dur="13">
                                          <p:stCondLst>
                                            <p:cond delay="821"/>
                                          </p:stCondLst>
                                        </p:cTn>
                                        <p:tgtEl>
                                          <p:spTgt spid="9218"/>
                                        </p:tgtEl>
                                      </p:cBhvr>
                                      <p:to x="100000" y="90000"/>
                                    </p:animScale>
                                    <p:animScale>
                                      <p:cBhvr>
                                        <p:cTn id="18" dur="83" decel="50000">
                                          <p:stCondLst>
                                            <p:cond delay="834"/>
                                          </p:stCondLst>
                                        </p:cTn>
                                        <p:tgtEl>
                                          <p:spTgt spid="9218"/>
                                        </p:tgtEl>
                                      </p:cBhvr>
                                      <p:to x="100000" y="100000"/>
                                    </p:animScale>
                                    <p:animScale>
                                      <p:cBhvr>
                                        <p:cTn id="19" dur="13">
                                          <p:stCondLst>
                                            <p:cond delay="904"/>
                                          </p:stCondLst>
                                        </p:cTn>
                                        <p:tgtEl>
                                          <p:spTgt spid="9218"/>
                                        </p:tgtEl>
                                      </p:cBhvr>
                                      <p:to x="100000" y="95000"/>
                                    </p:animScale>
                                    <p:animScale>
                                      <p:cBhvr>
                                        <p:cTn id="20" dur="83" decel="50000">
                                          <p:stCondLst>
                                            <p:cond delay="917"/>
                                          </p:stCondLst>
                                        </p:cTn>
                                        <p:tgtEl>
                                          <p:spTgt spid="921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9219"/>
                                        </p:tgtEl>
                                        <p:attrNameLst>
                                          <p:attrName>style.visibility</p:attrName>
                                        </p:attrNameLst>
                                      </p:cBhvr>
                                      <p:to>
                                        <p:strVal val="visible"/>
                                      </p:to>
                                    </p:set>
                                    <p:animEffect transition="in" filter="wipe(down)">
                                      <p:cBhvr>
                                        <p:cTn id="23" dur="290">
                                          <p:stCondLst>
                                            <p:cond delay="0"/>
                                          </p:stCondLst>
                                        </p:cTn>
                                        <p:tgtEl>
                                          <p:spTgt spid="9219"/>
                                        </p:tgtEl>
                                      </p:cBhvr>
                                    </p:animEffect>
                                    <p:anim calcmode="lin" valueType="num">
                                      <p:cBhvr>
                                        <p:cTn id="24" dur="911" tmFilter="0,0; 0.14,0.36; 0.43,0.73; 0.71,0.91; 1.0,1.0">
                                          <p:stCondLst>
                                            <p:cond delay="0"/>
                                          </p:stCondLst>
                                        </p:cTn>
                                        <p:tgtEl>
                                          <p:spTgt spid="9219"/>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9219"/>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9219"/>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9219"/>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9219"/>
                                        </p:tgtEl>
                                        <p:attrNameLst>
                                          <p:attrName>ppt_y</p:attrName>
                                        </p:attrNameLst>
                                      </p:cBhvr>
                                      <p:tavLst>
                                        <p:tav tm="0" fmla="#ppt_y-sin(pi*$)/81">
                                          <p:val>
                                            <p:fltVal val="0"/>
                                          </p:val>
                                        </p:tav>
                                        <p:tav tm="100000">
                                          <p:val>
                                            <p:fltVal val="1"/>
                                          </p:val>
                                        </p:tav>
                                      </p:tavLst>
                                    </p:anim>
                                    <p:animScale>
                                      <p:cBhvr>
                                        <p:cTn id="29" dur="13">
                                          <p:stCondLst>
                                            <p:cond delay="325"/>
                                          </p:stCondLst>
                                        </p:cTn>
                                        <p:tgtEl>
                                          <p:spTgt spid="9219"/>
                                        </p:tgtEl>
                                      </p:cBhvr>
                                      <p:to x="100000" y="60000"/>
                                    </p:animScale>
                                    <p:animScale>
                                      <p:cBhvr>
                                        <p:cTn id="30" dur="83" decel="50000">
                                          <p:stCondLst>
                                            <p:cond delay="338"/>
                                          </p:stCondLst>
                                        </p:cTn>
                                        <p:tgtEl>
                                          <p:spTgt spid="9219"/>
                                        </p:tgtEl>
                                      </p:cBhvr>
                                      <p:to x="100000" y="100000"/>
                                    </p:animScale>
                                    <p:animScale>
                                      <p:cBhvr>
                                        <p:cTn id="31" dur="13">
                                          <p:stCondLst>
                                            <p:cond delay="656"/>
                                          </p:stCondLst>
                                        </p:cTn>
                                        <p:tgtEl>
                                          <p:spTgt spid="9219"/>
                                        </p:tgtEl>
                                      </p:cBhvr>
                                      <p:to x="100000" y="80000"/>
                                    </p:animScale>
                                    <p:animScale>
                                      <p:cBhvr>
                                        <p:cTn id="32" dur="83" decel="50000">
                                          <p:stCondLst>
                                            <p:cond delay="669"/>
                                          </p:stCondLst>
                                        </p:cTn>
                                        <p:tgtEl>
                                          <p:spTgt spid="9219"/>
                                        </p:tgtEl>
                                      </p:cBhvr>
                                      <p:to x="100000" y="100000"/>
                                    </p:animScale>
                                    <p:animScale>
                                      <p:cBhvr>
                                        <p:cTn id="33" dur="13">
                                          <p:stCondLst>
                                            <p:cond delay="821"/>
                                          </p:stCondLst>
                                        </p:cTn>
                                        <p:tgtEl>
                                          <p:spTgt spid="9219"/>
                                        </p:tgtEl>
                                      </p:cBhvr>
                                      <p:to x="100000" y="90000"/>
                                    </p:animScale>
                                    <p:animScale>
                                      <p:cBhvr>
                                        <p:cTn id="34" dur="83" decel="50000">
                                          <p:stCondLst>
                                            <p:cond delay="834"/>
                                          </p:stCondLst>
                                        </p:cTn>
                                        <p:tgtEl>
                                          <p:spTgt spid="9219"/>
                                        </p:tgtEl>
                                      </p:cBhvr>
                                      <p:to x="100000" y="100000"/>
                                    </p:animScale>
                                    <p:animScale>
                                      <p:cBhvr>
                                        <p:cTn id="35" dur="13">
                                          <p:stCondLst>
                                            <p:cond delay="904"/>
                                          </p:stCondLst>
                                        </p:cTn>
                                        <p:tgtEl>
                                          <p:spTgt spid="9219"/>
                                        </p:tgtEl>
                                      </p:cBhvr>
                                      <p:to x="100000" y="95000"/>
                                    </p:animScale>
                                    <p:animScale>
                                      <p:cBhvr>
                                        <p:cTn id="36" dur="83" decel="50000">
                                          <p:stCondLst>
                                            <p:cond delay="917"/>
                                          </p:stCondLst>
                                        </p:cTn>
                                        <p:tgtEl>
                                          <p:spTgt spid="92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357158" y="357166"/>
            <a:ext cx="7067550" cy="2981325"/>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a:srcRect/>
          <a:stretch>
            <a:fillRect/>
          </a:stretch>
        </p:blipFill>
        <p:spPr bwMode="auto">
          <a:xfrm>
            <a:off x="357158" y="3643314"/>
            <a:ext cx="7067550" cy="3038475"/>
          </a:xfrm>
          <a:prstGeom prst="rect">
            <a:avLst/>
          </a:prstGeom>
          <a:noFill/>
          <a:ln w="9525">
            <a:noFill/>
            <a:miter lim="800000"/>
            <a:headEnd/>
            <a:tailEnd/>
          </a:ln>
          <a:effectLst/>
        </p:spPr>
      </p:pic>
      <p:sp>
        <p:nvSpPr>
          <p:cNvPr id="4" name="Прямоугольник 3"/>
          <p:cNvSpPr/>
          <p:nvPr/>
        </p:nvSpPr>
        <p:spPr>
          <a:xfrm>
            <a:off x="7358082" y="3286124"/>
            <a:ext cx="740908" cy="369332"/>
          </a:xfrm>
          <a:prstGeom prst="rect">
            <a:avLst/>
          </a:prstGeom>
        </p:spPr>
        <p:txBody>
          <a:bodyPr wrap="none">
            <a:spAutoFit/>
          </a:bodyPr>
          <a:lstStyle/>
          <a:p>
            <a:r>
              <a:rPr lang="ru-RU" dirty="0" smtClean="0"/>
              <a:t>1934 </a:t>
            </a:r>
            <a:endParaRPr lang="en-US" dirty="0"/>
          </a:p>
        </p:txBody>
      </p:sp>
      <p:sp>
        <p:nvSpPr>
          <p:cNvPr id="5" name="Прямоугольник 4"/>
          <p:cNvSpPr/>
          <p:nvPr/>
        </p:nvSpPr>
        <p:spPr>
          <a:xfrm>
            <a:off x="357158" y="0"/>
            <a:ext cx="1142992" cy="646331"/>
          </a:xfrm>
          <a:prstGeom prst="rect">
            <a:avLst/>
          </a:prstGeom>
        </p:spPr>
        <p:txBody>
          <a:bodyPr wrap="square">
            <a:spAutoFit/>
          </a:bodyPr>
          <a:lstStyle/>
          <a:p>
            <a:r>
              <a:rPr lang="en-US" b="1" dirty="0" smtClean="0"/>
              <a:t>Wilson</a:t>
            </a:r>
            <a:r>
              <a:rPr lang="en-US" dirty="0" smtClean="0"/>
              <a:t/>
            </a:r>
            <a:br>
              <a:rPr lang="en-US" dirty="0" smtClean="0"/>
            </a:br>
            <a:endParaRPr lang="en-US" dirty="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ppt_w</p:attrName>
                                        </p:attrNameLst>
                                      </p:cBhvr>
                                      <p:tavLst>
                                        <p:tav tm="0">
                                          <p:val>
                                            <p:fltVal val="0"/>
                                          </p:val>
                                        </p:tav>
                                        <p:tav tm="100000">
                                          <p:val>
                                            <p:strVal val="#ppt_w"/>
                                          </p:val>
                                        </p:tav>
                                      </p:tavLst>
                                    </p:anim>
                                    <p:anim calcmode="lin" valueType="num">
                                      <p:cBhvr>
                                        <p:cTn id="8" dur="1000" fill="hold"/>
                                        <p:tgtEl>
                                          <p:spTgt spid="11266"/>
                                        </p:tgtEl>
                                        <p:attrNameLst>
                                          <p:attrName>ppt_h</p:attrName>
                                        </p:attrNameLst>
                                      </p:cBhvr>
                                      <p:tavLst>
                                        <p:tav tm="0">
                                          <p:val>
                                            <p:fltVal val="0"/>
                                          </p:val>
                                        </p:tav>
                                        <p:tav tm="100000">
                                          <p:val>
                                            <p:strVal val="#ppt_h"/>
                                          </p:val>
                                        </p:tav>
                                      </p:tavLst>
                                    </p:anim>
                                    <p:anim calcmode="lin" valueType="num">
                                      <p:cBhvr>
                                        <p:cTn id="9" dur="1000" fill="hold"/>
                                        <p:tgtEl>
                                          <p:spTgt spid="11266"/>
                                        </p:tgtEl>
                                        <p:attrNameLst>
                                          <p:attrName>style.rotation</p:attrName>
                                        </p:attrNameLst>
                                      </p:cBhvr>
                                      <p:tavLst>
                                        <p:tav tm="0">
                                          <p:val>
                                            <p:fltVal val="90"/>
                                          </p:val>
                                        </p:tav>
                                        <p:tav tm="100000">
                                          <p:val>
                                            <p:fltVal val="0"/>
                                          </p:val>
                                        </p:tav>
                                      </p:tavLst>
                                    </p:anim>
                                    <p:animEffect transition="in" filter="fade">
                                      <p:cBhvr>
                                        <p:cTn id="10" dur="1000"/>
                                        <p:tgtEl>
                                          <p:spTgt spid="11266"/>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11267"/>
                                        </p:tgtEl>
                                        <p:attrNameLst>
                                          <p:attrName>style.visibility</p:attrName>
                                        </p:attrNameLst>
                                      </p:cBhvr>
                                      <p:to>
                                        <p:strVal val="visible"/>
                                      </p:to>
                                    </p:set>
                                    <p:anim calcmode="lin" valueType="num">
                                      <p:cBhvr>
                                        <p:cTn id="13" dur="1000" fill="hold"/>
                                        <p:tgtEl>
                                          <p:spTgt spid="11267"/>
                                        </p:tgtEl>
                                        <p:attrNameLst>
                                          <p:attrName>ppt_w</p:attrName>
                                        </p:attrNameLst>
                                      </p:cBhvr>
                                      <p:tavLst>
                                        <p:tav tm="0">
                                          <p:val>
                                            <p:fltVal val="0"/>
                                          </p:val>
                                        </p:tav>
                                        <p:tav tm="100000">
                                          <p:val>
                                            <p:strVal val="#ppt_w"/>
                                          </p:val>
                                        </p:tav>
                                      </p:tavLst>
                                    </p:anim>
                                    <p:anim calcmode="lin" valueType="num">
                                      <p:cBhvr>
                                        <p:cTn id="14" dur="1000" fill="hold"/>
                                        <p:tgtEl>
                                          <p:spTgt spid="11267"/>
                                        </p:tgtEl>
                                        <p:attrNameLst>
                                          <p:attrName>ppt_h</p:attrName>
                                        </p:attrNameLst>
                                      </p:cBhvr>
                                      <p:tavLst>
                                        <p:tav tm="0">
                                          <p:val>
                                            <p:fltVal val="0"/>
                                          </p:val>
                                        </p:tav>
                                        <p:tav tm="100000">
                                          <p:val>
                                            <p:strVal val="#ppt_h"/>
                                          </p:val>
                                        </p:tav>
                                      </p:tavLst>
                                    </p:anim>
                                    <p:anim calcmode="lin" valueType="num">
                                      <p:cBhvr>
                                        <p:cTn id="15" dur="1000" fill="hold"/>
                                        <p:tgtEl>
                                          <p:spTgt spid="11267"/>
                                        </p:tgtEl>
                                        <p:attrNameLst>
                                          <p:attrName>style.rotation</p:attrName>
                                        </p:attrNameLst>
                                      </p:cBhvr>
                                      <p:tavLst>
                                        <p:tav tm="0">
                                          <p:val>
                                            <p:fltVal val="90"/>
                                          </p:val>
                                        </p:tav>
                                        <p:tav tm="100000">
                                          <p:val>
                                            <p:fltVal val="0"/>
                                          </p:val>
                                        </p:tav>
                                      </p:tavLst>
                                    </p:anim>
                                    <p:animEffect transition="in" filter="fade">
                                      <p:cBhvr>
                                        <p:cTn id="16" dur="1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596" y="285728"/>
            <a:ext cx="2188420" cy="584775"/>
          </a:xfrm>
          <a:prstGeom prst="rect">
            <a:avLst/>
          </a:prstGeom>
          <a:noFill/>
        </p:spPr>
        <p:txBody>
          <a:bodyPr wrap="none" rtlCol="0">
            <a:spAutoFit/>
          </a:bodyPr>
          <a:lstStyle/>
          <a:p>
            <a:r>
              <a:rPr lang="ru-RU" sz="3200" b="1" dirty="0" err="1" smtClean="0">
                <a:solidFill>
                  <a:schemeClr val="accent1">
                    <a:lumMod val="75000"/>
                  </a:schemeClr>
                </a:solidFill>
              </a:rPr>
              <a:t>Dollar</a:t>
            </a:r>
            <a:r>
              <a:rPr lang="ru-RU" sz="3200" b="1" dirty="0" smtClean="0">
                <a:solidFill>
                  <a:schemeClr val="accent1">
                    <a:lumMod val="75000"/>
                  </a:schemeClr>
                </a:solidFill>
              </a:rPr>
              <a:t> </a:t>
            </a:r>
            <a:r>
              <a:rPr lang="ru-RU" sz="3200" b="1" dirty="0" err="1" smtClean="0">
                <a:solidFill>
                  <a:schemeClr val="accent1">
                    <a:lumMod val="75000"/>
                  </a:schemeClr>
                </a:solidFill>
              </a:rPr>
              <a:t>sign</a:t>
            </a:r>
            <a:endParaRPr lang="ru-RU" sz="3200" b="1" dirty="0">
              <a:solidFill>
                <a:schemeClr val="accent1">
                  <a:lumMod val="75000"/>
                </a:schemeClr>
              </a:solidFill>
            </a:endParaRPr>
          </a:p>
        </p:txBody>
      </p:sp>
      <p:pic>
        <p:nvPicPr>
          <p:cNvPr id="2051" name="Picture 3"/>
          <p:cNvPicPr>
            <a:picLocks noChangeAspect="1" noChangeArrowheads="1"/>
          </p:cNvPicPr>
          <p:nvPr/>
        </p:nvPicPr>
        <p:blipFill>
          <a:blip r:embed="rId2" cstate="print"/>
          <a:srcRect/>
          <a:stretch>
            <a:fillRect/>
          </a:stretch>
        </p:blipFill>
        <p:spPr bwMode="auto">
          <a:xfrm>
            <a:off x="5643570" y="1857364"/>
            <a:ext cx="2357454" cy="2996764"/>
          </a:xfrm>
          <a:prstGeom prst="rect">
            <a:avLst/>
          </a:prstGeom>
          <a:noFill/>
          <a:ln w="9525">
            <a:noFill/>
            <a:miter lim="800000"/>
            <a:headEnd/>
            <a:tailEnd/>
          </a:ln>
          <a:effectLst/>
        </p:spPr>
      </p:pic>
      <p:sp>
        <p:nvSpPr>
          <p:cNvPr id="12289" name="Rectangle 1"/>
          <p:cNvSpPr>
            <a:spLocks noChangeArrowheads="1"/>
          </p:cNvSpPr>
          <p:nvPr/>
        </p:nvSpPr>
        <p:spPr bwMode="auto">
          <a:xfrm>
            <a:off x="428596" y="1214422"/>
            <a:ext cx="500066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smtClean="0">
                <a:ln>
                  <a:noFill/>
                </a:ln>
                <a:solidFill>
                  <a:schemeClr val="tx1"/>
                </a:solidFill>
                <a:effectLst/>
                <a:latin typeface="Arial" pitchFamily="34" charset="0"/>
                <a:ea typeface="Times New Roman" pitchFamily="18" charset="0"/>
              </a:rPr>
              <a:t>  </a:t>
            </a:r>
            <a:r>
              <a:rPr kumimoji="0" lang="en-US" b="1" i="0" u="none" strike="noStrike" cap="none" normalizeH="0" baseline="0" dirty="0" smtClean="0">
                <a:ln>
                  <a:noFill/>
                </a:ln>
                <a:solidFill>
                  <a:schemeClr val="tx1"/>
                </a:solidFill>
                <a:effectLst/>
                <a:latin typeface="Arial" pitchFamily="34" charset="0"/>
                <a:ea typeface="Times New Roman" pitchFamily="18" charset="0"/>
              </a:rPr>
              <a:t>The symbol $, usually written before the numerical amount, is used for the U.S. dollar. The sign was the result of a late 18th-century evolution of the scribal abbreviation "</a:t>
            </a:r>
            <a:r>
              <a:rPr kumimoji="0" lang="en-US" b="1" i="0" u="none" strike="noStrike" cap="none" normalizeH="0" baseline="0" dirty="0" err="1" smtClean="0">
                <a:ln>
                  <a:noFill/>
                </a:ln>
                <a:solidFill>
                  <a:schemeClr val="tx1"/>
                </a:solidFill>
                <a:effectLst/>
                <a:latin typeface="Arial" pitchFamily="34" charset="0"/>
                <a:ea typeface="Times New Roman" pitchFamily="18" charset="0"/>
              </a:rPr>
              <a:t>ps</a:t>
            </a:r>
            <a:r>
              <a:rPr kumimoji="0" lang="en-US" b="1" i="0" u="none" strike="noStrike" cap="none" normalizeH="0" baseline="0" dirty="0" smtClean="0">
                <a:ln>
                  <a:noFill/>
                </a:ln>
                <a:solidFill>
                  <a:schemeClr val="tx1"/>
                </a:solidFill>
                <a:effectLst/>
                <a:latin typeface="Arial" pitchFamily="34" charset="0"/>
                <a:ea typeface="Times New Roman" pitchFamily="18" charset="0"/>
              </a:rPr>
              <a:t>" for the peso. </a:t>
            </a:r>
            <a:endParaRPr kumimoji="0" lang="ru-RU"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pitchFamily="34" charset="0"/>
                <a:ea typeface="Times New Roman" pitchFamily="18" charset="0"/>
              </a:rPr>
              <a:t>  Another popular explanation is that it comes from the Pillars of Hercules on the Spanish Coat of arms on the Spanish. These Pillars of Hercules on the silver Spanish dollar coins take the form of two vertical bars and a swinging cloth band in the shape of an "S".</a:t>
            </a:r>
            <a:endParaRPr kumimoji="0" lang="ru-RU"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pitchFamily="34" charset="0"/>
                <a:ea typeface="Times New Roman" pitchFamily="18" charset="0"/>
              </a:rPr>
              <a:t>  Yet another fictional explanation suggests that the dollar sign was formed from the capital letters U and S written or printed one on top of the other. </a:t>
            </a:r>
            <a:endParaRPr kumimoji="0" lang="en-US" b="1" i="0" u="none" strike="noStrike" cap="none" normalizeH="0" baseline="0" dirty="0" smtClean="0">
              <a:ln>
                <a:noFill/>
              </a:ln>
              <a:solidFill>
                <a:schemeClr val="tx1"/>
              </a:solidFill>
              <a:effectLst/>
              <a:latin typeface="Arial" pitchFamily="34" charset="0"/>
            </a:endParaRPr>
          </a:p>
        </p:txBody>
      </p:sp>
    </p:spTree>
  </p:cSld>
  <p:clrMapOvr>
    <a:masterClrMapping/>
  </p:clrMapOvr>
  <p:transition>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214290"/>
            <a:ext cx="2634054" cy="707886"/>
          </a:xfrm>
          <a:prstGeom prst="rect">
            <a:avLst/>
          </a:prstGeom>
        </p:spPr>
        <p:txBody>
          <a:bodyPr wrap="none">
            <a:spAutoFit/>
          </a:bodyPr>
          <a:lstStyle/>
          <a:p>
            <a:r>
              <a:rPr lang="en-US" sz="4000" dirty="0" smtClean="0">
                <a:solidFill>
                  <a:schemeClr val="accent1">
                    <a:lumMod val="75000"/>
                  </a:schemeClr>
                </a:solidFill>
              </a:rPr>
              <a:t>Nicknames</a:t>
            </a:r>
            <a:endParaRPr lang="en-US" sz="4000" dirty="0">
              <a:solidFill>
                <a:schemeClr val="accent1">
                  <a:lumMod val="75000"/>
                </a:schemeClr>
              </a:solidFill>
            </a:endParaRPr>
          </a:p>
        </p:txBody>
      </p:sp>
      <p:sp>
        <p:nvSpPr>
          <p:cNvPr id="11265" name="Rectangle 1"/>
          <p:cNvSpPr>
            <a:spLocks noChangeArrowheads="1"/>
          </p:cNvSpPr>
          <p:nvPr/>
        </p:nvSpPr>
        <p:spPr bwMode="auto">
          <a:xfrm>
            <a:off x="142844" y="1285860"/>
            <a:ext cx="7786742"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pitchFamily="34" charset="0"/>
                <a:ea typeface="Times New Roman" pitchFamily="18" charset="0"/>
              </a:rPr>
              <a:t>The colloquialism </a:t>
            </a:r>
            <a:r>
              <a:rPr kumimoji="0" lang="uk-UA" sz="1600" b="0" i="0" u="none" strike="noStrike" cap="none" normalizeH="0" baseline="0" dirty="0" smtClean="0">
                <a:ln>
                  <a:noFill/>
                </a:ln>
                <a:solidFill>
                  <a:schemeClr val="tx1"/>
                </a:solidFill>
                <a:effectLst/>
                <a:latin typeface="Arial" pitchFamily="34" charset="0"/>
                <a:ea typeface="Times New Roman" pitchFamily="18" charset="0"/>
              </a:rPr>
              <a:t>“</a:t>
            </a:r>
            <a:r>
              <a:rPr kumimoji="0" lang="en-GB" sz="1600" b="0" i="0" u="none" strike="noStrike" cap="none" normalizeH="0" baseline="0" dirty="0" smtClean="0">
                <a:ln>
                  <a:noFill/>
                </a:ln>
                <a:solidFill>
                  <a:schemeClr val="tx1"/>
                </a:solidFill>
                <a:effectLst/>
                <a:latin typeface="Arial" pitchFamily="34" charset="0"/>
                <a:ea typeface="Times New Roman" pitchFamily="18" charset="0"/>
              </a:rPr>
              <a:t>buck</a:t>
            </a:r>
            <a:r>
              <a:rPr lang="uk-UA" sz="1600" dirty="0" smtClean="0">
                <a:latin typeface="Arial" pitchFamily="34" charset="0"/>
                <a:ea typeface="Times New Roman" pitchFamily="18" charset="0"/>
              </a:rPr>
              <a:t>”</a:t>
            </a:r>
            <a:r>
              <a:rPr kumimoji="0" lang="en-GB" sz="1600" b="0" i="0" u="none" strike="noStrike" cap="none" normalizeH="0" baseline="0" dirty="0" smtClean="0">
                <a:ln>
                  <a:noFill/>
                </a:ln>
                <a:solidFill>
                  <a:schemeClr val="tx1"/>
                </a:solidFill>
                <a:effectLst/>
                <a:latin typeface="Arial" pitchFamily="34" charset="0"/>
                <a:ea typeface="Times New Roman" pitchFamily="18" charset="0"/>
              </a:rPr>
              <a:t> is often used to refer to dollars of various nations, including the U.S. dollar. This term, dating to the 18th century, may have originated with the colonial leather trade. It may also have originated from a poker term.</a:t>
            </a:r>
            <a:endParaRPr kumimoji="0" lang="ru-RU"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uk-UA" sz="1600" dirty="0" smtClean="0">
                <a:latin typeface="Arial" pitchFamily="34" charset="0"/>
                <a:ea typeface="Times New Roman" pitchFamily="18" charset="0"/>
              </a:rPr>
              <a:t>“</a:t>
            </a:r>
            <a:r>
              <a:rPr kumimoji="0" lang="en-GB" sz="1600" b="0" i="0" u="none" strike="noStrike" cap="none" normalizeH="0" baseline="0" dirty="0" smtClean="0">
                <a:ln>
                  <a:noFill/>
                </a:ln>
                <a:solidFill>
                  <a:schemeClr val="tx1"/>
                </a:solidFill>
                <a:effectLst/>
                <a:latin typeface="Arial" pitchFamily="34" charset="0"/>
                <a:ea typeface="Times New Roman" pitchFamily="18" charset="0"/>
              </a:rPr>
              <a:t>Greenback</a:t>
            </a:r>
            <a:r>
              <a:rPr lang="uk-UA" sz="1600" dirty="0" smtClean="0">
                <a:latin typeface="Arial" pitchFamily="34" charset="0"/>
                <a:ea typeface="Times New Roman" pitchFamily="18" charset="0"/>
              </a:rPr>
              <a:t>”</a:t>
            </a:r>
            <a:r>
              <a:rPr kumimoji="0" lang="en-GB" sz="1600" b="0" i="0" u="none" strike="noStrike" cap="none" normalizeH="0" baseline="0" dirty="0" smtClean="0">
                <a:ln>
                  <a:noFill/>
                </a:ln>
                <a:solidFill>
                  <a:schemeClr val="tx1"/>
                </a:solidFill>
                <a:effectLst/>
                <a:latin typeface="Arial" pitchFamily="34" charset="0"/>
                <a:ea typeface="Times New Roman" pitchFamily="18" charset="0"/>
              </a:rPr>
              <a:t> is another nickname originally applied specifically to the 19th century. Demand Note dollars created by Abraham Lincoln to finance the costs of the Civil War for the North. </a:t>
            </a:r>
            <a:endParaRPr kumimoji="0" lang="ru-RU"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pitchFamily="34" charset="0"/>
                <a:ea typeface="Times New Roman" pitchFamily="18" charset="0"/>
              </a:rPr>
              <a:t>In French-speaking areas of Louisiana, the dollar is referred to as "</a:t>
            </a:r>
            <a:r>
              <a:rPr kumimoji="0" lang="en-GB" sz="1600" b="0" i="0" u="none" strike="noStrike" cap="none" normalizeH="0" baseline="0" dirty="0" err="1" smtClean="0">
                <a:ln>
                  <a:noFill/>
                </a:ln>
                <a:solidFill>
                  <a:schemeClr val="tx1"/>
                </a:solidFill>
                <a:effectLst/>
                <a:latin typeface="Arial" pitchFamily="34" charset="0"/>
                <a:ea typeface="Times New Roman" pitchFamily="18" charset="0"/>
              </a:rPr>
              <a:t>piastre</a:t>
            </a:r>
            <a:r>
              <a:rPr kumimoji="0" lang="en-GB" sz="1600" b="0" i="0" u="none" strike="noStrike" cap="none" normalizeH="0" baseline="0" dirty="0" smtClean="0">
                <a:ln>
                  <a:noFill/>
                </a:ln>
                <a:solidFill>
                  <a:schemeClr val="tx1"/>
                </a:solidFill>
                <a:effectLst/>
                <a:latin typeface="Arial" pitchFamily="34" charset="0"/>
                <a:ea typeface="Times New Roman" pitchFamily="18" charset="0"/>
              </a:rPr>
              <a:t>" or "</a:t>
            </a:r>
            <a:r>
              <a:rPr kumimoji="0" lang="en-GB" sz="1600" b="0" i="0" u="none" strike="noStrike" cap="none" normalizeH="0" baseline="0" dirty="0" err="1" smtClean="0">
                <a:ln>
                  <a:noFill/>
                </a:ln>
                <a:solidFill>
                  <a:schemeClr val="tx1"/>
                </a:solidFill>
                <a:effectLst/>
                <a:latin typeface="Arial" pitchFamily="34" charset="0"/>
                <a:ea typeface="Times New Roman" pitchFamily="18" charset="0"/>
              </a:rPr>
              <a:t>piasse</a:t>
            </a:r>
            <a:r>
              <a:rPr kumimoji="0" lang="en-GB" sz="1600" b="0" i="0" u="none" strike="noStrike" cap="none" normalizeH="0" baseline="0" dirty="0" smtClean="0">
                <a:ln>
                  <a:noFill/>
                </a:ln>
                <a:solidFill>
                  <a:schemeClr val="tx1"/>
                </a:solidFill>
                <a:effectLst/>
                <a:latin typeface="Arial" pitchFamily="34" charset="0"/>
                <a:ea typeface="Times New Roman" pitchFamily="18" charset="0"/>
              </a:rPr>
              <a:t>" (pronounced "pee-as") and the French holdover "</a:t>
            </a:r>
            <a:r>
              <a:rPr kumimoji="0" lang="en-GB" sz="1600" b="0" i="0" u="none" strike="noStrike" cap="none" normalizeH="0" baseline="0" dirty="0" err="1" smtClean="0">
                <a:ln>
                  <a:noFill/>
                </a:ln>
                <a:solidFill>
                  <a:schemeClr val="tx1"/>
                </a:solidFill>
                <a:effectLst/>
                <a:latin typeface="Arial" pitchFamily="34" charset="0"/>
                <a:ea typeface="Times New Roman" pitchFamily="18" charset="0"/>
              </a:rPr>
              <a:t>sou</a:t>
            </a:r>
            <a:r>
              <a:rPr kumimoji="0" lang="en-GB" sz="1600" b="0" i="0" u="none" strike="noStrike" cap="none" normalizeH="0" baseline="0" dirty="0" smtClean="0">
                <a:ln>
                  <a:noFill/>
                </a:ln>
                <a:solidFill>
                  <a:schemeClr val="tx1"/>
                </a:solidFill>
                <a:effectLst/>
                <a:latin typeface="Arial" pitchFamily="34" charset="0"/>
                <a:ea typeface="Times New Roman" pitchFamily="18" charset="0"/>
              </a:rPr>
              <a:t>" (pronounced "</a:t>
            </a:r>
            <a:r>
              <a:rPr kumimoji="0" lang="en-GB" sz="1600" b="0" i="0" u="none" strike="noStrike" cap="none" normalizeH="0" baseline="0" dirty="0" err="1" smtClean="0">
                <a:ln>
                  <a:noFill/>
                </a:ln>
                <a:solidFill>
                  <a:schemeClr val="tx1"/>
                </a:solidFill>
                <a:effectLst/>
                <a:latin typeface="Arial" pitchFamily="34" charset="0"/>
                <a:ea typeface="Times New Roman" pitchFamily="18" charset="0"/>
              </a:rPr>
              <a:t>soo</a:t>
            </a:r>
            <a:r>
              <a:rPr kumimoji="0" lang="en-GB" sz="1600" b="0" i="0" u="none" strike="noStrike" cap="none" normalizeH="0" baseline="0" dirty="0" smtClean="0">
                <a:ln>
                  <a:noFill/>
                </a:ln>
                <a:solidFill>
                  <a:schemeClr val="tx1"/>
                </a:solidFill>
                <a:effectLst/>
                <a:latin typeface="Arial" pitchFamily="34" charset="0"/>
                <a:ea typeface="Times New Roman" pitchFamily="18" charset="0"/>
              </a:rPr>
              <a:t>") is used to refer to the cent.</a:t>
            </a:r>
            <a:endParaRPr kumimoji="0" lang="ru-RU"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pitchFamily="34" charset="0"/>
                <a:ea typeface="Times New Roman" pitchFamily="18" charset="0"/>
              </a:rPr>
              <a:t>In Panama, the equivalent of buck is "</a:t>
            </a:r>
            <a:r>
              <a:rPr kumimoji="0" lang="en-GB" sz="1600" b="0" i="0" u="none" strike="noStrike" cap="none" normalizeH="0" baseline="0" dirty="0" err="1" smtClean="0">
                <a:ln>
                  <a:noFill/>
                </a:ln>
                <a:solidFill>
                  <a:schemeClr val="tx1"/>
                </a:solidFill>
                <a:effectLst/>
                <a:latin typeface="Arial" pitchFamily="34" charset="0"/>
                <a:ea typeface="Times New Roman" pitchFamily="18" charset="0"/>
              </a:rPr>
              <a:t>palo</a:t>
            </a:r>
            <a:r>
              <a:rPr kumimoji="0" lang="en-GB" sz="1600" b="0" i="0" u="none" strike="noStrike" cap="none" normalizeH="0" baseline="0" dirty="0" smtClean="0">
                <a:ln>
                  <a:noFill/>
                </a:ln>
                <a:solidFill>
                  <a:schemeClr val="tx1"/>
                </a:solidFill>
                <a:effectLst/>
                <a:latin typeface="Arial" pitchFamily="34" charset="0"/>
                <a:ea typeface="Times New Roman" pitchFamily="18" charset="0"/>
              </a:rPr>
              <a:t>" (literally "stick"). </a:t>
            </a:r>
            <a:endParaRPr kumimoji="0" lang="ru-RU"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pitchFamily="34" charset="0"/>
                <a:ea typeface="Times New Roman" pitchFamily="18" charset="0"/>
              </a:rPr>
              <a:t>In Ecuador, the dollar is referred to as "</a:t>
            </a:r>
            <a:r>
              <a:rPr kumimoji="0" lang="en-GB" sz="1600" b="0" i="0" u="none" strike="noStrike" cap="none" normalizeH="0" baseline="0" dirty="0" err="1" smtClean="0">
                <a:ln>
                  <a:noFill/>
                </a:ln>
                <a:solidFill>
                  <a:schemeClr val="tx1"/>
                </a:solidFill>
                <a:effectLst/>
                <a:latin typeface="Arial" pitchFamily="34" charset="0"/>
                <a:ea typeface="Times New Roman" pitchFamily="18" charset="0"/>
              </a:rPr>
              <a:t>plata</a:t>
            </a:r>
            <a:r>
              <a:rPr kumimoji="0" lang="en-GB" sz="1600" b="0" i="0" u="none" strike="noStrike" cap="none" normalizeH="0" baseline="0" dirty="0" smtClean="0">
                <a:ln>
                  <a:noFill/>
                </a:ln>
                <a:solidFill>
                  <a:schemeClr val="tx1"/>
                </a:solidFill>
                <a:effectLst/>
                <a:latin typeface="Arial" pitchFamily="34" charset="0"/>
                <a:ea typeface="Times New Roman" pitchFamily="18" charset="0"/>
              </a:rPr>
              <a:t>" (literally "silver").</a:t>
            </a:r>
            <a:endParaRPr kumimoji="0" lang="ru-RU"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pitchFamily="34" charset="0"/>
                <a:ea typeface="Times New Roman" pitchFamily="18" charset="0"/>
              </a:rPr>
              <a:t>In Peru, a nickname for the U.S. dollar is "coco", which is a pet name for Jorge , a reference to the portrait of George Washington on the $1 note.</a:t>
            </a:r>
            <a:endParaRPr kumimoji="0" lang="ru-RU"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pitchFamily="34" charset="0"/>
                <a:ea typeface="Times New Roman" pitchFamily="18" charset="0"/>
              </a:rPr>
              <a:t>Cubans call the U.S. dollar "</a:t>
            </a:r>
            <a:r>
              <a:rPr kumimoji="0" lang="en-GB" sz="1600" b="0" i="0" u="none" strike="noStrike" cap="none" normalizeH="0" baseline="0" dirty="0" err="1" smtClean="0">
                <a:ln>
                  <a:noFill/>
                </a:ln>
                <a:solidFill>
                  <a:schemeClr val="tx1"/>
                </a:solidFill>
                <a:effectLst/>
                <a:latin typeface="Arial" pitchFamily="34" charset="0"/>
                <a:ea typeface="Times New Roman" pitchFamily="18" charset="0"/>
              </a:rPr>
              <a:t>fula</a:t>
            </a:r>
            <a:r>
              <a:rPr kumimoji="0" lang="en-GB" sz="1600" b="0" i="0" u="none" strike="noStrike" cap="none" normalizeH="0" baseline="0" dirty="0" smtClean="0">
                <a:ln>
                  <a:noFill/>
                </a:ln>
                <a:solidFill>
                  <a:schemeClr val="tx1"/>
                </a:solidFill>
                <a:effectLst/>
                <a:latin typeface="Arial" pitchFamily="34" charset="0"/>
                <a:ea typeface="Times New Roman" pitchFamily="18" charset="0"/>
              </a:rPr>
              <a:t>". Loosely translated from Cuban jargon meaning bad. </a:t>
            </a:r>
            <a:endParaRPr kumimoji="0" lang="en-GB" sz="16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14282" y="1285860"/>
            <a:ext cx="3286148" cy="4107686"/>
          </a:xfrm>
          <a:prstGeom prst="rect">
            <a:avLst/>
          </a:prstGeom>
          <a:noFill/>
          <a:ln w="9525">
            <a:noFill/>
            <a:miter lim="800000"/>
            <a:headEnd/>
            <a:tailEnd/>
          </a:ln>
          <a:effectLst/>
        </p:spPr>
      </p:pic>
      <p:sp>
        <p:nvSpPr>
          <p:cNvPr id="3" name="Прямоугольник 2"/>
          <p:cNvSpPr/>
          <p:nvPr/>
        </p:nvSpPr>
        <p:spPr>
          <a:xfrm>
            <a:off x="142844" y="5572140"/>
            <a:ext cx="2529860" cy="369332"/>
          </a:xfrm>
          <a:prstGeom prst="rect">
            <a:avLst/>
          </a:prstGeom>
        </p:spPr>
        <p:txBody>
          <a:bodyPr wrap="none">
            <a:spAutoFit/>
          </a:bodyPr>
          <a:lstStyle/>
          <a:p>
            <a:r>
              <a:rPr lang="ru-RU" b="1" dirty="0" err="1" smtClean="0"/>
              <a:t>Ben</a:t>
            </a:r>
            <a:r>
              <a:rPr lang="ru-RU" b="1" dirty="0" smtClean="0"/>
              <a:t> </a:t>
            </a:r>
            <a:r>
              <a:rPr lang="ru-RU" b="1" dirty="0" err="1" smtClean="0"/>
              <a:t>Shalom</a:t>
            </a:r>
            <a:r>
              <a:rPr lang="ru-RU" b="1" dirty="0" smtClean="0"/>
              <a:t> </a:t>
            </a:r>
            <a:r>
              <a:rPr lang="ru-RU" b="1" dirty="0" err="1" smtClean="0"/>
              <a:t>Bernanke</a:t>
            </a:r>
            <a:endParaRPr lang="en-US" dirty="0"/>
          </a:p>
        </p:txBody>
      </p:sp>
      <p:pic>
        <p:nvPicPr>
          <p:cNvPr id="1027" name="Picture 3"/>
          <p:cNvPicPr>
            <a:picLocks noChangeAspect="1" noChangeArrowheads="1"/>
          </p:cNvPicPr>
          <p:nvPr/>
        </p:nvPicPr>
        <p:blipFill>
          <a:blip r:embed="rId3"/>
          <a:srcRect/>
          <a:stretch>
            <a:fillRect/>
          </a:stretch>
        </p:blipFill>
        <p:spPr bwMode="auto">
          <a:xfrm>
            <a:off x="3786182" y="2643182"/>
            <a:ext cx="4214842" cy="3161132"/>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4857752" y="214290"/>
            <a:ext cx="2071702" cy="2071702"/>
          </a:xfrm>
          <a:prstGeom prst="rect">
            <a:avLst/>
          </a:prstGeom>
          <a:noFill/>
          <a:ln w="9525">
            <a:noFill/>
            <a:miter lim="800000"/>
            <a:headEnd/>
            <a:tailEnd/>
          </a:ln>
          <a:effectLst/>
        </p:spPr>
      </p:pic>
      <p:sp>
        <p:nvSpPr>
          <p:cNvPr id="6" name="TextBox 5"/>
          <p:cNvSpPr txBox="1"/>
          <p:nvPr/>
        </p:nvSpPr>
        <p:spPr>
          <a:xfrm>
            <a:off x="214282" y="142852"/>
            <a:ext cx="4180119" cy="523220"/>
          </a:xfrm>
          <a:prstGeom prst="rect">
            <a:avLst/>
          </a:prstGeom>
          <a:noFill/>
        </p:spPr>
        <p:txBody>
          <a:bodyPr wrap="none" rtlCol="0">
            <a:spAutoFit/>
          </a:bodyPr>
          <a:lstStyle/>
          <a:p>
            <a:r>
              <a:rPr lang="en-US" sz="2800" b="1" dirty="0" smtClean="0">
                <a:solidFill>
                  <a:schemeClr val="accent1">
                    <a:lumMod val="75000"/>
                  </a:schemeClr>
                </a:solidFill>
              </a:rPr>
              <a:t>Federal Reserve System</a:t>
            </a:r>
            <a:endParaRPr lang="en-US" sz="2800" b="1" dirty="0">
              <a:solidFill>
                <a:schemeClr val="accent1">
                  <a:lumMod val="75000"/>
                </a:schemeClr>
              </a:solidFill>
            </a:endParaRPr>
          </a:p>
        </p:txBody>
      </p:sp>
      <p:sp>
        <p:nvSpPr>
          <p:cNvPr id="7" name="Прямоугольник 6"/>
          <p:cNvSpPr/>
          <p:nvPr/>
        </p:nvSpPr>
        <p:spPr>
          <a:xfrm>
            <a:off x="3714744" y="6000768"/>
            <a:ext cx="1992277" cy="369332"/>
          </a:xfrm>
          <a:prstGeom prst="rect">
            <a:avLst/>
          </a:prstGeom>
        </p:spPr>
        <p:txBody>
          <a:bodyPr wrap="none">
            <a:spAutoFit/>
          </a:bodyPr>
          <a:lstStyle/>
          <a:p>
            <a:r>
              <a:rPr lang="en-US" b="1" dirty="0" smtClean="0"/>
              <a:t>Washington, USA</a:t>
            </a:r>
            <a:endParaRPr lang="en-US" b="1" dirty="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2000"/>
                                        <p:tgtEl>
                                          <p:spTgt spid="1028"/>
                                        </p:tgtEl>
                                      </p:cBhvr>
                                    </p:animEffect>
                                  </p:childTnLst>
                                </p:cTn>
                              </p:par>
                              <p:par>
                                <p:cTn id="11" presetID="10"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2000"/>
                                        <p:tgtEl>
                                          <p:spTgt spid="10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42844" y="714356"/>
            <a:ext cx="3815741" cy="5349171"/>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143372" y="214290"/>
            <a:ext cx="3809578" cy="2854644"/>
          </a:xfrm>
          <a:prstGeom prst="rect">
            <a:avLst/>
          </a:prstGeom>
          <a:noFill/>
          <a:ln w="9525">
            <a:noFill/>
            <a:miter lim="800000"/>
            <a:headEnd/>
            <a:tailEnd/>
          </a:ln>
          <a:effectLst/>
        </p:spPr>
      </p:pic>
      <p:sp>
        <p:nvSpPr>
          <p:cNvPr id="4" name="Прямоугольник 3"/>
          <p:cNvSpPr/>
          <p:nvPr/>
        </p:nvSpPr>
        <p:spPr>
          <a:xfrm>
            <a:off x="142844" y="6215082"/>
            <a:ext cx="872355" cy="369332"/>
          </a:xfrm>
          <a:prstGeom prst="rect">
            <a:avLst/>
          </a:prstGeom>
        </p:spPr>
        <p:txBody>
          <a:bodyPr wrap="none">
            <a:spAutoFit/>
          </a:bodyPr>
          <a:lstStyle/>
          <a:p>
            <a:r>
              <a:rPr lang="en-US" dirty="0" smtClean="0"/>
              <a:t>Boston</a:t>
            </a:r>
            <a:endParaRPr lang="en-US" dirty="0"/>
          </a:p>
        </p:txBody>
      </p:sp>
      <p:sp>
        <p:nvSpPr>
          <p:cNvPr id="5" name="Прямоугольник 4"/>
          <p:cNvSpPr/>
          <p:nvPr/>
        </p:nvSpPr>
        <p:spPr>
          <a:xfrm>
            <a:off x="4143372" y="3143248"/>
            <a:ext cx="1636795" cy="369332"/>
          </a:xfrm>
          <a:prstGeom prst="rect">
            <a:avLst/>
          </a:prstGeom>
        </p:spPr>
        <p:txBody>
          <a:bodyPr wrap="none">
            <a:spAutoFit/>
          </a:bodyPr>
          <a:lstStyle/>
          <a:p>
            <a:r>
              <a:rPr lang="en-US" dirty="0" smtClean="0"/>
              <a:t>New York ( B )</a:t>
            </a:r>
            <a:endParaRPr lang="en-US" dirty="0"/>
          </a:p>
        </p:txBody>
      </p:sp>
      <p:pic>
        <p:nvPicPr>
          <p:cNvPr id="1028" name="Picture 4"/>
          <p:cNvPicPr>
            <a:picLocks noChangeAspect="1" noChangeArrowheads="1"/>
          </p:cNvPicPr>
          <p:nvPr/>
        </p:nvPicPr>
        <p:blipFill>
          <a:blip r:embed="rId4"/>
          <a:srcRect/>
          <a:stretch>
            <a:fillRect/>
          </a:stretch>
        </p:blipFill>
        <p:spPr bwMode="auto">
          <a:xfrm>
            <a:off x="4143372" y="3571876"/>
            <a:ext cx="3810000" cy="2514600"/>
          </a:xfrm>
          <a:prstGeom prst="rect">
            <a:avLst/>
          </a:prstGeom>
          <a:noFill/>
          <a:ln w="9525">
            <a:noFill/>
            <a:miter lim="800000"/>
            <a:headEnd/>
            <a:tailEnd/>
          </a:ln>
          <a:effectLst/>
        </p:spPr>
      </p:pic>
      <p:sp>
        <p:nvSpPr>
          <p:cNvPr id="7" name="Прямоугольник 6"/>
          <p:cNvSpPr/>
          <p:nvPr/>
        </p:nvSpPr>
        <p:spPr>
          <a:xfrm>
            <a:off x="4143372" y="5929331"/>
            <a:ext cx="2214578" cy="642942"/>
          </a:xfrm>
          <a:prstGeom prst="rect">
            <a:avLst/>
          </a:prstGeom>
        </p:spPr>
        <p:txBody>
          <a:bodyPr wrap="square">
            <a:spAutoFit/>
          </a:bodyPr>
          <a:lstStyle/>
          <a:p>
            <a:endParaRPr lang="en-US" dirty="0" smtClean="0"/>
          </a:p>
          <a:p>
            <a:r>
              <a:rPr lang="en-US" dirty="0" smtClean="0"/>
              <a:t>Philadelphia ( C ) </a:t>
            </a:r>
            <a:endParaRPr lang="en-US" dirty="0"/>
          </a:p>
        </p:txBody>
      </p:sp>
      <p:sp>
        <p:nvSpPr>
          <p:cNvPr id="8" name="TextBox 7"/>
          <p:cNvSpPr txBox="1"/>
          <p:nvPr/>
        </p:nvSpPr>
        <p:spPr>
          <a:xfrm>
            <a:off x="928662" y="6215082"/>
            <a:ext cx="603178" cy="369332"/>
          </a:xfrm>
          <a:prstGeom prst="rect">
            <a:avLst/>
          </a:prstGeom>
          <a:noFill/>
        </p:spPr>
        <p:txBody>
          <a:bodyPr wrap="none" rtlCol="0">
            <a:spAutoFit/>
          </a:bodyPr>
          <a:lstStyle/>
          <a:p>
            <a:r>
              <a:rPr lang="en-US" dirty="0" smtClean="0"/>
              <a:t>( A )</a:t>
            </a:r>
            <a:endParaRPr lang="en-US" dirty="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8)">
                                      <p:cBhvr>
                                        <p:cTn id="7" dur="1000"/>
                                        <p:tgtEl>
                                          <p:spTgt spid="1026"/>
                                        </p:tgtEl>
                                      </p:cBhvr>
                                    </p:animEffect>
                                  </p:childTnLst>
                                </p:cTn>
                              </p:par>
                              <p:par>
                                <p:cTn id="8" presetID="21" presetClass="entr" presetSubtype="8"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wheel(8)">
                                      <p:cBhvr>
                                        <p:cTn id="10" dur="1000"/>
                                        <p:tgtEl>
                                          <p:spTgt spid="1027"/>
                                        </p:tgtEl>
                                      </p:cBhvr>
                                    </p:animEffect>
                                  </p:childTnLst>
                                </p:cTn>
                              </p:par>
                              <p:par>
                                <p:cTn id="11" presetID="21" presetClass="entr" presetSubtype="8"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heel(8)">
                                      <p:cBhvr>
                                        <p:cTn id="13" dur="1000"/>
                                        <p:tgtEl>
                                          <p:spTgt spid="1028"/>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2000"/>
                                        <p:tgtEl>
                                          <p:spTgt spid="4">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2000"/>
                                        <p:tgtEl>
                                          <p:spTgt spid="8">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2000"/>
                                        <p:tgtEl>
                                          <p:spTgt spid="5">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472" y="214290"/>
            <a:ext cx="7467109" cy="984885"/>
          </a:xfrm>
          <a:prstGeom prst="rect">
            <a:avLst/>
          </a:prstGeom>
          <a:noFill/>
        </p:spPr>
        <p:txBody>
          <a:bodyPr wrap="none" rtlCol="0">
            <a:spAutoFit/>
          </a:bodyPr>
          <a:lstStyle/>
          <a:p>
            <a:r>
              <a:rPr lang="en-US" sz="4000" b="1" dirty="0" smtClean="0">
                <a:solidFill>
                  <a:schemeClr val="accent1">
                    <a:lumMod val="75000"/>
                  </a:schemeClr>
                </a:solidFill>
              </a:rPr>
              <a:t>Definitions, names and dates</a:t>
            </a:r>
            <a:r>
              <a:rPr lang="uk-UA" sz="4000" b="1" dirty="0" smtClean="0">
                <a:solidFill>
                  <a:schemeClr val="accent1">
                    <a:lumMod val="75000"/>
                  </a:schemeClr>
                </a:solidFill>
              </a:rPr>
              <a:t>:</a:t>
            </a:r>
            <a:r>
              <a:rPr lang="es-ES" sz="4000" dirty="0" smtClean="0">
                <a:solidFill>
                  <a:schemeClr val="accent1">
                    <a:lumMod val="75000"/>
                  </a:schemeClr>
                </a:solidFill>
              </a:rPr>
              <a:t> </a:t>
            </a:r>
          </a:p>
          <a:p>
            <a:endParaRPr lang="en-US" dirty="0"/>
          </a:p>
        </p:txBody>
      </p:sp>
      <p:sp>
        <p:nvSpPr>
          <p:cNvPr id="3" name="Прямоугольник 2"/>
          <p:cNvSpPr/>
          <p:nvPr/>
        </p:nvSpPr>
        <p:spPr>
          <a:xfrm>
            <a:off x="785786" y="4000504"/>
            <a:ext cx="1109599" cy="461665"/>
          </a:xfrm>
          <a:prstGeom prst="rect">
            <a:avLst/>
          </a:prstGeom>
        </p:spPr>
        <p:txBody>
          <a:bodyPr wrap="none">
            <a:spAutoFit/>
          </a:bodyPr>
          <a:lstStyle/>
          <a:p>
            <a:pPr>
              <a:buFont typeface="Arial" pitchFamily="34" charset="0"/>
              <a:buChar char="•"/>
            </a:pPr>
            <a:r>
              <a:rPr lang="uk-UA" sz="2400" b="1" dirty="0" smtClean="0"/>
              <a:t> </a:t>
            </a:r>
            <a:r>
              <a:rPr lang="en-US" sz="2400" b="1" dirty="0" smtClean="0"/>
              <a:t>1785</a:t>
            </a:r>
            <a:endParaRPr lang="en-US" sz="2400" b="1" dirty="0"/>
          </a:p>
        </p:txBody>
      </p:sp>
      <p:sp>
        <p:nvSpPr>
          <p:cNvPr id="4" name="Прямоугольник 3"/>
          <p:cNvSpPr/>
          <p:nvPr/>
        </p:nvSpPr>
        <p:spPr>
          <a:xfrm>
            <a:off x="785786" y="4643446"/>
            <a:ext cx="1109599" cy="461665"/>
          </a:xfrm>
          <a:prstGeom prst="rect">
            <a:avLst/>
          </a:prstGeom>
        </p:spPr>
        <p:txBody>
          <a:bodyPr wrap="square">
            <a:spAutoFit/>
          </a:bodyPr>
          <a:lstStyle/>
          <a:p>
            <a:pPr>
              <a:buFont typeface="Arial" pitchFamily="34" charset="0"/>
              <a:buChar char="•"/>
            </a:pPr>
            <a:r>
              <a:rPr lang="uk-UA" sz="2400" b="1" dirty="0" smtClean="0"/>
              <a:t> </a:t>
            </a:r>
            <a:r>
              <a:rPr lang="en-US" sz="2400" b="1" dirty="0" smtClean="0"/>
              <a:t>1794</a:t>
            </a:r>
            <a:endParaRPr lang="en-US" sz="2400" b="1" dirty="0"/>
          </a:p>
        </p:txBody>
      </p:sp>
      <p:sp>
        <p:nvSpPr>
          <p:cNvPr id="6" name="Прямоугольник 5"/>
          <p:cNvSpPr/>
          <p:nvPr/>
        </p:nvSpPr>
        <p:spPr>
          <a:xfrm>
            <a:off x="785786" y="2714620"/>
            <a:ext cx="3568606" cy="461665"/>
          </a:xfrm>
          <a:prstGeom prst="rect">
            <a:avLst/>
          </a:prstGeom>
        </p:spPr>
        <p:txBody>
          <a:bodyPr wrap="none">
            <a:spAutoFit/>
          </a:bodyPr>
          <a:lstStyle/>
          <a:p>
            <a:pPr>
              <a:buFont typeface="Arial" pitchFamily="34" charset="0"/>
              <a:buChar char="•"/>
            </a:pPr>
            <a:r>
              <a:rPr lang="uk-UA" sz="2400" b="1" dirty="0" smtClean="0"/>
              <a:t> </a:t>
            </a:r>
            <a:r>
              <a:rPr lang="en-US" sz="2400" b="1" dirty="0" smtClean="0"/>
              <a:t>Richard Milhous Nixon</a:t>
            </a:r>
            <a:endParaRPr lang="en-US" sz="2400" b="1" dirty="0"/>
          </a:p>
        </p:txBody>
      </p:sp>
      <p:sp>
        <p:nvSpPr>
          <p:cNvPr id="7" name="Прямоугольник 6"/>
          <p:cNvSpPr/>
          <p:nvPr/>
        </p:nvSpPr>
        <p:spPr>
          <a:xfrm>
            <a:off x="785786" y="2071678"/>
            <a:ext cx="3802644" cy="461665"/>
          </a:xfrm>
          <a:prstGeom prst="rect">
            <a:avLst/>
          </a:prstGeom>
        </p:spPr>
        <p:txBody>
          <a:bodyPr wrap="none">
            <a:spAutoFit/>
          </a:bodyPr>
          <a:lstStyle/>
          <a:p>
            <a:pPr>
              <a:buFont typeface="Arial" pitchFamily="34" charset="0"/>
              <a:buChar char="•"/>
            </a:pPr>
            <a:r>
              <a:rPr lang="uk-UA" sz="2400" b="1" dirty="0" smtClean="0"/>
              <a:t> </a:t>
            </a:r>
            <a:r>
              <a:rPr lang="en-US" sz="2400" b="1" dirty="0" smtClean="0"/>
              <a:t>Federal Reserve System</a:t>
            </a:r>
            <a:endParaRPr lang="en-US" sz="2400" b="1" dirty="0"/>
          </a:p>
        </p:txBody>
      </p:sp>
      <p:sp>
        <p:nvSpPr>
          <p:cNvPr id="9" name="Прямоугольник 8"/>
          <p:cNvSpPr/>
          <p:nvPr/>
        </p:nvSpPr>
        <p:spPr>
          <a:xfrm>
            <a:off x="785786" y="3357562"/>
            <a:ext cx="3506088" cy="461665"/>
          </a:xfrm>
          <a:prstGeom prst="rect">
            <a:avLst/>
          </a:prstGeom>
        </p:spPr>
        <p:txBody>
          <a:bodyPr wrap="none">
            <a:spAutoFit/>
          </a:bodyPr>
          <a:lstStyle/>
          <a:p>
            <a:pPr>
              <a:buFont typeface="Arial" pitchFamily="34" charset="0"/>
              <a:buChar char="•"/>
            </a:pPr>
            <a:r>
              <a:rPr lang="ru-RU" sz="2400" b="1" dirty="0" smtClean="0"/>
              <a:t> </a:t>
            </a:r>
            <a:r>
              <a:rPr lang="ru-RU" sz="2400" b="1" dirty="0" err="1" smtClean="0"/>
              <a:t>Ben</a:t>
            </a:r>
            <a:r>
              <a:rPr lang="ru-RU" sz="2400" b="1" dirty="0" smtClean="0"/>
              <a:t> </a:t>
            </a:r>
            <a:r>
              <a:rPr lang="ru-RU" sz="2400" b="1" dirty="0" err="1" smtClean="0"/>
              <a:t>Shalom</a:t>
            </a:r>
            <a:r>
              <a:rPr lang="ru-RU" sz="2400" b="1" dirty="0" smtClean="0"/>
              <a:t> </a:t>
            </a:r>
            <a:r>
              <a:rPr lang="ru-RU" sz="2400" b="1" dirty="0" err="1" smtClean="0"/>
              <a:t>Bernanke</a:t>
            </a:r>
            <a:endParaRPr lang="en-US" sz="2400" dirty="0"/>
          </a:p>
        </p:txBody>
      </p:sp>
      <p:pic>
        <p:nvPicPr>
          <p:cNvPr id="10" name="Picture 10" descr="&amp;ncy;&amp;ocy;&amp;ucy;&amp;tcy;&amp;bcy;&amp;ucy;&amp;kcy;"/>
          <p:cNvPicPr>
            <a:picLocks noChangeAspect="1" noChangeArrowheads="1"/>
          </p:cNvPicPr>
          <p:nvPr/>
        </p:nvPicPr>
        <p:blipFill>
          <a:blip r:embed="rId2"/>
          <a:srcRect/>
          <a:stretch>
            <a:fillRect/>
          </a:stretch>
        </p:blipFill>
        <p:spPr bwMode="auto">
          <a:xfrm>
            <a:off x="5286380" y="4929198"/>
            <a:ext cx="2447925" cy="1684338"/>
          </a:xfrm>
          <a:prstGeom prst="rect">
            <a:avLst/>
          </a:prstGeom>
          <a:noFill/>
        </p:spPr>
      </p:pic>
      <p:sp>
        <p:nvSpPr>
          <p:cNvPr id="12" name="TextBox 11"/>
          <p:cNvSpPr txBox="1"/>
          <p:nvPr/>
        </p:nvSpPr>
        <p:spPr>
          <a:xfrm>
            <a:off x="785786" y="1428736"/>
            <a:ext cx="2500330" cy="461665"/>
          </a:xfrm>
          <a:prstGeom prst="rect">
            <a:avLst/>
          </a:prstGeom>
          <a:noFill/>
        </p:spPr>
        <p:txBody>
          <a:bodyPr wrap="square" rtlCol="0">
            <a:spAutoFit/>
          </a:bodyPr>
          <a:lstStyle/>
          <a:p>
            <a:pPr>
              <a:buFont typeface="Arial" pitchFamily="34" charset="0"/>
              <a:buChar char="•"/>
            </a:pPr>
            <a:r>
              <a:rPr lang="en-US" sz="2400" b="1" dirty="0" smtClean="0"/>
              <a:t> USA Dollar</a:t>
            </a:r>
            <a:endParaRPr lang="en-US" sz="2400" b="1" dirty="0"/>
          </a:p>
        </p:txBody>
      </p:sp>
      <p:sp>
        <p:nvSpPr>
          <p:cNvPr id="11" name="TextBox 10"/>
          <p:cNvSpPr txBox="1"/>
          <p:nvPr/>
        </p:nvSpPr>
        <p:spPr>
          <a:xfrm>
            <a:off x="785786" y="5286388"/>
            <a:ext cx="3288657" cy="461665"/>
          </a:xfrm>
          <a:prstGeom prst="rect">
            <a:avLst/>
          </a:prstGeom>
          <a:noFill/>
        </p:spPr>
        <p:txBody>
          <a:bodyPr wrap="none" rtlCol="0">
            <a:spAutoFit/>
          </a:bodyPr>
          <a:lstStyle/>
          <a:p>
            <a:pPr>
              <a:buFont typeface="Arial" pitchFamily="34" charset="0"/>
              <a:buChar char="•"/>
            </a:pPr>
            <a:r>
              <a:rPr lang="en-US" sz="2400" b="1" dirty="0" smtClean="0"/>
              <a:t> 23 December, 1913 </a:t>
            </a:r>
            <a:endParaRPr lang="en-US" sz="2400" b="1" dirty="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par>
                                <p:cTn id="8" presetID="35"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anim calcmode="lin" valueType="num">
                                      <p:cBhvr>
                                        <p:cTn id="11" dur="2000" fill="hold"/>
                                        <p:tgtEl>
                                          <p:spTgt spid="10"/>
                                        </p:tgtEl>
                                        <p:attrNameLst>
                                          <p:attrName>style.rotation</p:attrName>
                                        </p:attrNameLst>
                                      </p:cBhvr>
                                      <p:tavLst>
                                        <p:tav tm="0">
                                          <p:val>
                                            <p:fltVal val="720"/>
                                          </p:val>
                                        </p:tav>
                                        <p:tav tm="100000">
                                          <p:val>
                                            <p:fltVal val="0"/>
                                          </p:val>
                                        </p:tav>
                                      </p:tavLst>
                                    </p:anim>
                                    <p:anim calcmode="lin" valueType="num">
                                      <p:cBhvr>
                                        <p:cTn id="12" dur="2000" fill="hold"/>
                                        <p:tgtEl>
                                          <p:spTgt spid="10"/>
                                        </p:tgtEl>
                                        <p:attrNameLst>
                                          <p:attrName>ppt_h</p:attrName>
                                        </p:attrNameLst>
                                      </p:cBhvr>
                                      <p:tavLst>
                                        <p:tav tm="0">
                                          <p:val>
                                            <p:fltVal val="0"/>
                                          </p:val>
                                        </p:tav>
                                        <p:tav tm="100000">
                                          <p:val>
                                            <p:strVal val="#ppt_h"/>
                                          </p:val>
                                        </p:tav>
                                      </p:tavLst>
                                    </p:anim>
                                    <p:anim calcmode="lin" valueType="num">
                                      <p:cBhvr>
                                        <p:cTn id="13" dur="2000" fill="hold"/>
                                        <p:tgtEl>
                                          <p:spTgt spid="10"/>
                                        </p:tgtEl>
                                        <p:attrNameLst>
                                          <p:attrName>ppt_w</p:attrName>
                                        </p:attrNameLst>
                                      </p:cBhvr>
                                      <p:tavLst>
                                        <p:tav tm="0">
                                          <p:val>
                                            <p:fltVal val="0"/>
                                          </p:val>
                                        </p:tav>
                                        <p:tav tm="100000">
                                          <p:val>
                                            <p:strVal val="#ppt_w"/>
                                          </p:val>
                                        </p:tav>
                                      </p:tavLst>
                                    </p:anim>
                                  </p:childTnLst>
                                </p:cTn>
                              </p:par>
                            </p:childTnLst>
                          </p:cTn>
                        </p:par>
                        <p:par>
                          <p:cTn id="14" fill="hold">
                            <p:stCondLst>
                              <p:cond delay="2000"/>
                            </p:stCondLst>
                            <p:childTnLst>
                              <p:par>
                                <p:cTn id="15" presetID="29" presetClass="entr" presetSubtype="0" fill="hold" nodeType="after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 calcmode="lin" valueType="num">
                                      <p:cBhvr>
                                        <p:cTn id="17" dur="500" fill="hold"/>
                                        <p:tgtEl>
                                          <p:spTgt spid="12">
                                            <p:txEl>
                                              <p:pRg st="0" end="0"/>
                                            </p:txEl>
                                          </p:spTgt>
                                        </p:tgtEl>
                                        <p:attrNameLst>
                                          <p:attrName>ppt_x</p:attrName>
                                        </p:attrNameLst>
                                      </p:cBhvr>
                                      <p:tavLst>
                                        <p:tav tm="0">
                                          <p:val>
                                            <p:strVal val="#ppt_x-.2"/>
                                          </p:val>
                                        </p:tav>
                                        <p:tav tm="100000">
                                          <p:val>
                                            <p:strVal val="#ppt_x"/>
                                          </p:val>
                                        </p:tav>
                                      </p:tavLst>
                                    </p:anim>
                                    <p:anim calcmode="lin" valueType="num">
                                      <p:cBhvr>
                                        <p:cTn id="18" dur="500" fill="hold"/>
                                        <p:tgtEl>
                                          <p:spTgt spid="1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500"/>
                                        <p:tgtEl>
                                          <p:spTgt spid="12">
                                            <p:txEl>
                                              <p:pRg st="0" end="0"/>
                                            </p:txEl>
                                          </p:spTgt>
                                        </p:tgtEl>
                                      </p:cBhvr>
                                    </p:animEffect>
                                  </p:childTnLst>
                                </p:cTn>
                              </p:par>
                            </p:childTnLst>
                          </p:cTn>
                        </p:par>
                        <p:par>
                          <p:cTn id="20" fill="hold">
                            <p:stCondLst>
                              <p:cond delay="2500"/>
                            </p:stCondLst>
                            <p:childTnLst>
                              <p:par>
                                <p:cTn id="21" presetID="29" presetClass="entr" presetSubtype="0" fill="hold"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p:cTn id="23" dur="5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24" dur="5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5" dur="500"/>
                                        <p:tgtEl>
                                          <p:spTgt spid="7">
                                            <p:txEl>
                                              <p:pRg st="0" end="0"/>
                                            </p:txEl>
                                          </p:spTgt>
                                        </p:tgtEl>
                                      </p:cBhvr>
                                    </p:animEffect>
                                  </p:childTnLst>
                                </p:cTn>
                              </p:par>
                            </p:childTnLst>
                          </p:cTn>
                        </p:par>
                        <p:par>
                          <p:cTn id="26" fill="hold">
                            <p:stCondLst>
                              <p:cond delay="3000"/>
                            </p:stCondLst>
                            <p:childTnLst>
                              <p:par>
                                <p:cTn id="27" presetID="29" presetClass="entr" presetSubtype="0" fill="hold" nodeType="after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p:cTn id="29" dur="5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30" dur="5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1" dur="500"/>
                                        <p:tgtEl>
                                          <p:spTgt spid="6">
                                            <p:txEl>
                                              <p:pRg st="0" end="0"/>
                                            </p:txEl>
                                          </p:spTgt>
                                        </p:tgtEl>
                                      </p:cBhvr>
                                    </p:animEffect>
                                  </p:childTnLst>
                                </p:cTn>
                              </p:par>
                            </p:childTnLst>
                          </p:cTn>
                        </p:par>
                        <p:par>
                          <p:cTn id="32" fill="hold">
                            <p:stCondLst>
                              <p:cond delay="3500"/>
                            </p:stCondLst>
                            <p:childTnLst>
                              <p:par>
                                <p:cTn id="33" presetID="29" presetClass="entr" presetSubtype="0" fill="hold" nodeType="after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 calcmode="lin" valueType="num">
                                      <p:cBhvr>
                                        <p:cTn id="35" dur="5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36" dur="5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7" dur="500"/>
                                        <p:tgtEl>
                                          <p:spTgt spid="9">
                                            <p:txEl>
                                              <p:pRg st="0" end="0"/>
                                            </p:txEl>
                                          </p:spTgt>
                                        </p:tgtEl>
                                      </p:cBhvr>
                                    </p:animEffect>
                                  </p:childTnLst>
                                </p:cTn>
                              </p:par>
                            </p:childTnLst>
                          </p:cTn>
                        </p:par>
                        <p:par>
                          <p:cTn id="38" fill="hold">
                            <p:stCondLst>
                              <p:cond delay="4000"/>
                            </p:stCondLst>
                            <p:childTnLst>
                              <p:par>
                                <p:cTn id="39" presetID="29" presetClass="entr" presetSubtype="0" fill="hold" nodeType="after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 calcmode="lin" valueType="num">
                                      <p:cBhvr>
                                        <p:cTn id="41" dur="5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42" dur="5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3" dur="500"/>
                                        <p:tgtEl>
                                          <p:spTgt spid="3">
                                            <p:txEl>
                                              <p:pRg st="0" end="0"/>
                                            </p:txEl>
                                          </p:spTgt>
                                        </p:tgtEl>
                                      </p:cBhvr>
                                    </p:animEffect>
                                  </p:childTnLst>
                                </p:cTn>
                              </p:par>
                            </p:childTnLst>
                          </p:cTn>
                        </p:par>
                        <p:par>
                          <p:cTn id="44" fill="hold">
                            <p:stCondLst>
                              <p:cond delay="4500"/>
                            </p:stCondLst>
                            <p:childTnLst>
                              <p:par>
                                <p:cTn id="45" presetID="29" presetClass="entr" presetSubtype="0" fill="hold"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p:cTn id="47" dur="5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48" dur="5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9" dur="500"/>
                                        <p:tgtEl>
                                          <p:spTgt spid="4">
                                            <p:txEl>
                                              <p:pRg st="0" end="0"/>
                                            </p:txEl>
                                          </p:spTgt>
                                        </p:tgtEl>
                                      </p:cBhvr>
                                    </p:animEffect>
                                  </p:childTnLst>
                                </p:cTn>
                              </p:par>
                            </p:childTnLst>
                          </p:cTn>
                        </p:par>
                        <p:par>
                          <p:cTn id="50" fill="hold">
                            <p:stCondLst>
                              <p:cond delay="5000"/>
                            </p:stCondLst>
                            <p:childTnLst>
                              <p:par>
                                <p:cTn id="51" presetID="29" presetClass="entr" presetSubtype="0"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ppt_x</p:attrName>
                                        </p:attrNameLst>
                                      </p:cBhvr>
                                      <p:tavLst>
                                        <p:tav tm="0">
                                          <p:val>
                                            <p:strVal val="#ppt_x-.2"/>
                                          </p:val>
                                        </p:tav>
                                        <p:tav tm="100000">
                                          <p:val>
                                            <p:strVal val="#ppt_x"/>
                                          </p:val>
                                        </p:tav>
                                      </p:tavLst>
                                    </p:anim>
                                    <p:anim calcmode="lin" valueType="num">
                                      <p:cBhvr>
                                        <p:cTn id="54" dur="5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429124" y="285728"/>
            <a:ext cx="3428997" cy="2571748"/>
          </a:xfrm>
          <a:prstGeom prst="rect">
            <a:avLst/>
          </a:prstGeom>
          <a:noFill/>
          <a:ln w="9525">
            <a:noFill/>
            <a:miter lim="800000"/>
            <a:headEnd/>
            <a:tailEnd/>
          </a:ln>
          <a:effectLst/>
        </p:spPr>
      </p:pic>
      <p:sp>
        <p:nvSpPr>
          <p:cNvPr id="3" name="Прямоугольник 2"/>
          <p:cNvSpPr/>
          <p:nvPr/>
        </p:nvSpPr>
        <p:spPr>
          <a:xfrm>
            <a:off x="4429124" y="2714620"/>
            <a:ext cx="1428760" cy="646331"/>
          </a:xfrm>
          <a:prstGeom prst="rect">
            <a:avLst/>
          </a:prstGeom>
        </p:spPr>
        <p:txBody>
          <a:bodyPr wrap="square">
            <a:spAutoFit/>
          </a:bodyPr>
          <a:lstStyle/>
          <a:p>
            <a:endParaRPr lang="en-US" dirty="0" smtClean="0"/>
          </a:p>
          <a:p>
            <a:r>
              <a:rPr lang="en-US" dirty="0" smtClean="0"/>
              <a:t>Atlanta ( F )</a:t>
            </a:r>
            <a:endParaRPr lang="en-US" dirty="0"/>
          </a:p>
        </p:txBody>
      </p:sp>
      <p:pic>
        <p:nvPicPr>
          <p:cNvPr id="2051" name="Picture 3"/>
          <p:cNvPicPr>
            <a:picLocks noChangeAspect="1" noChangeArrowheads="1"/>
          </p:cNvPicPr>
          <p:nvPr/>
        </p:nvPicPr>
        <p:blipFill>
          <a:blip r:embed="rId3"/>
          <a:srcRect/>
          <a:stretch>
            <a:fillRect/>
          </a:stretch>
        </p:blipFill>
        <p:spPr bwMode="auto">
          <a:xfrm>
            <a:off x="142844" y="857232"/>
            <a:ext cx="3857638" cy="5143516"/>
          </a:xfrm>
          <a:prstGeom prst="rect">
            <a:avLst/>
          </a:prstGeom>
          <a:noFill/>
          <a:ln w="9525">
            <a:noFill/>
            <a:miter lim="800000"/>
            <a:headEnd/>
            <a:tailEnd/>
          </a:ln>
          <a:effectLst/>
        </p:spPr>
      </p:pic>
      <p:sp>
        <p:nvSpPr>
          <p:cNvPr id="5" name="Прямоугольник 4"/>
          <p:cNvSpPr/>
          <p:nvPr/>
        </p:nvSpPr>
        <p:spPr>
          <a:xfrm>
            <a:off x="142844" y="6215082"/>
            <a:ext cx="1696298" cy="369332"/>
          </a:xfrm>
          <a:prstGeom prst="rect">
            <a:avLst/>
          </a:prstGeom>
        </p:spPr>
        <p:txBody>
          <a:bodyPr wrap="none">
            <a:spAutoFit/>
          </a:bodyPr>
          <a:lstStyle/>
          <a:p>
            <a:r>
              <a:rPr lang="en-US" dirty="0" smtClean="0"/>
              <a:t>Richmond ( E )</a:t>
            </a:r>
            <a:endParaRPr lang="en-US" dirty="0"/>
          </a:p>
        </p:txBody>
      </p:sp>
      <p:pic>
        <p:nvPicPr>
          <p:cNvPr id="2052" name="Picture 4"/>
          <p:cNvPicPr>
            <a:picLocks noChangeAspect="1" noChangeArrowheads="1"/>
          </p:cNvPicPr>
          <p:nvPr/>
        </p:nvPicPr>
        <p:blipFill>
          <a:blip r:embed="rId4"/>
          <a:srcRect/>
          <a:stretch>
            <a:fillRect/>
          </a:stretch>
        </p:blipFill>
        <p:spPr bwMode="auto">
          <a:xfrm>
            <a:off x="4429124" y="3429000"/>
            <a:ext cx="3429024" cy="2571768"/>
          </a:xfrm>
          <a:prstGeom prst="rect">
            <a:avLst/>
          </a:prstGeom>
          <a:noFill/>
          <a:ln w="9525">
            <a:noFill/>
            <a:miter lim="800000"/>
            <a:headEnd/>
            <a:tailEnd/>
          </a:ln>
          <a:effectLst/>
        </p:spPr>
      </p:pic>
      <p:sp>
        <p:nvSpPr>
          <p:cNvPr id="7" name="Прямоугольник 6"/>
          <p:cNvSpPr/>
          <p:nvPr/>
        </p:nvSpPr>
        <p:spPr>
          <a:xfrm>
            <a:off x="4429124" y="5857892"/>
            <a:ext cx="2071718" cy="646331"/>
          </a:xfrm>
          <a:prstGeom prst="rect">
            <a:avLst/>
          </a:prstGeom>
        </p:spPr>
        <p:txBody>
          <a:bodyPr wrap="square">
            <a:spAutoFit/>
          </a:bodyPr>
          <a:lstStyle/>
          <a:p>
            <a:endParaRPr lang="en-US" dirty="0" smtClean="0"/>
          </a:p>
          <a:p>
            <a:r>
              <a:rPr lang="en-US" dirty="0" smtClean="0"/>
              <a:t>Cleveland ( D )</a:t>
            </a:r>
            <a:endParaRPr lang="en-US" dirty="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heel(8)">
                                      <p:cBhvr>
                                        <p:cTn id="7" dur="1000"/>
                                        <p:tgtEl>
                                          <p:spTgt spid="2051"/>
                                        </p:tgtEl>
                                      </p:cBhvr>
                                    </p:animEffect>
                                  </p:childTnLst>
                                </p:cTn>
                              </p:par>
                              <p:par>
                                <p:cTn id="8" presetID="21" presetClass="entr" presetSubtype="8"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heel(8)">
                                      <p:cBhvr>
                                        <p:cTn id="10" dur="1000"/>
                                        <p:tgtEl>
                                          <p:spTgt spid="2050"/>
                                        </p:tgtEl>
                                      </p:cBhvr>
                                    </p:animEffect>
                                  </p:childTnLst>
                                </p:cTn>
                              </p:par>
                              <p:par>
                                <p:cTn id="11" presetID="21" presetClass="entr" presetSubtype="8"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heel(8)">
                                      <p:cBhvr>
                                        <p:cTn id="13" dur="1000"/>
                                        <p:tgtEl>
                                          <p:spTgt spid="205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2000"/>
                                        <p:tgtEl>
                                          <p:spTgt spid="5">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4857752" y="3286124"/>
            <a:ext cx="2000264" cy="3000396"/>
          </a:xfrm>
          <a:prstGeom prst="rect">
            <a:avLst/>
          </a:prstGeom>
          <a:noFill/>
          <a:ln w="9525">
            <a:noFill/>
            <a:miter lim="800000"/>
            <a:headEnd/>
            <a:tailEnd/>
          </a:ln>
          <a:effectLst/>
        </p:spPr>
      </p:pic>
      <p:sp>
        <p:nvSpPr>
          <p:cNvPr id="3" name="Прямоугольник 2"/>
          <p:cNvSpPr/>
          <p:nvPr/>
        </p:nvSpPr>
        <p:spPr>
          <a:xfrm>
            <a:off x="4786314" y="6357958"/>
            <a:ext cx="1593706" cy="369332"/>
          </a:xfrm>
          <a:prstGeom prst="rect">
            <a:avLst/>
          </a:prstGeom>
        </p:spPr>
        <p:txBody>
          <a:bodyPr wrap="none">
            <a:spAutoFit/>
          </a:bodyPr>
          <a:lstStyle/>
          <a:p>
            <a:r>
              <a:rPr lang="en-US" dirty="0" smtClean="0"/>
              <a:t>St. Louis ( H )</a:t>
            </a:r>
            <a:endParaRPr lang="en-US" dirty="0"/>
          </a:p>
        </p:txBody>
      </p:sp>
      <p:pic>
        <p:nvPicPr>
          <p:cNvPr id="3075" name="Picture 3"/>
          <p:cNvPicPr>
            <a:picLocks noChangeAspect="1" noChangeArrowheads="1"/>
          </p:cNvPicPr>
          <p:nvPr/>
        </p:nvPicPr>
        <p:blipFill>
          <a:blip r:embed="rId3"/>
          <a:srcRect/>
          <a:stretch>
            <a:fillRect/>
          </a:stretch>
        </p:blipFill>
        <p:spPr bwMode="auto">
          <a:xfrm>
            <a:off x="4857752" y="214290"/>
            <a:ext cx="1990895" cy="2428892"/>
          </a:xfrm>
          <a:prstGeom prst="rect">
            <a:avLst/>
          </a:prstGeom>
          <a:noFill/>
          <a:ln w="9525">
            <a:noFill/>
            <a:miter lim="800000"/>
            <a:headEnd/>
            <a:tailEnd/>
          </a:ln>
          <a:effectLst/>
        </p:spPr>
      </p:pic>
      <p:sp>
        <p:nvSpPr>
          <p:cNvPr id="6" name="Прямоугольник 5"/>
          <p:cNvSpPr/>
          <p:nvPr/>
        </p:nvSpPr>
        <p:spPr>
          <a:xfrm>
            <a:off x="4857752" y="2643182"/>
            <a:ext cx="1521570" cy="369332"/>
          </a:xfrm>
          <a:prstGeom prst="rect">
            <a:avLst/>
          </a:prstGeom>
        </p:spPr>
        <p:txBody>
          <a:bodyPr wrap="none">
            <a:spAutoFit/>
          </a:bodyPr>
          <a:lstStyle/>
          <a:p>
            <a:r>
              <a:rPr lang="en-US" dirty="0" smtClean="0"/>
              <a:t>Chicago ( G )</a:t>
            </a:r>
            <a:endParaRPr lang="en-US" dirty="0"/>
          </a:p>
        </p:txBody>
      </p:sp>
      <p:pic>
        <p:nvPicPr>
          <p:cNvPr id="3076" name="Picture 4"/>
          <p:cNvPicPr>
            <a:picLocks noChangeAspect="1" noChangeArrowheads="1"/>
          </p:cNvPicPr>
          <p:nvPr/>
        </p:nvPicPr>
        <p:blipFill>
          <a:blip r:embed="rId4"/>
          <a:srcRect/>
          <a:stretch>
            <a:fillRect/>
          </a:stretch>
        </p:blipFill>
        <p:spPr bwMode="auto">
          <a:xfrm>
            <a:off x="428596" y="428604"/>
            <a:ext cx="3857652" cy="5143536"/>
          </a:xfrm>
          <a:prstGeom prst="rect">
            <a:avLst/>
          </a:prstGeom>
          <a:noFill/>
          <a:ln w="9525">
            <a:noFill/>
            <a:miter lim="800000"/>
            <a:headEnd/>
            <a:tailEnd/>
          </a:ln>
          <a:effectLst/>
        </p:spPr>
      </p:pic>
      <p:sp>
        <p:nvSpPr>
          <p:cNvPr id="8" name="Прямоугольник 7"/>
          <p:cNvSpPr/>
          <p:nvPr/>
        </p:nvSpPr>
        <p:spPr>
          <a:xfrm>
            <a:off x="428596" y="5715016"/>
            <a:ext cx="1834156" cy="369332"/>
          </a:xfrm>
          <a:prstGeom prst="rect">
            <a:avLst/>
          </a:prstGeom>
        </p:spPr>
        <p:txBody>
          <a:bodyPr wrap="none">
            <a:spAutoFit/>
          </a:bodyPr>
          <a:lstStyle/>
          <a:p>
            <a:r>
              <a:rPr lang="en-US" dirty="0" smtClean="0"/>
              <a:t>Minneapolis ( I )</a:t>
            </a:r>
            <a:endParaRPr lang="en-US" dirty="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heel(8)">
                                      <p:cBhvr>
                                        <p:cTn id="7" dur="1000"/>
                                        <p:tgtEl>
                                          <p:spTgt spid="3076"/>
                                        </p:tgtEl>
                                      </p:cBhvr>
                                    </p:animEffect>
                                  </p:childTnLst>
                                </p:cTn>
                              </p:par>
                              <p:par>
                                <p:cTn id="8" presetID="21" presetClass="entr" presetSubtype="8"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wheel(8)">
                                      <p:cBhvr>
                                        <p:cTn id="10" dur="1000"/>
                                        <p:tgtEl>
                                          <p:spTgt spid="3075"/>
                                        </p:tgtEl>
                                      </p:cBhvr>
                                    </p:animEffect>
                                  </p:childTnLst>
                                </p:cTn>
                              </p:par>
                              <p:par>
                                <p:cTn id="11" presetID="21" presetClass="entr" presetSubtype="8"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wheel(8)">
                                      <p:cBhvr>
                                        <p:cTn id="13" dur="1000"/>
                                        <p:tgtEl>
                                          <p:spTgt spid="307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2000"/>
                                        <p:tgtEl>
                                          <p:spTgt spid="8">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2000"/>
                                        <p:tgtEl>
                                          <p:spTgt spid="6">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5000628" y="355956"/>
            <a:ext cx="2643206" cy="2139568"/>
          </a:xfrm>
          <a:prstGeom prst="rect">
            <a:avLst/>
          </a:prstGeom>
          <a:noFill/>
          <a:ln w="9525">
            <a:noFill/>
            <a:miter lim="800000"/>
            <a:headEnd/>
            <a:tailEnd/>
          </a:ln>
          <a:effectLst/>
        </p:spPr>
      </p:pic>
      <p:sp>
        <p:nvSpPr>
          <p:cNvPr id="3" name="Прямоугольник 2"/>
          <p:cNvSpPr/>
          <p:nvPr/>
        </p:nvSpPr>
        <p:spPr>
          <a:xfrm>
            <a:off x="5000628" y="2500306"/>
            <a:ext cx="1838965" cy="369332"/>
          </a:xfrm>
          <a:prstGeom prst="rect">
            <a:avLst/>
          </a:prstGeom>
        </p:spPr>
        <p:txBody>
          <a:bodyPr wrap="none">
            <a:spAutoFit/>
          </a:bodyPr>
          <a:lstStyle/>
          <a:p>
            <a:r>
              <a:rPr lang="en-US" dirty="0" smtClean="0"/>
              <a:t>Kansas City ( J )</a:t>
            </a:r>
            <a:endParaRPr lang="en-US" dirty="0"/>
          </a:p>
        </p:txBody>
      </p:sp>
      <p:pic>
        <p:nvPicPr>
          <p:cNvPr id="4099" name="Picture 3"/>
          <p:cNvPicPr>
            <a:picLocks noChangeAspect="1" noChangeArrowheads="1"/>
          </p:cNvPicPr>
          <p:nvPr/>
        </p:nvPicPr>
        <p:blipFill>
          <a:blip r:embed="rId3"/>
          <a:srcRect/>
          <a:stretch>
            <a:fillRect/>
          </a:stretch>
        </p:blipFill>
        <p:spPr bwMode="auto">
          <a:xfrm>
            <a:off x="142844" y="928670"/>
            <a:ext cx="4429156" cy="4670888"/>
          </a:xfrm>
          <a:prstGeom prst="rect">
            <a:avLst/>
          </a:prstGeom>
          <a:noFill/>
          <a:ln w="9525">
            <a:noFill/>
            <a:miter lim="800000"/>
            <a:headEnd/>
            <a:tailEnd/>
          </a:ln>
          <a:effectLst/>
        </p:spPr>
      </p:pic>
      <p:sp>
        <p:nvSpPr>
          <p:cNvPr id="5" name="Прямоугольник 4"/>
          <p:cNvSpPr/>
          <p:nvPr/>
        </p:nvSpPr>
        <p:spPr>
          <a:xfrm>
            <a:off x="142844" y="5857892"/>
            <a:ext cx="2643206" cy="369332"/>
          </a:xfrm>
          <a:prstGeom prst="rect">
            <a:avLst/>
          </a:prstGeom>
        </p:spPr>
        <p:txBody>
          <a:bodyPr wrap="square">
            <a:spAutoFit/>
          </a:bodyPr>
          <a:lstStyle/>
          <a:p>
            <a:r>
              <a:rPr lang="en-US" dirty="0" smtClean="0"/>
              <a:t>Dallas ( K )</a:t>
            </a:r>
            <a:endParaRPr lang="en-US" dirty="0"/>
          </a:p>
        </p:txBody>
      </p:sp>
      <p:pic>
        <p:nvPicPr>
          <p:cNvPr id="4100" name="Picture 4"/>
          <p:cNvPicPr>
            <a:picLocks noChangeAspect="1" noChangeArrowheads="1"/>
          </p:cNvPicPr>
          <p:nvPr/>
        </p:nvPicPr>
        <p:blipFill>
          <a:blip r:embed="rId4"/>
          <a:srcRect/>
          <a:stretch>
            <a:fillRect/>
          </a:stretch>
        </p:blipFill>
        <p:spPr bwMode="auto">
          <a:xfrm>
            <a:off x="5143504" y="3143248"/>
            <a:ext cx="1857388" cy="2476518"/>
          </a:xfrm>
          <a:prstGeom prst="rect">
            <a:avLst/>
          </a:prstGeom>
          <a:noFill/>
          <a:ln w="9525">
            <a:noFill/>
            <a:miter lim="800000"/>
            <a:headEnd/>
            <a:tailEnd/>
          </a:ln>
          <a:effectLst/>
        </p:spPr>
      </p:pic>
      <p:sp>
        <p:nvSpPr>
          <p:cNvPr id="7" name="Прямоугольник 6"/>
          <p:cNvSpPr/>
          <p:nvPr/>
        </p:nvSpPr>
        <p:spPr>
          <a:xfrm>
            <a:off x="5072066" y="5500702"/>
            <a:ext cx="2428892" cy="646331"/>
          </a:xfrm>
          <a:prstGeom prst="rect">
            <a:avLst/>
          </a:prstGeom>
        </p:spPr>
        <p:txBody>
          <a:bodyPr wrap="square">
            <a:spAutoFit/>
          </a:bodyPr>
          <a:lstStyle/>
          <a:p>
            <a:r>
              <a:rPr lang="en-US" dirty="0" smtClean="0"/>
              <a:t/>
            </a:r>
            <a:br>
              <a:rPr lang="en-US" dirty="0" smtClean="0"/>
            </a:br>
            <a:r>
              <a:rPr lang="en-US" dirty="0" smtClean="0"/>
              <a:t>San Francisco ( L )</a:t>
            </a:r>
            <a:endParaRPr lang="en-US" dirty="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heel(8)">
                                      <p:cBhvr>
                                        <p:cTn id="7" dur="1000"/>
                                        <p:tgtEl>
                                          <p:spTgt spid="4099"/>
                                        </p:tgtEl>
                                      </p:cBhvr>
                                    </p:animEffect>
                                  </p:childTnLst>
                                </p:cTn>
                              </p:par>
                              <p:par>
                                <p:cTn id="8" presetID="21"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heel(8)">
                                      <p:cBhvr>
                                        <p:cTn id="10" dur="1000"/>
                                        <p:tgtEl>
                                          <p:spTgt spid="4098"/>
                                        </p:tgtEl>
                                      </p:cBhvr>
                                    </p:animEffect>
                                  </p:childTnLst>
                                </p:cTn>
                              </p:par>
                              <p:par>
                                <p:cTn id="11" presetID="21" presetClass="entr" presetSubtype="8"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wheel(8)">
                                      <p:cBhvr>
                                        <p:cTn id="13" dur="1000"/>
                                        <p:tgtEl>
                                          <p:spTgt spid="4100"/>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2000"/>
                                        <p:tgtEl>
                                          <p:spTgt spid="5">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2000"/>
                                        <p:tgtEl>
                                          <p:spTgt spid="3">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282" y="357166"/>
            <a:ext cx="2890535" cy="646331"/>
          </a:xfrm>
          <a:prstGeom prst="rect">
            <a:avLst/>
          </a:prstGeom>
        </p:spPr>
        <p:txBody>
          <a:bodyPr wrap="none">
            <a:spAutoFit/>
          </a:bodyPr>
          <a:lstStyle/>
          <a:p>
            <a:r>
              <a:rPr lang="en-US" sz="3600" b="1" dirty="0" smtClean="0">
                <a:solidFill>
                  <a:schemeClr val="accent1">
                    <a:lumMod val="75000"/>
                  </a:schemeClr>
                </a:solidFill>
              </a:rPr>
              <a:t>Living Dollar</a:t>
            </a:r>
            <a:endParaRPr lang="en-US" sz="3600" b="1" dirty="0">
              <a:solidFill>
                <a:schemeClr val="accent1">
                  <a:lumMod val="75000"/>
                </a:schemeClr>
              </a:solidFill>
            </a:endParaRPr>
          </a:p>
        </p:txBody>
      </p:sp>
      <p:pic>
        <p:nvPicPr>
          <p:cNvPr id="3" name="Picture 2"/>
          <p:cNvPicPr>
            <a:picLocks noChangeAspect="1" noChangeArrowheads="1"/>
          </p:cNvPicPr>
          <p:nvPr/>
        </p:nvPicPr>
        <p:blipFill>
          <a:blip r:embed="rId2"/>
          <a:srcRect/>
          <a:stretch>
            <a:fillRect/>
          </a:stretch>
        </p:blipFill>
        <p:spPr bwMode="auto">
          <a:xfrm>
            <a:off x="285720" y="3286124"/>
            <a:ext cx="3500462" cy="1474570"/>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a:stretch>
            <a:fillRect/>
          </a:stretch>
        </p:blipFill>
        <p:spPr bwMode="auto">
          <a:xfrm>
            <a:off x="4214810" y="1357298"/>
            <a:ext cx="3500462" cy="1500823"/>
          </a:xfrm>
          <a:prstGeom prst="rect">
            <a:avLst/>
          </a:prstGeom>
          <a:noFill/>
          <a:ln w="9525">
            <a:noFill/>
            <a:miter lim="800000"/>
            <a:headEnd/>
            <a:tailEnd/>
          </a:ln>
          <a:effectLst/>
        </p:spPr>
      </p:pic>
      <p:pic>
        <p:nvPicPr>
          <p:cNvPr id="5" name="Picture 3"/>
          <p:cNvPicPr>
            <a:picLocks noChangeAspect="1" noChangeArrowheads="1"/>
          </p:cNvPicPr>
          <p:nvPr/>
        </p:nvPicPr>
        <p:blipFill>
          <a:blip r:embed="rId4"/>
          <a:srcRect/>
          <a:stretch>
            <a:fillRect/>
          </a:stretch>
        </p:blipFill>
        <p:spPr bwMode="auto">
          <a:xfrm>
            <a:off x="285720" y="5143512"/>
            <a:ext cx="3500462" cy="1511464"/>
          </a:xfrm>
          <a:prstGeom prst="rect">
            <a:avLst/>
          </a:prstGeom>
          <a:noFill/>
          <a:ln w="9525">
            <a:noFill/>
            <a:miter lim="800000"/>
            <a:headEnd/>
            <a:tailEnd/>
          </a:ln>
          <a:effectLst/>
        </p:spPr>
      </p:pic>
      <p:pic>
        <p:nvPicPr>
          <p:cNvPr id="6" name="Picture 3"/>
          <p:cNvPicPr>
            <a:picLocks noChangeAspect="1" noChangeArrowheads="1"/>
          </p:cNvPicPr>
          <p:nvPr/>
        </p:nvPicPr>
        <p:blipFill>
          <a:blip r:embed="rId5"/>
          <a:srcRect/>
          <a:stretch>
            <a:fillRect/>
          </a:stretch>
        </p:blipFill>
        <p:spPr bwMode="auto">
          <a:xfrm>
            <a:off x="4143372" y="3286124"/>
            <a:ext cx="3571900" cy="1544847"/>
          </a:xfrm>
          <a:prstGeom prst="rect">
            <a:avLst/>
          </a:prstGeom>
          <a:noFill/>
          <a:ln w="9525">
            <a:noFill/>
            <a:miter lim="800000"/>
            <a:headEnd/>
            <a:tailEnd/>
          </a:ln>
          <a:effectLst/>
        </p:spPr>
      </p:pic>
      <p:pic>
        <p:nvPicPr>
          <p:cNvPr id="7" name="Picture 2"/>
          <p:cNvPicPr>
            <a:picLocks noChangeAspect="1" noChangeArrowheads="1"/>
          </p:cNvPicPr>
          <p:nvPr/>
        </p:nvPicPr>
        <p:blipFill>
          <a:blip r:embed="rId6"/>
          <a:srcRect/>
          <a:stretch>
            <a:fillRect/>
          </a:stretch>
        </p:blipFill>
        <p:spPr bwMode="auto">
          <a:xfrm>
            <a:off x="4143372" y="5162086"/>
            <a:ext cx="3500462" cy="1470194"/>
          </a:xfrm>
          <a:prstGeom prst="rect">
            <a:avLst/>
          </a:prstGeom>
          <a:noFill/>
          <a:ln w="9525">
            <a:noFill/>
            <a:miter lim="800000"/>
            <a:headEnd/>
            <a:tailEnd/>
          </a:ln>
          <a:effectLst/>
        </p:spPr>
      </p:pic>
      <p:sp>
        <p:nvSpPr>
          <p:cNvPr id="8" name="TextBox 7"/>
          <p:cNvSpPr txBox="1"/>
          <p:nvPr/>
        </p:nvSpPr>
        <p:spPr>
          <a:xfrm>
            <a:off x="285720" y="2857496"/>
            <a:ext cx="428322" cy="369332"/>
          </a:xfrm>
          <a:prstGeom prst="rect">
            <a:avLst/>
          </a:prstGeom>
          <a:noFill/>
        </p:spPr>
        <p:txBody>
          <a:bodyPr wrap="none" rtlCol="0">
            <a:spAutoFit/>
          </a:bodyPr>
          <a:lstStyle/>
          <a:p>
            <a:r>
              <a:rPr lang="en-US" dirty="0" smtClean="0"/>
              <a:t>24</a:t>
            </a:r>
            <a:endParaRPr lang="en-US" dirty="0"/>
          </a:p>
        </p:txBody>
      </p:sp>
      <p:sp>
        <p:nvSpPr>
          <p:cNvPr id="9" name="TextBox 8"/>
          <p:cNvSpPr txBox="1"/>
          <p:nvPr/>
        </p:nvSpPr>
        <p:spPr>
          <a:xfrm>
            <a:off x="357158" y="4786322"/>
            <a:ext cx="428322" cy="369332"/>
          </a:xfrm>
          <a:prstGeom prst="rect">
            <a:avLst/>
          </a:prstGeom>
          <a:noFill/>
        </p:spPr>
        <p:txBody>
          <a:bodyPr wrap="none" rtlCol="0">
            <a:spAutoFit/>
          </a:bodyPr>
          <a:lstStyle/>
          <a:p>
            <a:r>
              <a:rPr lang="en-US" dirty="0" smtClean="0"/>
              <a:t>18</a:t>
            </a:r>
            <a:endParaRPr lang="en-US" dirty="0"/>
          </a:p>
        </p:txBody>
      </p:sp>
      <p:sp>
        <p:nvSpPr>
          <p:cNvPr id="10" name="TextBox 9"/>
          <p:cNvSpPr txBox="1"/>
          <p:nvPr/>
        </p:nvSpPr>
        <p:spPr>
          <a:xfrm>
            <a:off x="4214810" y="928670"/>
            <a:ext cx="428322" cy="369332"/>
          </a:xfrm>
          <a:prstGeom prst="rect">
            <a:avLst/>
          </a:prstGeom>
          <a:noFill/>
        </p:spPr>
        <p:txBody>
          <a:bodyPr wrap="none" rtlCol="0">
            <a:spAutoFit/>
          </a:bodyPr>
          <a:lstStyle/>
          <a:p>
            <a:r>
              <a:rPr lang="en-US" dirty="0" smtClean="0"/>
              <a:t>25</a:t>
            </a:r>
            <a:endParaRPr lang="en-US" dirty="0"/>
          </a:p>
        </p:txBody>
      </p:sp>
      <p:sp>
        <p:nvSpPr>
          <p:cNvPr id="12" name="TextBox 11"/>
          <p:cNvSpPr txBox="1"/>
          <p:nvPr/>
        </p:nvSpPr>
        <p:spPr>
          <a:xfrm>
            <a:off x="4143372" y="2928934"/>
            <a:ext cx="428322" cy="369332"/>
          </a:xfrm>
          <a:prstGeom prst="rect">
            <a:avLst/>
          </a:prstGeom>
          <a:noFill/>
        </p:spPr>
        <p:txBody>
          <a:bodyPr wrap="none" rtlCol="0">
            <a:spAutoFit/>
          </a:bodyPr>
          <a:lstStyle/>
          <a:p>
            <a:r>
              <a:rPr lang="en-US" dirty="0" smtClean="0"/>
              <a:t>55</a:t>
            </a:r>
            <a:endParaRPr lang="en-US" dirty="0"/>
          </a:p>
        </p:txBody>
      </p:sp>
      <p:sp>
        <p:nvSpPr>
          <p:cNvPr id="13" name="TextBox 12"/>
          <p:cNvSpPr txBox="1"/>
          <p:nvPr/>
        </p:nvSpPr>
        <p:spPr>
          <a:xfrm>
            <a:off x="4214810" y="4786322"/>
            <a:ext cx="428322" cy="369332"/>
          </a:xfrm>
          <a:prstGeom prst="rect">
            <a:avLst/>
          </a:prstGeom>
          <a:noFill/>
        </p:spPr>
        <p:txBody>
          <a:bodyPr wrap="none" rtlCol="0">
            <a:spAutoFit/>
          </a:bodyPr>
          <a:lstStyle/>
          <a:p>
            <a:r>
              <a:rPr lang="en-US" dirty="0" smtClean="0"/>
              <a:t>60</a:t>
            </a:r>
            <a:endParaRPr lang="en-US" dirty="0"/>
          </a:p>
        </p:txBody>
      </p:sp>
      <p:sp>
        <p:nvSpPr>
          <p:cNvPr id="14" name="TextBox 13"/>
          <p:cNvSpPr txBox="1"/>
          <p:nvPr/>
        </p:nvSpPr>
        <p:spPr>
          <a:xfrm>
            <a:off x="4572000" y="2928934"/>
            <a:ext cx="854721" cy="338554"/>
          </a:xfrm>
          <a:prstGeom prst="rect">
            <a:avLst/>
          </a:prstGeom>
          <a:noFill/>
        </p:spPr>
        <p:txBody>
          <a:bodyPr wrap="none" rtlCol="0">
            <a:spAutoFit/>
          </a:bodyPr>
          <a:lstStyle/>
          <a:p>
            <a:r>
              <a:rPr lang="en-US" sz="1600" dirty="0" smtClean="0"/>
              <a:t>months</a:t>
            </a:r>
            <a:endParaRPr lang="en-US" sz="1600" dirty="0"/>
          </a:p>
        </p:txBody>
      </p:sp>
      <p:sp>
        <p:nvSpPr>
          <p:cNvPr id="17" name="Прямоугольник 16"/>
          <p:cNvSpPr/>
          <p:nvPr/>
        </p:nvSpPr>
        <p:spPr>
          <a:xfrm>
            <a:off x="785786" y="2857496"/>
            <a:ext cx="854721" cy="338554"/>
          </a:xfrm>
          <a:prstGeom prst="rect">
            <a:avLst/>
          </a:prstGeom>
        </p:spPr>
        <p:txBody>
          <a:bodyPr wrap="none">
            <a:spAutoFit/>
          </a:bodyPr>
          <a:lstStyle/>
          <a:p>
            <a:r>
              <a:rPr lang="en-US" sz="1600" dirty="0" smtClean="0"/>
              <a:t>months</a:t>
            </a:r>
            <a:endParaRPr lang="en-US" sz="1600" dirty="0"/>
          </a:p>
        </p:txBody>
      </p:sp>
      <p:sp>
        <p:nvSpPr>
          <p:cNvPr id="18" name="Прямоугольник 17"/>
          <p:cNvSpPr/>
          <p:nvPr/>
        </p:nvSpPr>
        <p:spPr>
          <a:xfrm>
            <a:off x="857224" y="4786322"/>
            <a:ext cx="854721" cy="338554"/>
          </a:xfrm>
          <a:prstGeom prst="rect">
            <a:avLst/>
          </a:prstGeom>
        </p:spPr>
        <p:txBody>
          <a:bodyPr wrap="none">
            <a:spAutoFit/>
          </a:bodyPr>
          <a:lstStyle/>
          <a:p>
            <a:r>
              <a:rPr lang="en-US" sz="1600" dirty="0" smtClean="0"/>
              <a:t>months</a:t>
            </a:r>
            <a:endParaRPr lang="en-US" sz="1600" dirty="0"/>
          </a:p>
        </p:txBody>
      </p:sp>
      <p:sp>
        <p:nvSpPr>
          <p:cNvPr id="19" name="Прямоугольник 18"/>
          <p:cNvSpPr/>
          <p:nvPr/>
        </p:nvSpPr>
        <p:spPr>
          <a:xfrm>
            <a:off x="4643438" y="928670"/>
            <a:ext cx="854721" cy="338554"/>
          </a:xfrm>
          <a:prstGeom prst="rect">
            <a:avLst/>
          </a:prstGeom>
        </p:spPr>
        <p:txBody>
          <a:bodyPr wrap="none">
            <a:spAutoFit/>
          </a:bodyPr>
          <a:lstStyle/>
          <a:p>
            <a:r>
              <a:rPr lang="en-US" sz="1600" dirty="0" smtClean="0"/>
              <a:t>months</a:t>
            </a:r>
            <a:endParaRPr lang="en-US" sz="1600" dirty="0"/>
          </a:p>
        </p:txBody>
      </p:sp>
      <p:sp>
        <p:nvSpPr>
          <p:cNvPr id="21" name="Прямоугольник 20"/>
          <p:cNvSpPr/>
          <p:nvPr/>
        </p:nvSpPr>
        <p:spPr>
          <a:xfrm>
            <a:off x="4714876" y="4786322"/>
            <a:ext cx="854721" cy="338554"/>
          </a:xfrm>
          <a:prstGeom prst="rect">
            <a:avLst/>
          </a:prstGeom>
        </p:spPr>
        <p:txBody>
          <a:bodyPr wrap="none">
            <a:spAutoFit/>
          </a:bodyPr>
          <a:lstStyle/>
          <a:p>
            <a:r>
              <a:rPr lang="en-US" sz="1600" dirty="0" smtClean="0"/>
              <a:t>months</a:t>
            </a:r>
            <a:endParaRPr lang="en-US" sz="1600" dirty="0"/>
          </a:p>
        </p:txBody>
      </p:sp>
      <p:pic>
        <p:nvPicPr>
          <p:cNvPr id="20" name="Picture 2"/>
          <p:cNvPicPr>
            <a:picLocks noChangeAspect="1" noChangeArrowheads="1"/>
          </p:cNvPicPr>
          <p:nvPr/>
        </p:nvPicPr>
        <p:blipFill>
          <a:blip r:embed="rId7"/>
          <a:srcRect/>
          <a:stretch>
            <a:fillRect/>
          </a:stretch>
        </p:blipFill>
        <p:spPr bwMode="auto">
          <a:xfrm>
            <a:off x="285720" y="1347118"/>
            <a:ext cx="3500462" cy="1478945"/>
          </a:xfrm>
          <a:prstGeom prst="rect">
            <a:avLst/>
          </a:prstGeom>
          <a:noFill/>
          <a:ln w="9525">
            <a:noFill/>
            <a:miter lim="800000"/>
            <a:headEnd/>
            <a:tailEnd/>
          </a:ln>
          <a:effectLst/>
        </p:spPr>
      </p:pic>
      <p:sp>
        <p:nvSpPr>
          <p:cNvPr id="22" name="TextBox 21"/>
          <p:cNvSpPr txBox="1"/>
          <p:nvPr/>
        </p:nvSpPr>
        <p:spPr>
          <a:xfrm>
            <a:off x="285720" y="928670"/>
            <a:ext cx="1250663" cy="369332"/>
          </a:xfrm>
          <a:prstGeom prst="rect">
            <a:avLst/>
          </a:prstGeom>
          <a:noFill/>
        </p:spPr>
        <p:txBody>
          <a:bodyPr wrap="none" rtlCol="0">
            <a:spAutoFit/>
          </a:bodyPr>
          <a:lstStyle/>
          <a:p>
            <a:r>
              <a:rPr lang="en-US" dirty="0" smtClean="0"/>
              <a:t>22 months</a:t>
            </a:r>
            <a:endParaRPr lang="en-US" dirty="0"/>
          </a:p>
        </p:txBody>
      </p:sp>
    </p:spTree>
  </p:cSld>
  <p:clrMapOvr>
    <a:masterClrMapping/>
  </p:clrMapOvr>
  <p:transition>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4282" y="214290"/>
            <a:ext cx="2770310" cy="707886"/>
          </a:xfrm>
          <a:prstGeom prst="rect">
            <a:avLst/>
          </a:prstGeom>
        </p:spPr>
        <p:txBody>
          <a:bodyPr wrap="none">
            <a:spAutoFit/>
          </a:bodyPr>
          <a:lstStyle/>
          <a:p>
            <a:r>
              <a:rPr lang="en-US" sz="4000" b="1" dirty="0" smtClean="0">
                <a:solidFill>
                  <a:schemeClr val="accent1">
                    <a:lumMod val="75000"/>
                  </a:schemeClr>
                </a:solidFill>
              </a:rPr>
              <a:t>Currencies</a:t>
            </a:r>
            <a:endParaRPr lang="en-US" sz="4000" b="1" dirty="0">
              <a:solidFill>
                <a:schemeClr val="accent1">
                  <a:lumMod val="75000"/>
                </a:schemeClr>
              </a:solidFill>
            </a:endParaRPr>
          </a:p>
        </p:txBody>
      </p:sp>
      <p:graphicFrame>
        <p:nvGraphicFramePr>
          <p:cNvPr id="4" name="Таблица 3"/>
          <p:cNvGraphicFramePr>
            <a:graphicFrameLocks noGrp="1"/>
          </p:cNvGraphicFramePr>
          <p:nvPr/>
        </p:nvGraphicFramePr>
        <p:xfrm>
          <a:off x="571472" y="1214422"/>
          <a:ext cx="6858048" cy="4857780"/>
        </p:xfrm>
        <a:graphic>
          <a:graphicData uri="http://schemas.openxmlformats.org/drawingml/2006/table">
            <a:tbl>
              <a:tblPr firstRow="1" bandRow="1">
                <a:tableStyleId>{5C22544A-7EE6-4342-B048-85BDC9FD1C3A}</a:tableStyleId>
              </a:tblPr>
              <a:tblGrid>
                <a:gridCol w="2286016"/>
                <a:gridCol w="2286016"/>
                <a:gridCol w="2286016"/>
              </a:tblGrid>
              <a:tr h="404815">
                <a:tc>
                  <a:txBody>
                    <a:bodyPr/>
                    <a:lstStyle/>
                    <a:p>
                      <a:r>
                        <a:rPr lang="en-US" dirty="0" smtClean="0"/>
                        <a:t>         Year</a:t>
                      </a:r>
                      <a:endParaRPr lang="en-US" dirty="0"/>
                    </a:p>
                  </a:txBody>
                  <a:tcPr/>
                </a:tc>
                <a:tc>
                  <a:txBody>
                    <a:bodyPr/>
                    <a:lstStyle/>
                    <a:p>
                      <a:r>
                        <a:rPr lang="en-US" dirty="0" smtClean="0"/>
                        <a:t>          Buy</a:t>
                      </a:r>
                      <a:endParaRPr lang="en-US" dirty="0"/>
                    </a:p>
                  </a:txBody>
                  <a:tcPr/>
                </a:tc>
                <a:tc>
                  <a:txBody>
                    <a:bodyPr/>
                    <a:lstStyle/>
                    <a:p>
                      <a:r>
                        <a:rPr lang="en-US" dirty="0" smtClean="0"/>
                        <a:t>          Sell</a:t>
                      </a:r>
                      <a:endParaRPr lang="en-US" dirty="0"/>
                    </a:p>
                  </a:txBody>
                  <a:tcPr/>
                </a:tc>
              </a:tr>
              <a:tr h="404815">
                <a:tc>
                  <a:txBody>
                    <a:bodyPr/>
                    <a:lstStyle/>
                    <a:p>
                      <a:r>
                        <a:rPr lang="en-US" dirty="0" smtClean="0"/>
                        <a:t>         2004</a:t>
                      </a:r>
                    </a:p>
                  </a:txBody>
                  <a:tcPr/>
                </a:tc>
                <a:tc>
                  <a:txBody>
                    <a:bodyPr/>
                    <a:lstStyle/>
                    <a:p>
                      <a:r>
                        <a:rPr lang="en-US" dirty="0" smtClean="0"/>
                        <a:t>          5.29</a:t>
                      </a:r>
                      <a:endParaRPr lang="en-US" dirty="0"/>
                    </a:p>
                  </a:txBody>
                  <a:tcPr/>
                </a:tc>
                <a:tc>
                  <a:txBody>
                    <a:bodyPr/>
                    <a:lstStyle/>
                    <a:p>
                      <a:r>
                        <a:rPr lang="en-US" dirty="0" smtClean="0"/>
                        <a:t>          5.33</a:t>
                      </a:r>
                      <a:endParaRPr lang="en-US" dirty="0"/>
                    </a:p>
                  </a:txBody>
                  <a:tcPr/>
                </a:tc>
              </a:tr>
              <a:tr h="404815">
                <a:tc>
                  <a:txBody>
                    <a:bodyPr/>
                    <a:lstStyle/>
                    <a:p>
                      <a:r>
                        <a:rPr lang="en-US" dirty="0" smtClean="0"/>
                        <a:t>         2005</a:t>
                      </a:r>
                      <a:endParaRPr lang="en-US" dirty="0"/>
                    </a:p>
                  </a:txBody>
                  <a:tcPr/>
                </a:tc>
                <a:tc>
                  <a:txBody>
                    <a:bodyPr/>
                    <a:lstStyle/>
                    <a:p>
                      <a:r>
                        <a:rPr lang="en-US" dirty="0" smtClean="0"/>
                        <a:t>          5.07</a:t>
                      </a:r>
                      <a:endParaRPr lang="en-US" dirty="0"/>
                    </a:p>
                  </a:txBody>
                  <a:tcPr/>
                </a:tc>
                <a:tc>
                  <a:txBody>
                    <a:bodyPr/>
                    <a:lstStyle/>
                    <a:p>
                      <a:r>
                        <a:rPr lang="en-US" dirty="0" smtClean="0"/>
                        <a:t>          5.14</a:t>
                      </a:r>
                      <a:endParaRPr lang="en-US" dirty="0"/>
                    </a:p>
                  </a:txBody>
                  <a:tcPr/>
                </a:tc>
              </a:tr>
              <a:tr h="404815">
                <a:tc>
                  <a:txBody>
                    <a:bodyPr/>
                    <a:lstStyle/>
                    <a:p>
                      <a:r>
                        <a:rPr lang="en-US" dirty="0" smtClean="0"/>
                        <a:t>       </a:t>
                      </a:r>
                      <a:r>
                        <a:rPr lang="en-US" baseline="0" dirty="0" smtClean="0"/>
                        <a:t>  </a:t>
                      </a:r>
                      <a:r>
                        <a:rPr lang="en-US" dirty="0" smtClean="0"/>
                        <a:t>2006</a:t>
                      </a:r>
                      <a:endParaRPr lang="en-US" dirty="0"/>
                    </a:p>
                  </a:txBody>
                  <a:tcPr/>
                </a:tc>
                <a:tc>
                  <a:txBody>
                    <a:bodyPr/>
                    <a:lstStyle/>
                    <a:p>
                      <a:r>
                        <a:rPr lang="en-US" dirty="0" smtClean="0"/>
                        <a:t>          5.02</a:t>
                      </a:r>
                      <a:endParaRPr lang="en-US" dirty="0"/>
                    </a:p>
                  </a:txBody>
                  <a:tcPr/>
                </a:tc>
                <a:tc>
                  <a:txBody>
                    <a:bodyPr/>
                    <a:lstStyle/>
                    <a:p>
                      <a:r>
                        <a:rPr lang="en-US" dirty="0" smtClean="0"/>
                        <a:t>          5.05  </a:t>
                      </a:r>
                      <a:endParaRPr lang="en-US" dirty="0"/>
                    </a:p>
                  </a:txBody>
                  <a:tcPr/>
                </a:tc>
              </a:tr>
              <a:tr h="404815">
                <a:tc>
                  <a:txBody>
                    <a:bodyPr/>
                    <a:lstStyle/>
                    <a:p>
                      <a:r>
                        <a:rPr lang="en-US" dirty="0" smtClean="0"/>
                        <a:t>         2007</a:t>
                      </a:r>
                      <a:endParaRPr lang="en-US" dirty="0"/>
                    </a:p>
                  </a:txBody>
                  <a:tcPr/>
                </a:tc>
                <a:tc>
                  <a:txBody>
                    <a:bodyPr/>
                    <a:lstStyle/>
                    <a:p>
                      <a:r>
                        <a:rPr lang="en-US" dirty="0" smtClean="0"/>
                        <a:t>          5.02</a:t>
                      </a:r>
                      <a:endParaRPr lang="en-US" dirty="0"/>
                    </a:p>
                  </a:txBody>
                  <a:tcPr/>
                </a:tc>
                <a:tc>
                  <a:txBody>
                    <a:bodyPr/>
                    <a:lstStyle/>
                    <a:p>
                      <a:r>
                        <a:rPr lang="en-US" dirty="0" smtClean="0"/>
                        <a:t>          5.04</a:t>
                      </a:r>
                      <a:endParaRPr lang="en-US" dirty="0"/>
                    </a:p>
                  </a:txBody>
                  <a:tcPr/>
                </a:tc>
              </a:tr>
              <a:tr h="404815">
                <a:tc>
                  <a:txBody>
                    <a:bodyPr/>
                    <a:lstStyle/>
                    <a:p>
                      <a:r>
                        <a:rPr lang="en-US" dirty="0" smtClean="0"/>
                        <a:t>         2008</a:t>
                      </a:r>
                      <a:endParaRPr lang="en-US" dirty="0"/>
                    </a:p>
                  </a:txBody>
                  <a:tcPr/>
                </a:tc>
                <a:tc>
                  <a:txBody>
                    <a:bodyPr/>
                    <a:lstStyle/>
                    <a:p>
                      <a:r>
                        <a:rPr lang="en-US" dirty="0" smtClean="0"/>
                        <a:t>          4.72</a:t>
                      </a:r>
                      <a:endParaRPr lang="en-US" dirty="0"/>
                    </a:p>
                  </a:txBody>
                  <a:tcPr/>
                </a:tc>
                <a:tc>
                  <a:txBody>
                    <a:bodyPr/>
                    <a:lstStyle/>
                    <a:p>
                      <a:r>
                        <a:rPr lang="en-US" dirty="0" smtClean="0"/>
                        <a:t>          4.79</a:t>
                      </a:r>
                      <a:endParaRPr lang="en-US" dirty="0"/>
                    </a:p>
                  </a:txBody>
                  <a:tcPr/>
                </a:tc>
              </a:tr>
              <a:tr h="404815">
                <a:tc>
                  <a:txBody>
                    <a:bodyPr/>
                    <a:lstStyle/>
                    <a:p>
                      <a:r>
                        <a:rPr lang="en-US" dirty="0" smtClean="0"/>
                        <a:t>         2009</a:t>
                      </a:r>
                      <a:endParaRPr lang="en-US" dirty="0"/>
                    </a:p>
                  </a:txBody>
                  <a:tcPr/>
                </a:tc>
                <a:tc>
                  <a:txBody>
                    <a:bodyPr/>
                    <a:lstStyle/>
                    <a:p>
                      <a:r>
                        <a:rPr lang="en-US" dirty="0" smtClean="0"/>
                        <a:t>          7.60</a:t>
                      </a:r>
                      <a:endParaRPr lang="en-US" dirty="0"/>
                    </a:p>
                  </a:txBody>
                  <a:tcPr/>
                </a:tc>
                <a:tc>
                  <a:txBody>
                    <a:bodyPr/>
                    <a:lstStyle/>
                    <a:p>
                      <a:r>
                        <a:rPr lang="en-US" dirty="0" smtClean="0"/>
                        <a:t>          7.66</a:t>
                      </a:r>
                      <a:endParaRPr lang="en-US" dirty="0"/>
                    </a:p>
                  </a:txBody>
                  <a:tcPr/>
                </a:tc>
              </a:tr>
              <a:tr h="404815">
                <a:tc>
                  <a:txBody>
                    <a:bodyPr/>
                    <a:lstStyle/>
                    <a:p>
                      <a:r>
                        <a:rPr lang="en-US" dirty="0" smtClean="0"/>
                        <a:t>         2010</a:t>
                      </a:r>
                      <a:endParaRPr lang="en-US" dirty="0"/>
                    </a:p>
                  </a:txBody>
                  <a:tcPr/>
                </a:tc>
                <a:tc>
                  <a:txBody>
                    <a:bodyPr/>
                    <a:lstStyle/>
                    <a:p>
                      <a:r>
                        <a:rPr lang="en-US" dirty="0" smtClean="0"/>
                        <a:t>          7.91</a:t>
                      </a:r>
                      <a:endParaRPr lang="en-US" dirty="0"/>
                    </a:p>
                  </a:txBody>
                  <a:tcPr/>
                </a:tc>
                <a:tc>
                  <a:txBody>
                    <a:bodyPr/>
                    <a:lstStyle/>
                    <a:p>
                      <a:r>
                        <a:rPr lang="en-US" dirty="0" smtClean="0"/>
                        <a:t>          7.94</a:t>
                      </a:r>
                      <a:endParaRPr lang="en-US" dirty="0"/>
                    </a:p>
                  </a:txBody>
                  <a:tcPr/>
                </a:tc>
              </a:tr>
              <a:tr h="404815">
                <a:tc>
                  <a:txBody>
                    <a:bodyPr/>
                    <a:lstStyle/>
                    <a:p>
                      <a:r>
                        <a:rPr lang="en-US" dirty="0" smtClean="0"/>
                        <a:t>         2011</a:t>
                      </a:r>
                      <a:endParaRPr lang="en-US" dirty="0"/>
                    </a:p>
                  </a:txBody>
                  <a:tcPr/>
                </a:tc>
                <a:tc>
                  <a:txBody>
                    <a:bodyPr/>
                    <a:lstStyle/>
                    <a:p>
                      <a:r>
                        <a:rPr lang="en-US" dirty="0" smtClean="0"/>
                        <a:t>          7.97</a:t>
                      </a:r>
                      <a:endParaRPr lang="en-US" dirty="0"/>
                    </a:p>
                  </a:txBody>
                  <a:tcPr/>
                </a:tc>
                <a:tc>
                  <a:txBody>
                    <a:bodyPr/>
                    <a:lstStyle/>
                    <a:p>
                      <a:r>
                        <a:rPr lang="en-US" dirty="0" smtClean="0"/>
                        <a:t>          8.00</a:t>
                      </a:r>
                      <a:endParaRPr lang="en-US" dirty="0"/>
                    </a:p>
                  </a:txBody>
                  <a:tcPr/>
                </a:tc>
              </a:tr>
              <a:tr h="404815">
                <a:tc>
                  <a:txBody>
                    <a:bodyPr/>
                    <a:lstStyle/>
                    <a:p>
                      <a:r>
                        <a:rPr lang="en-US" dirty="0" smtClean="0"/>
                        <a:t>         2012</a:t>
                      </a:r>
                      <a:endParaRPr lang="en-US" dirty="0"/>
                    </a:p>
                  </a:txBody>
                  <a:tcPr/>
                </a:tc>
                <a:tc>
                  <a:txBody>
                    <a:bodyPr/>
                    <a:lstStyle/>
                    <a:p>
                      <a:r>
                        <a:rPr lang="en-US" dirty="0" smtClean="0"/>
                        <a:t>          8.06</a:t>
                      </a:r>
                      <a:endParaRPr lang="en-US" dirty="0"/>
                    </a:p>
                  </a:txBody>
                  <a:tcPr/>
                </a:tc>
                <a:tc>
                  <a:txBody>
                    <a:bodyPr/>
                    <a:lstStyle/>
                    <a:p>
                      <a:r>
                        <a:rPr lang="en-US" dirty="0" smtClean="0"/>
                        <a:t>          8.11</a:t>
                      </a:r>
                      <a:endParaRPr lang="en-US" dirty="0"/>
                    </a:p>
                  </a:txBody>
                  <a:tcPr/>
                </a:tc>
              </a:tr>
              <a:tr h="404815">
                <a:tc>
                  <a:txBody>
                    <a:bodyPr/>
                    <a:lstStyle/>
                    <a:p>
                      <a:r>
                        <a:rPr lang="en-US" dirty="0" smtClean="0"/>
                        <a:t>         2013</a:t>
                      </a:r>
                      <a:endParaRPr lang="en-US" dirty="0"/>
                    </a:p>
                  </a:txBody>
                  <a:tcPr/>
                </a:tc>
                <a:tc>
                  <a:txBody>
                    <a:bodyPr/>
                    <a:lstStyle/>
                    <a:p>
                      <a:r>
                        <a:rPr lang="en-US" dirty="0" smtClean="0"/>
                        <a:t>          8.12</a:t>
                      </a:r>
                      <a:endParaRPr lang="en-US" dirty="0"/>
                    </a:p>
                  </a:txBody>
                  <a:tcPr/>
                </a:tc>
                <a:tc>
                  <a:txBody>
                    <a:bodyPr/>
                    <a:lstStyle/>
                    <a:p>
                      <a:r>
                        <a:rPr lang="en-US" dirty="0" smtClean="0"/>
                        <a:t>          8.15</a:t>
                      </a:r>
                      <a:endParaRPr lang="en-US" dirty="0"/>
                    </a:p>
                  </a:txBody>
                  <a:tcPr/>
                </a:tc>
              </a:tr>
              <a:tr h="404815">
                <a:tc>
                  <a:txBody>
                    <a:bodyPr/>
                    <a:lstStyle/>
                    <a:p>
                      <a:r>
                        <a:rPr lang="en-US" dirty="0" smtClean="0"/>
                        <a:t>         2014</a:t>
                      </a:r>
                      <a:endParaRPr lang="en-US" dirty="0"/>
                    </a:p>
                  </a:txBody>
                  <a:tcPr/>
                </a:tc>
                <a:tc>
                  <a:txBody>
                    <a:bodyPr/>
                    <a:lstStyle/>
                    <a:p>
                      <a:r>
                        <a:rPr lang="en-US" dirty="0" smtClean="0"/>
                        <a:t>          8.40</a:t>
                      </a:r>
                      <a:endParaRPr lang="en-US" dirty="0"/>
                    </a:p>
                  </a:txBody>
                  <a:tcPr/>
                </a:tc>
                <a:tc>
                  <a:txBody>
                    <a:bodyPr/>
                    <a:lstStyle/>
                    <a:p>
                      <a:r>
                        <a:rPr lang="en-US" dirty="0" smtClean="0"/>
                        <a:t>          8.47</a:t>
                      </a:r>
                      <a:endParaRPr lang="en-US"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1" nodeType="with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643174" y="857232"/>
            <a:ext cx="2066591" cy="584775"/>
          </a:xfrm>
          <a:prstGeom prst="rect">
            <a:avLst/>
          </a:prstGeom>
        </p:spPr>
        <p:txBody>
          <a:bodyPr wrap="none">
            <a:spAutoFit/>
          </a:bodyPr>
          <a:lstStyle/>
          <a:p>
            <a:r>
              <a:rPr lang="en-US" sz="3200" b="1" dirty="0" smtClean="0">
                <a:solidFill>
                  <a:schemeClr val="accent1">
                    <a:lumMod val="75000"/>
                  </a:schemeClr>
                </a:solidFill>
              </a:rPr>
              <a:t>Q</a:t>
            </a:r>
            <a:r>
              <a:rPr lang="ru-RU" sz="3200" b="1" dirty="0" err="1" smtClean="0">
                <a:solidFill>
                  <a:schemeClr val="accent1">
                    <a:lumMod val="75000"/>
                  </a:schemeClr>
                </a:solidFill>
              </a:rPr>
              <a:t>uestion</a:t>
            </a:r>
            <a:r>
              <a:rPr lang="en-US" sz="3200" b="1" dirty="0" smtClean="0">
                <a:solidFill>
                  <a:schemeClr val="accent1">
                    <a:lumMod val="75000"/>
                  </a:schemeClr>
                </a:solidFill>
              </a:rPr>
              <a:t>s</a:t>
            </a:r>
            <a:endParaRPr lang="ru-RU" sz="3200" b="1" dirty="0">
              <a:solidFill>
                <a:schemeClr val="accent1">
                  <a:lumMod val="75000"/>
                </a:schemeClr>
              </a:solidFill>
            </a:endParaRPr>
          </a:p>
        </p:txBody>
      </p:sp>
      <p:sp>
        <p:nvSpPr>
          <p:cNvPr id="4097" name="Rectangle 1"/>
          <p:cNvSpPr>
            <a:spLocks noChangeArrowheads="1"/>
          </p:cNvSpPr>
          <p:nvPr/>
        </p:nvSpPr>
        <p:spPr bwMode="auto">
          <a:xfrm>
            <a:off x="142844" y="2000240"/>
            <a:ext cx="7715272" cy="27146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14350" marR="0" lvl="0" indent="-514350" algn="l" defTabSz="914400" rtl="0" eaLnBrk="1" fontAlgn="base" latinLnBrk="0" hangingPunct="1">
              <a:lnSpc>
                <a:spcPct val="100000"/>
              </a:lnSpc>
              <a:spcBef>
                <a:spcPct val="0"/>
              </a:spcBef>
              <a:spcAft>
                <a:spcPct val="0"/>
              </a:spcAft>
              <a:buClrTx/>
              <a:buSzTx/>
              <a:buFont typeface="+mj-lt"/>
              <a:buAutoNum type="arabicParenR"/>
              <a:tabLst>
                <a:tab pos="457200" algn="l"/>
              </a:tabLst>
            </a:pPr>
            <a:r>
              <a:rPr kumimoji="0" lang="en-US" sz="2400" b="1" i="0" u="none" strike="noStrike" cap="none" normalizeH="0" baseline="0" dirty="0" smtClean="0">
                <a:ln>
                  <a:noFill/>
                </a:ln>
                <a:solidFill>
                  <a:schemeClr val="tx1"/>
                </a:solidFill>
                <a:effectLst/>
                <a:latin typeface="Arial" pitchFamily="34" charset="0"/>
                <a:ea typeface="Times New Roman" pitchFamily="18" charset="0"/>
              </a:rPr>
              <a:t>When was dollar introduced by government of the USA?</a:t>
            </a:r>
            <a:endParaRPr kumimoji="0" lang="ru-RU" sz="2400" b="1" i="0" u="none" strike="noStrike" cap="none" normalizeH="0" baseline="0" dirty="0" smtClean="0">
              <a:ln>
                <a:noFill/>
              </a:ln>
              <a:solidFill>
                <a:schemeClr val="tx1"/>
              </a:solidFill>
              <a:effectLst/>
              <a:latin typeface="Arial" pitchFamily="34"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rabicParenR"/>
              <a:tabLst>
                <a:tab pos="457200" algn="l"/>
              </a:tabLst>
            </a:pPr>
            <a:r>
              <a:rPr kumimoji="0" lang="en-US" sz="2400" b="1" i="0" u="none" strike="noStrike" cap="none" normalizeH="0" baseline="0" dirty="0" smtClean="0">
                <a:ln>
                  <a:noFill/>
                </a:ln>
                <a:solidFill>
                  <a:schemeClr val="tx1"/>
                </a:solidFill>
                <a:effectLst/>
                <a:latin typeface="Arial" pitchFamily="34" charset="0"/>
                <a:ea typeface="Times New Roman" pitchFamily="18" charset="0"/>
              </a:rPr>
              <a:t>What happened in 1794?</a:t>
            </a:r>
            <a:endParaRPr kumimoji="0" lang="ru-RU" sz="2400" b="1" i="0" u="none" strike="noStrike" cap="none" normalizeH="0" baseline="0" dirty="0" smtClean="0">
              <a:ln>
                <a:noFill/>
              </a:ln>
              <a:solidFill>
                <a:schemeClr val="tx1"/>
              </a:solidFill>
              <a:effectLst/>
              <a:latin typeface="Arial" pitchFamily="34"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rabicParenR"/>
              <a:tabLst>
                <a:tab pos="457200" algn="l"/>
              </a:tabLst>
            </a:pPr>
            <a:r>
              <a:rPr kumimoji="0" lang="en-US" sz="2400" b="1" i="0" u="none" strike="noStrike" cap="none" normalizeH="0" baseline="0" dirty="0" smtClean="0">
                <a:ln>
                  <a:noFill/>
                </a:ln>
                <a:solidFill>
                  <a:schemeClr val="tx1"/>
                </a:solidFill>
                <a:effectLst/>
                <a:latin typeface="Arial" pitchFamily="34" charset="0"/>
                <a:ea typeface="Times New Roman" pitchFamily="18" charset="0"/>
              </a:rPr>
              <a:t>Who is pictured on $1?</a:t>
            </a:r>
            <a:endParaRPr kumimoji="0" lang="ru-RU" sz="2400" b="1" i="0" u="none" strike="noStrike" cap="none" normalizeH="0" baseline="0" dirty="0" smtClean="0">
              <a:ln>
                <a:noFill/>
              </a:ln>
              <a:solidFill>
                <a:schemeClr val="tx1"/>
              </a:solidFill>
              <a:effectLst/>
              <a:latin typeface="Arial" pitchFamily="34"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rabicParenR"/>
              <a:tabLst>
                <a:tab pos="457200" algn="l"/>
              </a:tabLst>
            </a:pPr>
            <a:r>
              <a:rPr kumimoji="0" lang="en-US" sz="2400" b="1" i="0" u="none" strike="noStrike" cap="none" normalizeH="0" baseline="0" dirty="0" smtClean="0">
                <a:ln>
                  <a:noFill/>
                </a:ln>
                <a:solidFill>
                  <a:schemeClr val="tx1"/>
                </a:solidFill>
                <a:effectLst/>
                <a:latin typeface="Arial" pitchFamily="34" charset="0"/>
                <a:ea typeface="Times New Roman" pitchFamily="18" charset="0"/>
              </a:rPr>
              <a:t>Do the USA has the main Central Bank?</a:t>
            </a:r>
            <a:endParaRPr kumimoji="0" lang="ru-RU" sz="2400" b="1" i="0" u="none" strike="noStrike" cap="none" normalizeH="0" baseline="0" dirty="0" smtClean="0">
              <a:ln>
                <a:noFill/>
              </a:ln>
              <a:solidFill>
                <a:schemeClr val="tx1"/>
              </a:solidFill>
              <a:effectLst/>
              <a:latin typeface="Arial" pitchFamily="34"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rabicParenR"/>
              <a:tabLst>
                <a:tab pos="457200" algn="l"/>
              </a:tabLst>
            </a:pPr>
            <a:r>
              <a:rPr kumimoji="0" lang="en-US" sz="2400" b="1" i="0" u="none" strike="noStrike" cap="none" normalizeH="0" baseline="0" dirty="0" smtClean="0">
                <a:ln>
                  <a:noFill/>
                </a:ln>
                <a:solidFill>
                  <a:schemeClr val="tx1"/>
                </a:solidFill>
                <a:effectLst/>
                <a:latin typeface="Arial" pitchFamily="34" charset="0"/>
                <a:ea typeface="Times New Roman" pitchFamily="18" charset="0"/>
              </a:rPr>
              <a:t>Where is Federal Reserve System situated?</a:t>
            </a:r>
            <a:endParaRPr kumimoji="0" lang="ru-RU" sz="2400" b="1" i="0" u="none" strike="noStrike" cap="none" normalizeH="0" baseline="0" dirty="0" smtClean="0">
              <a:ln>
                <a:noFill/>
              </a:ln>
              <a:solidFill>
                <a:schemeClr val="tx1"/>
              </a:solidFill>
              <a:effectLst/>
              <a:latin typeface="Arial" pitchFamily="34"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rabicParenR"/>
              <a:tabLst>
                <a:tab pos="457200" algn="l"/>
              </a:tabLst>
            </a:pPr>
            <a:r>
              <a:rPr kumimoji="0" lang="en-US" sz="2400" b="1" i="0" u="none" strike="noStrike" cap="none" normalizeH="0" baseline="0" dirty="0" smtClean="0">
                <a:ln>
                  <a:noFill/>
                </a:ln>
                <a:solidFill>
                  <a:schemeClr val="tx1"/>
                </a:solidFill>
                <a:effectLst/>
                <a:latin typeface="Arial" pitchFamily="34" charset="0"/>
                <a:ea typeface="Times New Roman" pitchFamily="18" charset="0"/>
              </a:rPr>
              <a:t>How many months does $100 live?</a:t>
            </a:r>
            <a:endParaRPr kumimoji="0" lang="en-US" sz="2400" b="1" i="0" u="none" strike="noStrike" cap="none" normalizeH="0" baseline="0" dirty="0" smtClean="0">
              <a:ln>
                <a:noFill/>
              </a:ln>
              <a:solidFill>
                <a:schemeClr val="tx1"/>
              </a:solidFill>
              <a:effectLst/>
              <a:latin typeface="Arial" pitchFamily="34"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097">
                                            <p:txEl>
                                              <p:pRg st="0" end="0"/>
                                            </p:txEl>
                                          </p:spTgt>
                                        </p:tgtEl>
                                        <p:attrNameLst>
                                          <p:attrName>style.visibility</p:attrName>
                                        </p:attrNameLst>
                                      </p:cBhvr>
                                      <p:to>
                                        <p:strVal val="visible"/>
                                      </p:to>
                                    </p:set>
                                    <p:animEffect transition="in" filter="blinds(horizontal)">
                                      <p:cBhvr>
                                        <p:cTn id="7" dur="2000"/>
                                        <p:tgtEl>
                                          <p:spTgt spid="409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097">
                                            <p:txEl>
                                              <p:pRg st="1" end="1"/>
                                            </p:txEl>
                                          </p:spTgt>
                                        </p:tgtEl>
                                        <p:attrNameLst>
                                          <p:attrName>style.visibility</p:attrName>
                                        </p:attrNameLst>
                                      </p:cBhvr>
                                      <p:to>
                                        <p:strVal val="visible"/>
                                      </p:to>
                                    </p:set>
                                    <p:animEffect transition="in" filter="blinds(horizontal)">
                                      <p:cBhvr>
                                        <p:cTn id="10" dur="2000"/>
                                        <p:tgtEl>
                                          <p:spTgt spid="409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4097">
                                            <p:txEl>
                                              <p:pRg st="2" end="2"/>
                                            </p:txEl>
                                          </p:spTgt>
                                        </p:tgtEl>
                                        <p:attrNameLst>
                                          <p:attrName>style.visibility</p:attrName>
                                        </p:attrNameLst>
                                      </p:cBhvr>
                                      <p:to>
                                        <p:strVal val="visible"/>
                                      </p:to>
                                    </p:set>
                                    <p:animEffect transition="in" filter="blinds(horizontal)">
                                      <p:cBhvr>
                                        <p:cTn id="13" dur="2000"/>
                                        <p:tgtEl>
                                          <p:spTgt spid="4097">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4097">
                                            <p:txEl>
                                              <p:pRg st="3" end="3"/>
                                            </p:txEl>
                                          </p:spTgt>
                                        </p:tgtEl>
                                        <p:attrNameLst>
                                          <p:attrName>style.visibility</p:attrName>
                                        </p:attrNameLst>
                                      </p:cBhvr>
                                      <p:to>
                                        <p:strVal val="visible"/>
                                      </p:to>
                                    </p:set>
                                    <p:animEffect transition="in" filter="blinds(horizontal)">
                                      <p:cBhvr>
                                        <p:cTn id="16" dur="2000"/>
                                        <p:tgtEl>
                                          <p:spTgt spid="4097">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4097">
                                            <p:txEl>
                                              <p:pRg st="4" end="4"/>
                                            </p:txEl>
                                          </p:spTgt>
                                        </p:tgtEl>
                                        <p:attrNameLst>
                                          <p:attrName>style.visibility</p:attrName>
                                        </p:attrNameLst>
                                      </p:cBhvr>
                                      <p:to>
                                        <p:strVal val="visible"/>
                                      </p:to>
                                    </p:set>
                                    <p:animEffect transition="in" filter="blinds(horizontal)">
                                      <p:cBhvr>
                                        <p:cTn id="19" dur="2000"/>
                                        <p:tgtEl>
                                          <p:spTgt spid="4097">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4097">
                                            <p:txEl>
                                              <p:pRg st="5" end="5"/>
                                            </p:txEl>
                                          </p:spTgt>
                                        </p:tgtEl>
                                        <p:attrNameLst>
                                          <p:attrName>style.visibility</p:attrName>
                                        </p:attrNameLst>
                                      </p:cBhvr>
                                      <p:to>
                                        <p:strVal val="visible"/>
                                      </p:to>
                                    </p:set>
                                    <p:animEffect transition="in" filter="blinds(horizontal)">
                                      <p:cBhvr>
                                        <p:cTn id="22" dur="2000"/>
                                        <p:tgtEl>
                                          <p:spTgt spid="4097">
                                            <p:txEl>
                                              <p:pRg st="5" end="5"/>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86050" y="714356"/>
            <a:ext cx="1771639" cy="584775"/>
          </a:xfrm>
          <a:prstGeom prst="rect">
            <a:avLst/>
          </a:prstGeom>
        </p:spPr>
        <p:txBody>
          <a:bodyPr wrap="none">
            <a:spAutoFit/>
          </a:bodyPr>
          <a:lstStyle/>
          <a:p>
            <a:r>
              <a:rPr lang="en-US" sz="3200" b="1" dirty="0" smtClean="0">
                <a:solidFill>
                  <a:schemeClr val="accent1">
                    <a:lumMod val="75000"/>
                  </a:schemeClr>
                </a:solidFill>
              </a:rPr>
              <a:t>Answers</a:t>
            </a:r>
            <a:endParaRPr lang="ru-RU" sz="3200" b="1" dirty="0">
              <a:solidFill>
                <a:schemeClr val="accent1">
                  <a:lumMod val="75000"/>
                </a:schemeClr>
              </a:solidFill>
            </a:endParaRPr>
          </a:p>
        </p:txBody>
      </p:sp>
      <p:sp>
        <p:nvSpPr>
          <p:cNvPr id="3073" name="Rectangle 1"/>
          <p:cNvSpPr>
            <a:spLocks noChangeArrowheads="1"/>
          </p:cNvSpPr>
          <p:nvPr/>
        </p:nvSpPr>
        <p:spPr bwMode="auto">
          <a:xfrm>
            <a:off x="0" y="2143116"/>
            <a:ext cx="8143932"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1" fontAlgn="base" latinLnBrk="0" hangingPunct="1">
              <a:lnSpc>
                <a:spcPct val="100000"/>
              </a:lnSpc>
              <a:spcBef>
                <a:spcPct val="0"/>
              </a:spcBef>
              <a:spcAft>
                <a:spcPct val="0"/>
              </a:spcAft>
              <a:buClrTx/>
              <a:buSzTx/>
              <a:buFont typeface="+mj-lt"/>
              <a:buAutoNum type="arabicParenR"/>
              <a:tabLst>
                <a:tab pos="457200" algn="l"/>
              </a:tabLst>
            </a:pPr>
            <a:r>
              <a:rPr kumimoji="0" lang="en-US" sz="2000" b="1" i="0" u="none" strike="noStrike" cap="none" normalizeH="0" baseline="0" dirty="0" smtClean="0">
                <a:ln>
                  <a:noFill/>
                </a:ln>
                <a:solidFill>
                  <a:schemeClr val="tx1"/>
                </a:solidFill>
                <a:effectLst/>
                <a:latin typeface="Arial" pitchFamily="34" charset="0"/>
                <a:ea typeface="Times New Roman" pitchFamily="18" charset="0"/>
              </a:rPr>
              <a:t>Dollar was introduced in 1785.</a:t>
            </a:r>
            <a:endParaRPr kumimoji="0" lang="ru-RU" sz="2000" b="1" i="0" u="none" strike="noStrike" cap="none" normalizeH="0" baseline="0" dirty="0" smtClean="0">
              <a:ln>
                <a:noFill/>
              </a:ln>
              <a:solidFill>
                <a:schemeClr val="tx1"/>
              </a:solidFill>
              <a:effectLst/>
              <a:latin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arenR"/>
              <a:tabLst>
                <a:tab pos="457200" algn="l"/>
              </a:tabLst>
            </a:pPr>
            <a:r>
              <a:rPr kumimoji="0" lang="en-US" sz="2000" b="1" i="0" u="none" strike="noStrike" cap="none" normalizeH="0" baseline="0" dirty="0" smtClean="0">
                <a:ln>
                  <a:noFill/>
                </a:ln>
                <a:solidFill>
                  <a:schemeClr val="tx1"/>
                </a:solidFill>
                <a:effectLst/>
                <a:latin typeface="Arial" pitchFamily="34" charset="0"/>
                <a:ea typeface="Times New Roman" pitchFamily="18" charset="0"/>
              </a:rPr>
              <a:t>The first dollars in the USA started to produce in 1794.</a:t>
            </a:r>
            <a:endParaRPr kumimoji="0" lang="ru-RU" sz="2000" b="1" i="0" u="none" strike="noStrike" cap="none" normalizeH="0" baseline="0" dirty="0" smtClean="0">
              <a:ln>
                <a:noFill/>
              </a:ln>
              <a:solidFill>
                <a:schemeClr val="tx1"/>
              </a:solidFill>
              <a:effectLst/>
              <a:latin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arenR"/>
              <a:tabLst>
                <a:tab pos="457200" algn="l"/>
              </a:tabLst>
            </a:pPr>
            <a:r>
              <a:rPr kumimoji="0" lang="en-US" sz="2000" b="1" i="0" u="none" strike="noStrike" cap="none" normalizeH="0" baseline="0" dirty="0" smtClean="0">
                <a:ln>
                  <a:noFill/>
                </a:ln>
                <a:solidFill>
                  <a:schemeClr val="tx1"/>
                </a:solidFill>
                <a:effectLst/>
                <a:latin typeface="Arial" pitchFamily="34" charset="0"/>
                <a:ea typeface="Times New Roman" pitchFamily="18" charset="0"/>
              </a:rPr>
              <a:t>On the bill of $1 is the first president of the USA George Washington.</a:t>
            </a:r>
            <a:endParaRPr kumimoji="0" lang="ru-RU" sz="2000" b="1" i="0" u="none" strike="noStrike" cap="none" normalizeH="0" baseline="0" dirty="0" smtClean="0">
              <a:ln>
                <a:noFill/>
              </a:ln>
              <a:solidFill>
                <a:schemeClr val="tx1"/>
              </a:solidFill>
              <a:effectLst/>
              <a:latin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arenR"/>
              <a:tabLst>
                <a:tab pos="457200" algn="l"/>
              </a:tabLst>
            </a:pPr>
            <a:r>
              <a:rPr kumimoji="0" lang="en-US" sz="2000" b="1" i="0" u="none" strike="noStrike" cap="none" normalizeH="0" baseline="0" dirty="0" smtClean="0">
                <a:ln>
                  <a:noFill/>
                </a:ln>
                <a:solidFill>
                  <a:schemeClr val="tx1"/>
                </a:solidFill>
                <a:effectLst/>
                <a:latin typeface="Arial" pitchFamily="34" charset="0"/>
                <a:ea typeface="Times New Roman" pitchFamily="18" charset="0"/>
              </a:rPr>
              <a:t>The USA hasn’t the main Central Bank.</a:t>
            </a:r>
            <a:endParaRPr kumimoji="0" lang="ru-RU" sz="2000" b="1" i="0" u="none" strike="noStrike" cap="none" normalizeH="0" baseline="0" dirty="0" smtClean="0">
              <a:ln>
                <a:noFill/>
              </a:ln>
              <a:solidFill>
                <a:schemeClr val="tx1"/>
              </a:solidFill>
              <a:effectLst/>
              <a:latin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arenR"/>
              <a:tabLst>
                <a:tab pos="457200" algn="l"/>
              </a:tabLst>
            </a:pPr>
            <a:r>
              <a:rPr kumimoji="0" lang="en-US" sz="2000" b="1" i="0" u="none" strike="noStrike" cap="none" normalizeH="0" baseline="0" dirty="0" smtClean="0">
                <a:ln>
                  <a:noFill/>
                </a:ln>
                <a:solidFill>
                  <a:schemeClr val="tx1"/>
                </a:solidFill>
                <a:effectLst/>
                <a:latin typeface="Arial" pitchFamily="34" charset="0"/>
                <a:ea typeface="Times New Roman" pitchFamily="18" charset="0"/>
              </a:rPr>
              <a:t>Federal Reserve System is situated in Washington, USA.</a:t>
            </a:r>
            <a:endParaRPr kumimoji="0" lang="ru-RU" sz="2000" b="1" i="0" u="none" strike="noStrike" cap="none" normalizeH="0" baseline="0" dirty="0" smtClean="0">
              <a:ln>
                <a:noFill/>
              </a:ln>
              <a:solidFill>
                <a:schemeClr val="tx1"/>
              </a:solidFill>
              <a:effectLst/>
              <a:latin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arenR"/>
              <a:tabLst>
                <a:tab pos="457200" algn="l"/>
              </a:tabLst>
            </a:pPr>
            <a:r>
              <a:rPr kumimoji="0" lang="en-US" sz="2000" b="1" i="0" u="none" strike="noStrike" cap="none" normalizeH="0" baseline="0" dirty="0" smtClean="0">
                <a:ln>
                  <a:noFill/>
                </a:ln>
                <a:solidFill>
                  <a:schemeClr val="tx1"/>
                </a:solidFill>
                <a:effectLst/>
                <a:latin typeface="Arial" pitchFamily="34" charset="0"/>
                <a:ea typeface="Times New Roman" pitchFamily="18" charset="0"/>
              </a:rPr>
              <a:t>$100</a:t>
            </a:r>
            <a:r>
              <a:rPr kumimoji="0" lang="en-US" sz="2000" b="1" i="0" u="none" strike="noStrike" cap="none" normalizeH="0" dirty="0" smtClean="0">
                <a:ln>
                  <a:noFill/>
                </a:ln>
                <a:solidFill>
                  <a:schemeClr val="tx1"/>
                </a:solidFill>
                <a:effectLst/>
                <a:latin typeface="Arial" pitchFamily="34" charset="0"/>
                <a:ea typeface="Times New Roman" pitchFamily="18" charset="0"/>
              </a:rPr>
              <a:t> </a:t>
            </a:r>
            <a:r>
              <a:rPr kumimoji="0" lang="en-US" sz="2000" b="1" i="0" u="none" strike="noStrike" cap="none" normalizeH="0" baseline="0" dirty="0" smtClean="0">
                <a:ln>
                  <a:noFill/>
                </a:ln>
                <a:solidFill>
                  <a:schemeClr val="tx1"/>
                </a:solidFill>
                <a:effectLst/>
                <a:latin typeface="Arial" pitchFamily="34" charset="0"/>
                <a:ea typeface="Times New Roman" pitchFamily="18" charset="0"/>
              </a:rPr>
              <a:t>lives 60 months. </a:t>
            </a:r>
            <a:endParaRPr kumimoji="0" lang="en-US" sz="2000" b="1" i="0" u="none" strike="noStrike" cap="none" normalizeH="0" baseline="0" dirty="0" smtClean="0">
              <a:ln>
                <a:noFill/>
              </a:ln>
              <a:solidFill>
                <a:schemeClr val="tx1"/>
              </a:solidFill>
              <a:effectLst/>
              <a:latin typeface="Arial" pitchFamily="34"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1000"/>
                                        <p:tgtEl>
                                          <p:spTgt spid="2">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073">
                                            <p:txEl>
                                              <p:pRg st="0" end="0"/>
                                            </p:txEl>
                                          </p:spTgt>
                                        </p:tgtEl>
                                        <p:attrNameLst>
                                          <p:attrName>style.visibility</p:attrName>
                                        </p:attrNameLst>
                                      </p:cBhvr>
                                      <p:to>
                                        <p:strVal val="visible"/>
                                      </p:to>
                                    </p:set>
                                    <p:animEffect transition="in" filter="blinds(horizontal)">
                                      <p:cBhvr>
                                        <p:cTn id="10" dur="2000"/>
                                        <p:tgtEl>
                                          <p:spTgt spid="3073">
                                            <p:txEl>
                                              <p:pRg st="0" end="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073">
                                            <p:txEl>
                                              <p:pRg st="1" end="1"/>
                                            </p:txEl>
                                          </p:spTgt>
                                        </p:tgtEl>
                                        <p:attrNameLst>
                                          <p:attrName>style.visibility</p:attrName>
                                        </p:attrNameLst>
                                      </p:cBhvr>
                                      <p:to>
                                        <p:strVal val="visible"/>
                                      </p:to>
                                    </p:set>
                                    <p:animEffect transition="in" filter="blinds(horizontal)">
                                      <p:cBhvr>
                                        <p:cTn id="13" dur="2000"/>
                                        <p:tgtEl>
                                          <p:spTgt spid="3073">
                                            <p:txEl>
                                              <p:pRg st="1" end="1"/>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073">
                                            <p:txEl>
                                              <p:pRg st="2" end="2"/>
                                            </p:txEl>
                                          </p:spTgt>
                                        </p:tgtEl>
                                        <p:attrNameLst>
                                          <p:attrName>style.visibility</p:attrName>
                                        </p:attrNameLst>
                                      </p:cBhvr>
                                      <p:to>
                                        <p:strVal val="visible"/>
                                      </p:to>
                                    </p:set>
                                    <p:animEffect transition="in" filter="blinds(horizontal)">
                                      <p:cBhvr>
                                        <p:cTn id="16" dur="2000"/>
                                        <p:tgtEl>
                                          <p:spTgt spid="3073">
                                            <p:txEl>
                                              <p:pRg st="2" end="2"/>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073">
                                            <p:txEl>
                                              <p:pRg st="3" end="3"/>
                                            </p:txEl>
                                          </p:spTgt>
                                        </p:tgtEl>
                                        <p:attrNameLst>
                                          <p:attrName>style.visibility</p:attrName>
                                        </p:attrNameLst>
                                      </p:cBhvr>
                                      <p:to>
                                        <p:strVal val="visible"/>
                                      </p:to>
                                    </p:set>
                                    <p:animEffect transition="in" filter="blinds(horizontal)">
                                      <p:cBhvr>
                                        <p:cTn id="19" dur="2000"/>
                                        <p:tgtEl>
                                          <p:spTgt spid="3073">
                                            <p:txEl>
                                              <p:pRg st="3" end="3"/>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073">
                                            <p:txEl>
                                              <p:pRg st="4" end="4"/>
                                            </p:txEl>
                                          </p:spTgt>
                                        </p:tgtEl>
                                        <p:attrNameLst>
                                          <p:attrName>style.visibility</p:attrName>
                                        </p:attrNameLst>
                                      </p:cBhvr>
                                      <p:to>
                                        <p:strVal val="visible"/>
                                      </p:to>
                                    </p:set>
                                    <p:animEffect transition="in" filter="blinds(horizontal)">
                                      <p:cBhvr>
                                        <p:cTn id="22" dur="2000"/>
                                        <p:tgtEl>
                                          <p:spTgt spid="3073">
                                            <p:txEl>
                                              <p:pRg st="4" end="4"/>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073">
                                            <p:txEl>
                                              <p:pRg st="5" end="5"/>
                                            </p:txEl>
                                          </p:spTgt>
                                        </p:tgtEl>
                                        <p:attrNameLst>
                                          <p:attrName>style.visibility</p:attrName>
                                        </p:attrNameLst>
                                      </p:cBhvr>
                                      <p:to>
                                        <p:strVal val="visible"/>
                                      </p:to>
                                    </p:set>
                                    <p:animEffect transition="in" filter="blinds(horizontal)">
                                      <p:cBhvr>
                                        <p:cTn id="25" dur="2000"/>
                                        <p:tgtEl>
                                          <p:spTgt spid="307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0034" y="1428736"/>
            <a:ext cx="6143652" cy="369332"/>
          </a:xfrm>
          <a:prstGeom prst="rect">
            <a:avLst/>
          </a:prstGeom>
        </p:spPr>
        <p:txBody>
          <a:bodyPr wrap="square">
            <a:spAutoFit/>
          </a:bodyPr>
          <a:lstStyle/>
          <a:p>
            <a:r>
              <a:rPr lang="en-US" i="1" dirty="0" smtClean="0"/>
              <a:t>http://en.wikipedia.org/wiki/United_States_dollar</a:t>
            </a:r>
            <a:endParaRPr lang="en-US" i="1" dirty="0"/>
          </a:p>
        </p:txBody>
      </p:sp>
      <p:sp>
        <p:nvSpPr>
          <p:cNvPr id="3" name="Прямоугольник 2"/>
          <p:cNvSpPr/>
          <p:nvPr/>
        </p:nvSpPr>
        <p:spPr>
          <a:xfrm>
            <a:off x="500034" y="4786322"/>
            <a:ext cx="5500710" cy="369332"/>
          </a:xfrm>
          <a:prstGeom prst="rect">
            <a:avLst/>
          </a:prstGeom>
        </p:spPr>
        <p:txBody>
          <a:bodyPr wrap="square">
            <a:spAutoFit/>
          </a:bodyPr>
          <a:lstStyle/>
          <a:p>
            <a:r>
              <a:rPr lang="en-US" i="1" dirty="0" smtClean="0"/>
              <a:t>http://en.wikipedia.org/wiki/Richard_Nixon</a:t>
            </a:r>
            <a:endParaRPr lang="en-US" i="1" dirty="0"/>
          </a:p>
        </p:txBody>
      </p:sp>
      <p:sp>
        <p:nvSpPr>
          <p:cNvPr id="4" name="Прямоугольник 3"/>
          <p:cNvSpPr/>
          <p:nvPr/>
        </p:nvSpPr>
        <p:spPr>
          <a:xfrm>
            <a:off x="500034" y="3071810"/>
            <a:ext cx="5857916" cy="369332"/>
          </a:xfrm>
          <a:prstGeom prst="rect">
            <a:avLst/>
          </a:prstGeom>
        </p:spPr>
        <p:txBody>
          <a:bodyPr wrap="square">
            <a:spAutoFit/>
          </a:bodyPr>
          <a:lstStyle/>
          <a:p>
            <a:r>
              <a:rPr lang="en-US" i="1" dirty="0" smtClean="0"/>
              <a:t>http://en.wikipedia.org/wiki/Federal_Reserve_Bank</a:t>
            </a:r>
            <a:endParaRPr lang="en-US" i="1" dirty="0"/>
          </a:p>
        </p:txBody>
      </p:sp>
      <p:sp>
        <p:nvSpPr>
          <p:cNvPr id="5" name="Прямоугольник 4"/>
          <p:cNvSpPr/>
          <p:nvPr/>
        </p:nvSpPr>
        <p:spPr>
          <a:xfrm>
            <a:off x="500034" y="2000240"/>
            <a:ext cx="6286544" cy="369332"/>
          </a:xfrm>
          <a:prstGeom prst="rect">
            <a:avLst/>
          </a:prstGeom>
        </p:spPr>
        <p:txBody>
          <a:bodyPr wrap="square">
            <a:spAutoFit/>
          </a:bodyPr>
          <a:lstStyle/>
          <a:p>
            <a:r>
              <a:rPr lang="en-US" i="1" dirty="0" smtClean="0"/>
              <a:t>http://en.wikipedia.org/wiki/Federal_Reserve_System</a:t>
            </a:r>
            <a:endParaRPr lang="en-US" i="1" dirty="0"/>
          </a:p>
        </p:txBody>
      </p:sp>
      <p:sp>
        <p:nvSpPr>
          <p:cNvPr id="6" name="Прямоугольник 5"/>
          <p:cNvSpPr/>
          <p:nvPr/>
        </p:nvSpPr>
        <p:spPr>
          <a:xfrm>
            <a:off x="500034" y="3643314"/>
            <a:ext cx="7786710" cy="369332"/>
          </a:xfrm>
          <a:prstGeom prst="rect">
            <a:avLst/>
          </a:prstGeom>
        </p:spPr>
        <p:txBody>
          <a:bodyPr wrap="square">
            <a:spAutoFit/>
          </a:bodyPr>
          <a:lstStyle/>
          <a:p>
            <a:r>
              <a:rPr lang="en-US" i="1" dirty="0" smtClean="0"/>
              <a:t>https://www.mint.com/blog/trends/the-origins-of-the-u-s-dollar</a:t>
            </a:r>
            <a:r>
              <a:rPr lang="en-US" dirty="0" smtClean="0"/>
              <a:t>/</a:t>
            </a:r>
            <a:endParaRPr lang="en-US" dirty="0"/>
          </a:p>
        </p:txBody>
      </p:sp>
      <p:sp>
        <p:nvSpPr>
          <p:cNvPr id="7" name="Прямоугольник 6"/>
          <p:cNvSpPr/>
          <p:nvPr/>
        </p:nvSpPr>
        <p:spPr>
          <a:xfrm>
            <a:off x="500034" y="4214818"/>
            <a:ext cx="6357982" cy="369332"/>
          </a:xfrm>
          <a:prstGeom prst="rect">
            <a:avLst/>
          </a:prstGeom>
        </p:spPr>
        <p:txBody>
          <a:bodyPr wrap="square">
            <a:spAutoFit/>
          </a:bodyPr>
          <a:lstStyle/>
          <a:p>
            <a:r>
              <a:rPr lang="en-US" i="1" dirty="0" smtClean="0"/>
              <a:t>http://en.wikipedia.org/wiki/Federal_Reserve_Note</a:t>
            </a:r>
            <a:endParaRPr lang="en-US" i="1" dirty="0"/>
          </a:p>
        </p:txBody>
      </p:sp>
      <p:sp>
        <p:nvSpPr>
          <p:cNvPr id="9" name="TextBox 8"/>
          <p:cNvSpPr txBox="1"/>
          <p:nvPr/>
        </p:nvSpPr>
        <p:spPr>
          <a:xfrm>
            <a:off x="2509822" y="581004"/>
            <a:ext cx="184731" cy="369332"/>
          </a:xfrm>
          <a:prstGeom prst="rect">
            <a:avLst/>
          </a:prstGeom>
          <a:noFill/>
        </p:spPr>
        <p:txBody>
          <a:bodyPr wrap="none" rtlCol="0">
            <a:spAutoFit/>
          </a:bodyPr>
          <a:lstStyle/>
          <a:p>
            <a:endParaRPr lang="en-US" dirty="0"/>
          </a:p>
        </p:txBody>
      </p:sp>
      <p:sp>
        <p:nvSpPr>
          <p:cNvPr id="10" name="Прямоугольник 9"/>
          <p:cNvSpPr/>
          <p:nvPr/>
        </p:nvSpPr>
        <p:spPr>
          <a:xfrm>
            <a:off x="3071802" y="285728"/>
            <a:ext cx="1928733" cy="707886"/>
          </a:xfrm>
          <a:prstGeom prst="rect">
            <a:avLst/>
          </a:prstGeom>
        </p:spPr>
        <p:txBody>
          <a:bodyPr wrap="none">
            <a:spAutoFit/>
          </a:bodyPr>
          <a:lstStyle/>
          <a:p>
            <a:r>
              <a:rPr lang="en-US" sz="4000" dirty="0" smtClean="0">
                <a:solidFill>
                  <a:schemeClr val="accent1">
                    <a:lumMod val="75000"/>
                  </a:schemeClr>
                </a:solidFill>
              </a:rPr>
              <a:t>Sources</a:t>
            </a:r>
            <a:endParaRPr lang="en-US" sz="4000" dirty="0">
              <a:solidFill>
                <a:schemeClr val="accent1">
                  <a:lumMod val="75000"/>
                </a:schemeClr>
              </a:solidFill>
            </a:endParaRPr>
          </a:p>
        </p:txBody>
      </p:sp>
      <p:sp>
        <p:nvSpPr>
          <p:cNvPr id="11" name="Прямоугольник 10"/>
          <p:cNvSpPr/>
          <p:nvPr/>
        </p:nvSpPr>
        <p:spPr>
          <a:xfrm>
            <a:off x="500034" y="2571744"/>
            <a:ext cx="6929486" cy="369332"/>
          </a:xfrm>
          <a:prstGeom prst="rect">
            <a:avLst/>
          </a:prstGeom>
        </p:spPr>
        <p:txBody>
          <a:bodyPr wrap="square">
            <a:spAutoFit/>
          </a:bodyPr>
          <a:lstStyle/>
          <a:p>
            <a:r>
              <a:rPr lang="en-US" i="1" dirty="0" smtClean="0"/>
              <a:t>http://tables.finance.ua/ru/currency/cash/~/ua/USD/0#2:0</a:t>
            </a:r>
            <a:endParaRPr lang="en-US" i="1" dirty="0"/>
          </a:p>
        </p:txBody>
      </p:sp>
    </p:spTree>
  </p:cSld>
  <p:clrMapOvr>
    <a:masterClrMapping/>
  </p:clrMapOvr>
  <p:transition>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rot="20769591">
            <a:off x="142844" y="1142984"/>
            <a:ext cx="7792005"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Thank you very much for your kind attention</a:t>
            </a: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8" name="Picture 4"/>
          <p:cNvPicPr>
            <a:picLocks noChangeAspect="1" noChangeArrowheads="1"/>
          </p:cNvPicPr>
          <p:nvPr/>
        </p:nvPicPr>
        <p:blipFill>
          <a:blip r:embed="rId2" cstate="print"/>
          <a:srcRect/>
          <a:stretch>
            <a:fillRect/>
          </a:stretch>
        </p:blipFill>
        <p:spPr bwMode="auto">
          <a:xfrm rot="20895116">
            <a:off x="2881589" y="3030717"/>
            <a:ext cx="4232755" cy="2645471"/>
          </a:xfrm>
          <a:prstGeom prst="rect">
            <a:avLst/>
          </a:prstGeom>
          <a:noFill/>
          <a:ln w="9525">
            <a:noFill/>
            <a:miter lim="800000"/>
            <a:headEnd/>
            <a:tailEnd/>
          </a:ln>
          <a:effectLst/>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fmla="#ppt_w*sin(2.5*pi*$)">
                                          <p:val>
                                            <p:fltVal val="0"/>
                                          </p:val>
                                        </p:tav>
                                        <p:tav tm="100000">
                                          <p:val>
                                            <p:fltVal val="1"/>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childTnLst>
                                </p:cTn>
                              </p:par>
                              <p:par>
                                <p:cTn id="9" presetID="3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0"/>
                                        <p:tgtEl>
                                          <p:spTgt spid="8"/>
                                        </p:tgtEl>
                                      </p:cBhvr>
                                    </p:animEffect>
                                    <p:anim calcmode="lin" valueType="num">
                                      <p:cBhvr>
                                        <p:cTn id="12" dur="3000" fill="hold"/>
                                        <p:tgtEl>
                                          <p:spTgt spid="8"/>
                                        </p:tgtEl>
                                        <p:attrNameLst>
                                          <p:attrName>style.rotation</p:attrName>
                                        </p:attrNameLst>
                                      </p:cBhvr>
                                      <p:tavLst>
                                        <p:tav tm="0">
                                          <p:val>
                                            <p:fltVal val="720"/>
                                          </p:val>
                                        </p:tav>
                                        <p:tav tm="100000">
                                          <p:val>
                                            <p:fltVal val="0"/>
                                          </p:val>
                                        </p:tav>
                                      </p:tavLst>
                                    </p:anim>
                                    <p:anim calcmode="lin" valueType="num">
                                      <p:cBhvr>
                                        <p:cTn id="13" dur="3000" fill="hold"/>
                                        <p:tgtEl>
                                          <p:spTgt spid="8"/>
                                        </p:tgtEl>
                                        <p:attrNameLst>
                                          <p:attrName>ppt_h</p:attrName>
                                        </p:attrNameLst>
                                      </p:cBhvr>
                                      <p:tavLst>
                                        <p:tav tm="0">
                                          <p:val>
                                            <p:fltVal val="0"/>
                                          </p:val>
                                        </p:tav>
                                        <p:tav tm="100000">
                                          <p:val>
                                            <p:strVal val="#ppt_h"/>
                                          </p:val>
                                        </p:tav>
                                      </p:tavLst>
                                    </p:anim>
                                    <p:anim calcmode="lin" valueType="num">
                                      <p:cBhvr>
                                        <p:cTn id="14" dur="30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3240" y="785794"/>
            <a:ext cx="184731" cy="369332"/>
          </a:xfrm>
          <a:prstGeom prst="rect">
            <a:avLst/>
          </a:prstGeom>
          <a:noFill/>
        </p:spPr>
        <p:txBody>
          <a:bodyPr wrap="none" rtlCol="0">
            <a:spAutoFit/>
          </a:bodyPr>
          <a:lstStyle/>
          <a:p>
            <a:endParaRPr lang="en-US" dirty="0"/>
          </a:p>
        </p:txBody>
      </p:sp>
      <p:sp>
        <p:nvSpPr>
          <p:cNvPr id="3" name="Прямоугольник 2"/>
          <p:cNvSpPr/>
          <p:nvPr/>
        </p:nvSpPr>
        <p:spPr>
          <a:xfrm>
            <a:off x="571472" y="428604"/>
            <a:ext cx="5506636" cy="461665"/>
          </a:xfrm>
          <a:prstGeom prst="rect">
            <a:avLst/>
          </a:prstGeom>
        </p:spPr>
        <p:txBody>
          <a:bodyPr wrap="none">
            <a:spAutoFit/>
          </a:bodyPr>
          <a:lstStyle/>
          <a:p>
            <a:r>
              <a:rPr lang="en-US" sz="2400" b="1" dirty="0" smtClean="0">
                <a:solidFill>
                  <a:schemeClr val="accent1">
                    <a:lumMod val="75000"/>
                  </a:schemeClr>
                </a:solidFill>
              </a:rPr>
              <a:t>History of the Dollar of United States</a:t>
            </a:r>
            <a:endParaRPr lang="en-US" sz="2400" b="1" dirty="0">
              <a:solidFill>
                <a:schemeClr val="accent1">
                  <a:lumMod val="75000"/>
                </a:schemeClr>
              </a:solidFill>
            </a:endParaRPr>
          </a:p>
        </p:txBody>
      </p:sp>
      <p:pic>
        <p:nvPicPr>
          <p:cNvPr id="1026" name="Picture 2"/>
          <p:cNvPicPr>
            <a:picLocks noChangeAspect="1" noChangeArrowheads="1"/>
          </p:cNvPicPr>
          <p:nvPr/>
        </p:nvPicPr>
        <p:blipFill>
          <a:blip r:embed="rId2"/>
          <a:srcRect/>
          <a:stretch>
            <a:fillRect/>
          </a:stretch>
        </p:blipFill>
        <p:spPr bwMode="auto">
          <a:xfrm>
            <a:off x="500034" y="4643446"/>
            <a:ext cx="2324838" cy="177641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3143240" y="4643445"/>
            <a:ext cx="2389566" cy="1824035"/>
          </a:xfrm>
          <a:prstGeom prst="rect">
            <a:avLst/>
          </a:prstGeom>
          <a:noFill/>
          <a:ln w="9525">
            <a:noFill/>
            <a:miter lim="800000"/>
            <a:headEnd/>
            <a:tailEnd/>
          </a:ln>
          <a:effectLst/>
        </p:spPr>
      </p:pic>
      <p:sp>
        <p:nvSpPr>
          <p:cNvPr id="7" name="TextBox 6"/>
          <p:cNvSpPr txBox="1"/>
          <p:nvPr/>
        </p:nvSpPr>
        <p:spPr>
          <a:xfrm>
            <a:off x="500034" y="4143380"/>
            <a:ext cx="671979" cy="369332"/>
          </a:xfrm>
          <a:prstGeom prst="rect">
            <a:avLst/>
          </a:prstGeom>
          <a:noFill/>
        </p:spPr>
        <p:txBody>
          <a:bodyPr wrap="none" rtlCol="0">
            <a:spAutoFit/>
          </a:bodyPr>
          <a:lstStyle/>
          <a:p>
            <a:r>
              <a:rPr lang="en-US" dirty="0" smtClean="0"/>
              <a:t>1794</a:t>
            </a:r>
            <a:endParaRPr lang="en-US" dirty="0"/>
          </a:p>
        </p:txBody>
      </p:sp>
      <p:sp>
        <p:nvSpPr>
          <p:cNvPr id="9" name="Прямоугольник 8"/>
          <p:cNvSpPr/>
          <p:nvPr/>
        </p:nvSpPr>
        <p:spPr>
          <a:xfrm>
            <a:off x="285720" y="1500174"/>
            <a:ext cx="7786742" cy="2308324"/>
          </a:xfrm>
          <a:prstGeom prst="rect">
            <a:avLst/>
          </a:prstGeom>
        </p:spPr>
        <p:txBody>
          <a:bodyPr wrap="square">
            <a:spAutoFit/>
          </a:bodyPr>
          <a:lstStyle/>
          <a:p>
            <a:r>
              <a:rPr lang="en-US" dirty="0" smtClean="0"/>
              <a:t>Dollar comes from the word “</a:t>
            </a:r>
            <a:r>
              <a:rPr lang="en-US" dirty="0" err="1" smtClean="0"/>
              <a:t>Yoahimstaler</a:t>
            </a:r>
            <a:r>
              <a:rPr lang="en-US" dirty="0" smtClean="0"/>
              <a:t>” the name of the coin of the XVI century, which was made near silver mine in </a:t>
            </a:r>
            <a:r>
              <a:rPr lang="en-US" dirty="0" err="1" smtClean="0"/>
              <a:t>Yahymiv</a:t>
            </a:r>
            <a:r>
              <a:rPr lang="en-US" dirty="0" smtClean="0"/>
              <a:t> in </a:t>
            </a:r>
            <a:r>
              <a:rPr lang="en-US" dirty="0" err="1" smtClean="0"/>
              <a:t>Chech</a:t>
            </a:r>
            <a:r>
              <a:rPr lang="en-US" dirty="0" smtClean="0"/>
              <a:t> Republic. </a:t>
            </a:r>
            <a:r>
              <a:rPr lang="uk-UA" dirty="0" smtClean="0"/>
              <a:t>“</a:t>
            </a:r>
            <a:r>
              <a:rPr lang="en-US" dirty="0" err="1" smtClean="0"/>
              <a:t>Yaihimstaler</a:t>
            </a:r>
            <a:r>
              <a:rPr lang="uk-UA" dirty="0" smtClean="0"/>
              <a:t>”</a:t>
            </a:r>
            <a:r>
              <a:rPr lang="en-US" dirty="0" smtClean="0"/>
              <a:t>  means </a:t>
            </a:r>
            <a:r>
              <a:rPr lang="uk-UA" dirty="0" smtClean="0"/>
              <a:t>“</a:t>
            </a:r>
            <a:r>
              <a:rPr lang="en-US" dirty="0" smtClean="0"/>
              <a:t>hill of </a:t>
            </a:r>
            <a:r>
              <a:rPr lang="en-US" dirty="0" err="1" smtClean="0"/>
              <a:t>Yahymiv</a:t>
            </a:r>
            <a:r>
              <a:rPr lang="uk-UA" dirty="0" smtClean="0"/>
              <a:t>”</a:t>
            </a:r>
            <a:r>
              <a:rPr lang="en-US" dirty="0" smtClean="0"/>
              <a:t>. Later the word “</a:t>
            </a:r>
            <a:r>
              <a:rPr lang="en-US" dirty="0" err="1" smtClean="0"/>
              <a:t>Yoahimstaler</a:t>
            </a:r>
            <a:r>
              <a:rPr lang="en-US" dirty="0" smtClean="0"/>
              <a:t>” was shortened to </a:t>
            </a:r>
            <a:r>
              <a:rPr lang="uk-UA" dirty="0" smtClean="0"/>
              <a:t>“</a:t>
            </a:r>
            <a:r>
              <a:rPr lang="en-US" dirty="0" smtClean="0"/>
              <a:t>taller</a:t>
            </a:r>
            <a:r>
              <a:rPr lang="uk-UA" dirty="0" smtClean="0"/>
              <a:t>”</a:t>
            </a:r>
            <a:r>
              <a:rPr lang="en-US" dirty="0" smtClean="0"/>
              <a:t> and </a:t>
            </a:r>
            <a:r>
              <a:rPr lang="en-US" dirty="0" err="1" smtClean="0"/>
              <a:t>dutchmen</a:t>
            </a:r>
            <a:r>
              <a:rPr lang="en-US" dirty="0" smtClean="0"/>
              <a:t> changed it into a </a:t>
            </a:r>
            <a:r>
              <a:rPr lang="uk-UA" dirty="0" smtClean="0"/>
              <a:t>“</a:t>
            </a:r>
            <a:r>
              <a:rPr lang="en-US" dirty="0" err="1" smtClean="0"/>
              <a:t>doller</a:t>
            </a:r>
            <a:r>
              <a:rPr lang="uk-UA" dirty="0" smtClean="0"/>
              <a:t>”</a:t>
            </a:r>
            <a:r>
              <a:rPr lang="en-US" dirty="0" smtClean="0"/>
              <a:t>. Englishmen turned it into </a:t>
            </a:r>
            <a:r>
              <a:rPr lang="uk-UA" dirty="0" smtClean="0"/>
              <a:t>“</a:t>
            </a:r>
            <a:r>
              <a:rPr lang="en-US" dirty="0" smtClean="0"/>
              <a:t>dollar</a:t>
            </a:r>
            <a:r>
              <a:rPr lang="uk-UA" dirty="0" smtClean="0"/>
              <a:t>”</a:t>
            </a:r>
            <a:r>
              <a:rPr lang="en-US" dirty="0" smtClean="0"/>
              <a:t>. In America Spanish coin of 8 </a:t>
            </a:r>
            <a:r>
              <a:rPr lang="en-US" dirty="0" err="1" smtClean="0"/>
              <a:t>reals</a:t>
            </a:r>
            <a:r>
              <a:rPr lang="en-US" dirty="0" smtClean="0"/>
              <a:t> was called a dollar. Government of the USA introduced </a:t>
            </a:r>
            <a:r>
              <a:rPr lang="en-US" dirty="0" err="1" smtClean="0"/>
              <a:t>american</a:t>
            </a:r>
            <a:endParaRPr lang="en-US" dirty="0" smtClean="0"/>
          </a:p>
          <a:p>
            <a:r>
              <a:rPr lang="en-US" dirty="0" smtClean="0"/>
              <a:t>money in 1785 and dollar became the main currency. The first dollars in the USA started to produce in 1794.</a:t>
            </a:r>
            <a:endParaRPr lang="en-US" dirty="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30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285728"/>
            <a:ext cx="2969083" cy="707886"/>
          </a:xfrm>
          <a:prstGeom prst="rect">
            <a:avLst/>
          </a:prstGeom>
        </p:spPr>
        <p:txBody>
          <a:bodyPr wrap="none">
            <a:spAutoFit/>
          </a:bodyPr>
          <a:lstStyle/>
          <a:p>
            <a:r>
              <a:rPr lang="en-US" sz="4000" dirty="0" smtClean="0">
                <a:solidFill>
                  <a:schemeClr val="accent1">
                    <a:lumMod val="75000"/>
                  </a:schemeClr>
                </a:solidFill>
              </a:rPr>
              <a:t>Modern Bills</a:t>
            </a:r>
            <a:endParaRPr lang="en-US" sz="4000" dirty="0">
              <a:solidFill>
                <a:schemeClr val="accent1">
                  <a:lumMod val="75000"/>
                </a:schemeClr>
              </a:solidFill>
            </a:endParaRPr>
          </a:p>
        </p:txBody>
      </p:sp>
      <p:pic>
        <p:nvPicPr>
          <p:cNvPr id="1026" name="Picture 2"/>
          <p:cNvPicPr>
            <a:picLocks noChangeAspect="1" noChangeArrowheads="1"/>
          </p:cNvPicPr>
          <p:nvPr/>
        </p:nvPicPr>
        <p:blipFill>
          <a:blip r:embed="rId2" cstate="print"/>
          <a:srcRect/>
          <a:stretch>
            <a:fillRect/>
          </a:stretch>
        </p:blipFill>
        <p:spPr bwMode="auto">
          <a:xfrm>
            <a:off x="1071538" y="1214422"/>
            <a:ext cx="6143668" cy="5356350"/>
          </a:xfrm>
          <a:prstGeom prst="rect">
            <a:avLst/>
          </a:prstGeom>
          <a:noFill/>
          <a:ln w="9525">
            <a:noFill/>
            <a:miter lim="800000"/>
            <a:headEnd/>
            <a:tailEnd/>
          </a:ln>
          <a:effectLst/>
        </p:spPr>
      </p:pic>
    </p:spTree>
  </p:cSld>
  <p:clrMapOvr>
    <a:masterClrMapping/>
  </p:clrMapOvr>
  <p:transition>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714348" y="417531"/>
            <a:ext cx="6715172" cy="2837160"/>
          </a:xfrm>
          <a:prstGeom prst="rect">
            <a:avLst/>
          </a:prstGeom>
          <a:noFill/>
          <a:ln w="9525">
            <a:noFill/>
            <a:miter lim="800000"/>
            <a:headEnd/>
            <a:tailEnd/>
          </a:ln>
          <a:effectLst/>
        </p:spPr>
      </p:pic>
      <p:sp>
        <p:nvSpPr>
          <p:cNvPr id="4" name="Прямоугольник 3"/>
          <p:cNvSpPr/>
          <p:nvPr/>
        </p:nvSpPr>
        <p:spPr>
          <a:xfrm>
            <a:off x="0" y="0"/>
            <a:ext cx="2165978" cy="369332"/>
          </a:xfrm>
          <a:prstGeom prst="rect">
            <a:avLst/>
          </a:prstGeom>
        </p:spPr>
        <p:txBody>
          <a:bodyPr wrap="none">
            <a:spAutoFit/>
          </a:bodyPr>
          <a:lstStyle/>
          <a:p>
            <a:r>
              <a:rPr lang="en-US" dirty="0" smtClean="0">
                <a:solidFill>
                  <a:schemeClr val="accent1">
                    <a:lumMod val="75000"/>
                  </a:schemeClr>
                </a:solidFill>
              </a:rPr>
              <a:t>George Washington</a:t>
            </a:r>
            <a:endParaRPr lang="en-US" dirty="0">
              <a:solidFill>
                <a:schemeClr val="accent1">
                  <a:lumMod val="75000"/>
                </a:schemeClr>
              </a:solidFill>
            </a:endParaRPr>
          </a:p>
        </p:txBody>
      </p:sp>
      <p:pic>
        <p:nvPicPr>
          <p:cNvPr id="2051" name="Picture 3"/>
          <p:cNvPicPr>
            <a:picLocks noChangeAspect="1" noChangeArrowheads="1"/>
          </p:cNvPicPr>
          <p:nvPr/>
        </p:nvPicPr>
        <p:blipFill>
          <a:blip r:embed="rId3"/>
          <a:srcRect/>
          <a:stretch>
            <a:fillRect/>
          </a:stretch>
        </p:blipFill>
        <p:spPr bwMode="auto">
          <a:xfrm>
            <a:off x="714348" y="3857628"/>
            <a:ext cx="6714728" cy="2870546"/>
          </a:xfrm>
          <a:prstGeom prst="rect">
            <a:avLst/>
          </a:prstGeom>
          <a:noFill/>
          <a:ln w="9525">
            <a:noFill/>
            <a:miter lim="800000"/>
            <a:headEnd/>
            <a:tailEnd/>
          </a:ln>
          <a:effectLst/>
        </p:spPr>
      </p:pic>
      <p:sp>
        <p:nvSpPr>
          <p:cNvPr id="6" name="Прямоугольник 5"/>
          <p:cNvSpPr/>
          <p:nvPr/>
        </p:nvSpPr>
        <p:spPr>
          <a:xfrm>
            <a:off x="0" y="3357562"/>
            <a:ext cx="2012089" cy="369332"/>
          </a:xfrm>
          <a:prstGeom prst="rect">
            <a:avLst/>
          </a:prstGeom>
        </p:spPr>
        <p:txBody>
          <a:bodyPr wrap="none">
            <a:spAutoFit/>
          </a:bodyPr>
          <a:lstStyle/>
          <a:p>
            <a:r>
              <a:rPr lang="en-US" dirty="0" smtClean="0">
                <a:solidFill>
                  <a:schemeClr val="accent1">
                    <a:lumMod val="75000"/>
                  </a:schemeClr>
                </a:solidFill>
              </a:rPr>
              <a:t>Thomas Jefferson</a:t>
            </a:r>
            <a:endParaRPr lang="en-US" dirty="0">
              <a:solidFill>
                <a:schemeClr val="accent1">
                  <a:lumMod val="75000"/>
                </a:schemeClr>
              </a:solidFill>
            </a:endParaRPr>
          </a:p>
        </p:txBody>
      </p:sp>
      <p:sp>
        <p:nvSpPr>
          <p:cNvPr id="7" name="TextBox 6"/>
          <p:cNvSpPr txBox="1"/>
          <p:nvPr/>
        </p:nvSpPr>
        <p:spPr>
          <a:xfrm>
            <a:off x="7429520" y="357166"/>
            <a:ext cx="671979" cy="369332"/>
          </a:xfrm>
          <a:prstGeom prst="rect">
            <a:avLst/>
          </a:prstGeom>
          <a:noFill/>
        </p:spPr>
        <p:txBody>
          <a:bodyPr wrap="none" rtlCol="0">
            <a:spAutoFit/>
          </a:bodyPr>
          <a:lstStyle/>
          <a:p>
            <a:r>
              <a:rPr lang="en-US" dirty="0" smtClean="0"/>
              <a:t>1963</a:t>
            </a:r>
            <a:endParaRPr lang="en-US" dirty="0"/>
          </a:p>
        </p:txBody>
      </p:sp>
      <p:sp>
        <p:nvSpPr>
          <p:cNvPr id="8" name="TextBox 7"/>
          <p:cNvSpPr txBox="1"/>
          <p:nvPr/>
        </p:nvSpPr>
        <p:spPr>
          <a:xfrm>
            <a:off x="7429520" y="2928934"/>
            <a:ext cx="671979" cy="369332"/>
          </a:xfrm>
          <a:prstGeom prst="rect">
            <a:avLst/>
          </a:prstGeom>
          <a:noFill/>
        </p:spPr>
        <p:txBody>
          <a:bodyPr wrap="none" rtlCol="0">
            <a:spAutoFit/>
          </a:bodyPr>
          <a:lstStyle/>
          <a:p>
            <a:r>
              <a:rPr lang="en-US" dirty="0" smtClean="0"/>
              <a:t>2009</a:t>
            </a:r>
            <a:endParaRPr lang="en-US" dirty="0"/>
          </a:p>
        </p:txBody>
      </p:sp>
      <p:sp>
        <p:nvSpPr>
          <p:cNvPr id="9" name="TextBox 8"/>
          <p:cNvSpPr txBox="1"/>
          <p:nvPr/>
        </p:nvSpPr>
        <p:spPr>
          <a:xfrm>
            <a:off x="7429520" y="3857628"/>
            <a:ext cx="671979" cy="369332"/>
          </a:xfrm>
          <a:prstGeom prst="rect">
            <a:avLst/>
          </a:prstGeom>
          <a:noFill/>
        </p:spPr>
        <p:txBody>
          <a:bodyPr wrap="none" rtlCol="0">
            <a:spAutoFit/>
          </a:bodyPr>
          <a:lstStyle/>
          <a:p>
            <a:r>
              <a:rPr lang="en-US" dirty="0" smtClean="0"/>
              <a:t>1976</a:t>
            </a:r>
            <a:endParaRPr lang="en-US" dirty="0"/>
          </a:p>
        </p:txBody>
      </p:sp>
      <p:sp>
        <p:nvSpPr>
          <p:cNvPr id="10" name="TextBox 9"/>
          <p:cNvSpPr txBox="1"/>
          <p:nvPr/>
        </p:nvSpPr>
        <p:spPr>
          <a:xfrm>
            <a:off x="7500958" y="6357958"/>
            <a:ext cx="671979" cy="369332"/>
          </a:xfrm>
          <a:prstGeom prst="rect">
            <a:avLst/>
          </a:prstGeom>
          <a:noFill/>
        </p:spPr>
        <p:txBody>
          <a:bodyPr wrap="none" rtlCol="0">
            <a:spAutoFit/>
          </a:bodyPr>
          <a:lstStyle/>
          <a:p>
            <a:r>
              <a:rPr lang="en-US" dirty="0" smtClean="0"/>
              <a:t>2009</a:t>
            </a:r>
            <a:endParaRPr lang="en-US" dirty="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style.rotation</p:attrName>
                                        </p:attrNameLst>
                                      </p:cBhvr>
                                      <p:tavLst>
                                        <p:tav tm="0">
                                          <p:val>
                                            <p:fltVal val="720"/>
                                          </p:val>
                                        </p:tav>
                                        <p:tav tm="100000">
                                          <p:val>
                                            <p:fltVal val="0"/>
                                          </p:val>
                                        </p:tav>
                                      </p:tavLst>
                                    </p:anim>
                                    <p:anim calcmode="lin" valueType="num">
                                      <p:cBhvr>
                                        <p:cTn id="9" dur="1000" fill="hold"/>
                                        <p:tgtEl>
                                          <p:spTgt spid="2050"/>
                                        </p:tgtEl>
                                        <p:attrNameLst>
                                          <p:attrName>ppt_h</p:attrName>
                                        </p:attrNameLst>
                                      </p:cBhvr>
                                      <p:tavLst>
                                        <p:tav tm="0">
                                          <p:val>
                                            <p:fltVal val="0"/>
                                          </p:val>
                                        </p:tav>
                                        <p:tav tm="100000">
                                          <p:val>
                                            <p:strVal val="#ppt_h"/>
                                          </p:val>
                                        </p:tav>
                                      </p:tavLst>
                                    </p:anim>
                                    <p:anim calcmode="lin" valueType="num">
                                      <p:cBhvr>
                                        <p:cTn id="10" dur="1000" fill="hold"/>
                                        <p:tgtEl>
                                          <p:spTgt spid="2050"/>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fade">
                                      <p:cBhvr>
                                        <p:cTn id="13" dur="1000"/>
                                        <p:tgtEl>
                                          <p:spTgt spid="2051"/>
                                        </p:tgtEl>
                                      </p:cBhvr>
                                    </p:animEffect>
                                    <p:anim calcmode="lin" valueType="num">
                                      <p:cBhvr>
                                        <p:cTn id="14" dur="1000" fill="hold"/>
                                        <p:tgtEl>
                                          <p:spTgt spid="2051"/>
                                        </p:tgtEl>
                                        <p:attrNameLst>
                                          <p:attrName>style.rotation</p:attrName>
                                        </p:attrNameLst>
                                      </p:cBhvr>
                                      <p:tavLst>
                                        <p:tav tm="0">
                                          <p:val>
                                            <p:fltVal val="720"/>
                                          </p:val>
                                        </p:tav>
                                        <p:tav tm="100000">
                                          <p:val>
                                            <p:fltVal val="0"/>
                                          </p:val>
                                        </p:tav>
                                      </p:tavLst>
                                    </p:anim>
                                    <p:anim calcmode="lin" valueType="num">
                                      <p:cBhvr>
                                        <p:cTn id="15" dur="1000" fill="hold"/>
                                        <p:tgtEl>
                                          <p:spTgt spid="2051"/>
                                        </p:tgtEl>
                                        <p:attrNameLst>
                                          <p:attrName>ppt_h</p:attrName>
                                        </p:attrNameLst>
                                      </p:cBhvr>
                                      <p:tavLst>
                                        <p:tav tm="0">
                                          <p:val>
                                            <p:fltVal val="0"/>
                                          </p:val>
                                        </p:tav>
                                        <p:tav tm="100000">
                                          <p:val>
                                            <p:strVal val="#ppt_h"/>
                                          </p:val>
                                        </p:tav>
                                      </p:tavLst>
                                    </p:anim>
                                    <p:anim calcmode="lin" valueType="num">
                                      <p:cBhvr>
                                        <p:cTn id="16" dur="1000" fill="hold"/>
                                        <p:tgtEl>
                                          <p:spTgt spid="205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714348" y="428604"/>
            <a:ext cx="6786610" cy="285886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714348" y="3714752"/>
            <a:ext cx="6786610" cy="2930389"/>
          </a:xfrm>
          <a:prstGeom prst="rect">
            <a:avLst/>
          </a:prstGeom>
          <a:noFill/>
          <a:ln w="9525">
            <a:noFill/>
            <a:miter lim="800000"/>
            <a:headEnd/>
            <a:tailEnd/>
          </a:ln>
          <a:effectLst/>
        </p:spPr>
      </p:pic>
      <p:sp>
        <p:nvSpPr>
          <p:cNvPr id="4" name="Прямоугольник 3"/>
          <p:cNvSpPr/>
          <p:nvPr/>
        </p:nvSpPr>
        <p:spPr>
          <a:xfrm>
            <a:off x="0" y="0"/>
            <a:ext cx="1911101" cy="369332"/>
          </a:xfrm>
          <a:prstGeom prst="rect">
            <a:avLst/>
          </a:prstGeom>
        </p:spPr>
        <p:txBody>
          <a:bodyPr wrap="none">
            <a:spAutoFit/>
          </a:bodyPr>
          <a:lstStyle/>
          <a:p>
            <a:r>
              <a:rPr lang="en-US" dirty="0" smtClean="0">
                <a:solidFill>
                  <a:schemeClr val="accent1">
                    <a:lumMod val="75000"/>
                  </a:schemeClr>
                </a:solidFill>
              </a:rPr>
              <a:t>Abraham Lincoln</a:t>
            </a:r>
            <a:endParaRPr lang="en-US" dirty="0">
              <a:solidFill>
                <a:schemeClr val="accent1">
                  <a:lumMod val="75000"/>
                </a:schemeClr>
              </a:solidFill>
            </a:endParaRPr>
          </a:p>
        </p:txBody>
      </p:sp>
      <p:sp>
        <p:nvSpPr>
          <p:cNvPr id="5" name="Прямоугольник 4"/>
          <p:cNvSpPr/>
          <p:nvPr/>
        </p:nvSpPr>
        <p:spPr>
          <a:xfrm>
            <a:off x="0" y="3286124"/>
            <a:ext cx="2231701" cy="369332"/>
          </a:xfrm>
          <a:prstGeom prst="rect">
            <a:avLst/>
          </a:prstGeom>
        </p:spPr>
        <p:txBody>
          <a:bodyPr wrap="none">
            <a:spAutoFit/>
          </a:bodyPr>
          <a:lstStyle/>
          <a:p>
            <a:r>
              <a:rPr lang="en-US" dirty="0" smtClean="0">
                <a:solidFill>
                  <a:schemeClr val="accent1">
                    <a:lumMod val="75000"/>
                  </a:schemeClr>
                </a:solidFill>
              </a:rPr>
              <a:t>Alexander Hamilton</a:t>
            </a:r>
            <a:endParaRPr lang="en-US" dirty="0">
              <a:solidFill>
                <a:schemeClr val="accent1">
                  <a:lumMod val="75000"/>
                </a:schemeClr>
              </a:solidFill>
            </a:endParaRPr>
          </a:p>
        </p:txBody>
      </p:sp>
      <p:sp>
        <p:nvSpPr>
          <p:cNvPr id="7" name="TextBox 6"/>
          <p:cNvSpPr txBox="1"/>
          <p:nvPr/>
        </p:nvSpPr>
        <p:spPr>
          <a:xfrm>
            <a:off x="7500958" y="428604"/>
            <a:ext cx="671979" cy="369332"/>
          </a:xfrm>
          <a:prstGeom prst="rect">
            <a:avLst/>
          </a:prstGeom>
          <a:noFill/>
        </p:spPr>
        <p:txBody>
          <a:bodyPr wrap="none" rtlCol="0">
            <a:spAutoFit/>
          </a:bodyPr>
          <a:lstStyle/>
          <a:p>
            <a:r>
              <a:rPr lang="en-US" dirty="0" smtClean="0"/>
              <a:t>2006</a:t>
            </a:r>
            <a:endParaRPr lang="en-US" dirty="0"/>
          </a:p>
        </p:txBody>
      </p:sp>
      <p:sp>
        <p:nvSpPr>
          <p:cNvPr id="8" name="TextBox 7"/>
          <p:cNvSpPr txBox="1"/>
          <p:nvPr/>
        </p:nvSpPr>
        <p:spPr>
          <a:xfrm>
            <a:off x="7500958" y="2928934"/>
            <a:ext cx="671979" cy="369332"/>
          </a:xfrm>
          <a:prstGeom prst="rect">
            <a:avLst/>
          </a:prstGeom>
          <a:noFill/>
        </p:spPr>
        <p:txBody>
          <a:bodyPr wrap="none" rtlCol="0">
            <a:spAutoFit/>
          </a:bodyPr>
          <a:lstStyle/>
          <a:p>
            <a:r>
              <a:rPr lang="en-US" dirty="0" smtClean="0"/>
              <a:t>2013</a:t>
            </a:r>
            <a:endParaRPr lang="en-US" dirty="0"/>
          </a:p>
        </p:txBody>
      </p:sp>
      <p:sp>
        <p:nvSpPr>
          <p:cNvPr id="9" name="TextBox 8"/>
          <p:cNvSpPr txBox="1"/>
          <p:nvPr/>
        </p:nvSpPr>
        <p:spPr>
          <a:xfrm>
            <a:off x="7500958" y="3643314"/>
            <a:ext cx="671979" cy="369332"/>
          </a:xfrm>
          <a:prstGeom prst="rect">
            <a:avLst/>
          </a:prstGeom>
          <a:noFill/>
        </p:spPr>
        <p:txBody>
          <a:bodyPr wrap="none" rtlCol="0">
            <a:spAutoFit/>
          </a:bodyPr>
          <a:lstStyle/>
          <a:p>
            <a:r>
              <a:rPr lang="en-US" dirty="0" smtClean="0"/>
              <a:t>2004</a:t>
            </a:r>
            <a:endParaRPr lang="en-US" dirty="0"/>
          </a:p>
        </p:txBody>
      </p:sp>
      <p:sp>
        <p:nvSpPr>
          <p:cNvPr id="10" name="TextBox 9"/>
          <p:cNvSpPr txBox="1"/>
          <p:nvPr/>
        </p:nvSpPr>
        <p:spPr>
          <a:xfrm>
            <a:off x="7500958" y="6357958"/>
            <a:ext cx="671979" cy="369332"/>
          </a:xfrm>
          <a:prstGeom prst="rect">
            <a:avLst/>
          </a:prstGeom>
          <a:noFill/>
        </p:spPr>
        <p:txBody>
          <a:bodyPr wrap="none" rtlCol="0">
            <a:spAutoFit/>
          </a:bodyPr>
          <a:lstStyle/>
          <a:p>
            <a:r>
              <a:rPr lang="en-US" dirty="0" smtClean="0"/>
              <a:t>2009</a:t>
            </a:r>
            <a:endParaRPr lang="en-US" dirty="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style.rotation</p:attrName>
                                        </p:attrNameLst>
                                      </p:cBhvr>
                                      <p:tavLst>
                                        <p:tav tm="0">
                                          <p:val>
                                            <p:fltVal val="720"/>
                                          </p:val>
                                        </p:tav>
                                        <p:tav tm="100000">
                                          <p:val>
                                            <p:fltVal val="0"/>
                                          </p:val>
                                        </p:tav>
                                      </p:tavLst>
                                    </p:anim>
                                    <p:anim calcmode="lin" valueType="num">
                                      <p:cBhvr>
                                        <p:cTn id="9" dur="1000" fill="hold"/>
                                        <p:tgtEl>
                                          <p:spTgt spid="3074"/>
                                        </p:tgtEl>
                                        <p:attrNameLst>
                                          <p:attrName>ppt_h</p:attrName>
                                        </p:attrNameLst>
                                      </p:cBhvr>
                                      <p:tavLst>
                                        <p:tav tm="0">
                                          <p:val>
                                            <p:fltVal val="0"/>
                                          </p:val>
                                        </p:tav>
                                        <p:tav tm="100000">
                                          <p:val>
                                            <p:strVal val="#ppt_h"/>
                                          </p:val>
                                        </p:tav>
                                      </p:tavLst>
                                    </p:anim>
                                    <p:anim calcmode="lin" valueType="num">
                                      <p:cBhvr>
                                        <p:cTn id="10" dur="1000" fill="hold"/>
                                        <p:tgtEl>
                                          <p:spTgt spid="3074"/>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fade">
                                      <p:cBhvr>
                                        <p:cTn id="13" dur="1000"/>
                                        <p:tgtEl>
                                          <p:spTgt spid="3075"/>
                                        </p:tgtEl>
                                      </p:cBhvr>
                                    </p:animEffect>
                                    <p:anim calcmode="lin" valueType="num">
                                      <p:cBhvr>
                                        <p:cTn id="14" dur="1000" fill="hold"/>
                                        <p:tgtEl>
                                          <p:spTgt spid="3075"/>
                                        </p:tgtEl>
                                        <p:attrNameLst>
                                          <p:attrName>style.rotation</p:attrName>
                                        </p:attrNameLst>
                                      </p:cBhvr>
                                      <p:tavLst>
                                        <p:tav tm="0">
                                          <p:val>
                                            <p:fltVal val="720"/>
                                          </p:val>
                                        </p:tav>
                                        <p:tav tm="100000">
                                          <p:val>
                                            <p:fltVal val="0"/>
                                          </p:val>
                                        </p:tav>
                                      </p:tavLst>
                                    </p:anim>
                                    <p:anim calcmode="lin" valueType="num">
                                      <p:cBhvr>
                                        <p:cTn id="15" dur="1000" fill="hold"/>
                                        <p:tgtEl>
                                          <p:spTgt spid="3075"/>
                                        </p:tgtEl>
                                        <p:attrNameLst>
                                          <p:attrName>ppt_h</p:attrName>
                                        </p:attrNameLst>
                                      </p:cBhvr>
                                      <p:tavLst>
                                        <p:tav tm="0">
                                          <p:val>
                                            <p:fltVal val="0"/>
                                          </p:val>
                                        </p:tav>
                                        <p:tav tm="100000">
                                          <p:val>
                                            <p:strVal val="#ppt_h"/>
                                          </p:val>
                                        </p:tav>
                                      </p:tavLst>
                                    </p:anim>
                                    <p:anim calcmode="lin" valueType="num">
                                      <p:cBhvr>
                                        <p:cTn id="16" dur="1000" fill="hold"/>
                                        <p:tgtEl>
                                          <p:spTgt spid="307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500034" y="357166"/>
            <a:ext cx="6881999" cy="2950657"/>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500034" y="3714752"/>
            <a:ext cx="6956326" cy="3008611"/>
          </a:xfrm>
          <a:prstGeom prst="rect">
            <a:avLst/>
          </a:prstGeom>
          <a:noFill/>
          <a:ln w="9525">
            <a:noFill/>
            <a:miter lim="800000"/>
            <a:headEnd/>
            <a:tailEnd/>
          </a:ln>
          <a:effectLst/>
        </p:spPr>
      </p:pic>
      <p:sp>
        <p:nvSpPr>
          <p:cNvPr id="5" name="Прямоугольник 4"/>
          <p:cNvSpPr/>
          <p:nvPr/>
        </p:nvSpPr>
        <p:spPr>
          <a:xfrm>
            <a:off x="0" y="0"/>
            <a:ext cx="1838965" cy="369332"/>
          </a:xfrm>
          <a:prstGeom prst="rect">
            <a:avLst/>
          </a:prstGeom>
        </p:spPr>
        <p:txBody>
          <a:bodyPr wrap="none">
            <a:spAutoFit/>
          </a:bodyPr>
          <a:lstStyle/>
          <a:p>
            <a:r>
              <a:rPr lang="en-US" dirty="0" smtClean="0">
                <a:solidFill>
                  <a:schemeClr val="accent1">
                    <a:lumMod val="75000"/>
                  </a:schemeClr>
                </a:solidFill>
              </a:rPr>
              <a:t>Andrew Jackson</a:t>
            </a:r>
            <a:endParaRPr lang="en-US" dirty="0">
              <a:solidFill>
                <a:schemeClr val="accent1">
                  <a:lumMod val="75000"/>
                </a:schemeClr>
              </a:solidFill>
            </a:endParaRPr>
          </a:p>
        </p:txBody>
      </p:sp>
      <p:sp>
        <p:nvSpPr>
          <p:cNvPr id="6" name="Прямоугольник 5"/>
          <p:cNvSpPr/>
          <p:nvPr/>
        </p:nvSpPr>
        <p:spPr>
          <a:xfrm>
            <a:off x="0" y="3357562"/>
            <a:ext cx="1574470" cy="369332"/>
          </a:xfrm>
          <a:prstGeom prst="rect">
            <a:avLst/>
          </a:prstGeom>
        </p:spPr>
        <p:txBody>
          <a:bodyPr wrap="none">
            <a:spAutoFit/>
          </a:bodyPr>
          <a:lstStyle/>
          <a:p>
            <a:r>
              <a:rPr lang="en-US" dirty="0" smtClean="0">
                <a:solidFill>
                  <a:schemeClr val="accent1">
                    <a:lumMod val="75000"/>
                  </a:schemeClr>
                </a:solidFill>
              </a:rPr>
              <a:t>Ulysses Grant</a:t>
            </a:r>
            <a:endParaRPr lang="en-US" dirty="0">
              <a:solidFill>
                <a:schemeClr val="accent1">
                  <a:lumMod val="75000"/>
                </a:schemeClr>
              </a:solidFill>
            </a:endParaRPr>
          </a:p>
        </p:txBody>
      </p:sp>
      <p:sp>
        <p:nvSpPr>
          <p:cNvPr id="11" name="TextBox 10"/>
          <p:cNvSpPr txBox="1"/>
          <p:nvPr/>
        </p:nvSpPr>
        <p:spPr>
          <a:xfrm>
            <a:off x="7429520" y="357166"/>
            <a:ext cx="671979" cy="369332"/>
          </a:xfrm>
          <a:prstGeom prst="rect">
            <a:avLst/>
          </a:prstGeom>
          <a:noFill/>
        </p:spPr>
        <p:txBody>
          <a:bodyPr wrap="none" rtlCol="0">
            <a:spAutoFit/>
          </a:bodyPr>
          <a:lstStyle/>
          <a:p>
            <a:r>
              <a:rPr lang="en-US" dirty="0" smtClean="0"/>
              <a:t>2004</a:t>
            </a:r>
            <a:endParaRPr lang="en-US" dirty="0"/>
          </a:p>
        </p:txBody>
      </p:sp>
      <p:sp>
        <p:nvSpPr>
          <p:cNvPr id="13" name="TextBox 12"/>
          <p:cNvSpPr txBox="1"/>
          <p:nvPr/>
        </p:nvSpPr>
        <p:spPr>
          <a:xfrm>
            <a:off x="7429520" y="3000372"/>
            <a:ext cx="671979" cy="369332"/>
          </a:xfrm>
          <a:prstGeom prst="rect">
            <a:avLst/>
          </a:prstGeom>
          <a:noFill/>
        </p:spPr>
        <p:txBody>
          <a:bodyPr wrap="none" rtlCol="0">
            <a:spAutoFit/>
          </a:bodyPr>
          <a:lstStyle/>
          <a:p>
            <a:r>
              <a:rPr lang="en-US" dirty="0" smtClean="0"/>
              <a:t>2009</a:t>
            </a:r>
            <a:endParaRPr lang="en-US" dirty="0"/>
          </a:p>
        </p:txBody>
      </p:sp>
      <p:sp>
        <p:nvSpPr>
          <p:cNvPr id="14" name="TextBox 13"/>
          <p:cNvSpPr txBox="1"/>
          <p:nvPr/>
        </p:nvSpPr>
        <p:spPr>
          <a:xfrm>
            <a:off x="7429520" y="3786190"/>
            <a:ext cx="671979" cy="369332"/>
          </a:xfrm>
          <a:prstGeom prst="rect">
            <a:avLst/>
          </a:prstGeom>
          <a:noFill/>
        </p:spPr>
        <p:txBody>
          <a:bodyPr wrap="none" rtlCol="0">
            <a:spAutoFit/>
          </a:bodyPr>
          <a:lstStyle/>
          <a:p>
            <a:r>
              <a:rPr lang="en-US" dirty="0" smtClean="0"/>
              <a:t>2004</a:t>
            </a:r>
            <a:endParaRPr lang="en-US" dirty="0"/>
          </a:p>
        </p:txBody>
      </p:sp>
      <p:sp>
        <p:nvSpPr>
          <p:cNvPr id="15" name="TextBox 14"/>
          <p:cNvSpPr txBox="1"/>
          <p:nvPr/>
        </p:nvSpPr>
        <p:spPr>
          <a:xfrm>
            <a:off x="7429520" y="6357958"/>
            <a:ext cx="671979" cy="369332"/>
          </a:xfrm>
          <a:prstGeom prst="rect">
            <a:avLst/>
          </a:prstGeom>
          <a:noFill/>
        </p:spPr>
        <p:txBody>
          <a:bodyPr wrap="none" rtlCol="0">
            <a:spAutoFit/>
          </a:bodyPr>
          <a:lstStyle/>
          <a:p>
            <a:r>
              <a:rPr lang="en-US" dirty="0" smtClean="0"/>
              <a:t>2009</a:t>
            </a:r>
            <a:endParaRPr lang="en-US" dirty="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style.rotation</p:attrName>
                                        </p:attrNameLst>
                                      </p:cBhvr>
                                      <p:tavLst>
                                        <p:tav tm="0">
                                          <p:val>
                                            <p:fltVal val="720"/>
                                          </p:val>
                                        </p:tav>
                                        <p:tav tm="100000">
                                          <p:val>
                                            <p:fltVal val="0"/>
                                          </p:val>
                                        </p:tav>
                                      </p:tavLst>
                                    </p:anim>
                                    <p:anim calcmode="lin" valueType="num">
                                      <p:cBhvr>
                                        <p:cTn id="9" dur="1000" fill="hold"/>
                                        <p:tgtEl>
                                          <p:spTgt spid="4098"/>
                                        </p:tgtEl>
                                        <p:attrNameLst>
                                          <p:attrName>ppt_h</p:attrName>
                                        </p:attrNameLst>
                                      </p:cBhvr>
                                      <p:tavLst>
                                        <p:tav tm="0">
                                          <p:val>
                                            <p:fltVal val="0"/>
                                          </p:val>
                                        </p:tav>
                                        <p:tav tm="100000">
                                          <p:val>
                                            <p:strVal val="#ppt_h"/>
                                          </p:val>
                                        </p:tav>
                                      </p:tavLst>
                                    </p:anim>
                                    <p:anim calcmode="lin" valueType="num">
                                      <p:cBhvr>
                                        <p:cTn id="10" dur="1000" fill="hold"/>
                                        <p:tgtEl>
                                          <p:spTgt spid="4098"/>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4099"/>
                                        </p:tgtEl>
                                        <p:attrNameLst>
                                          <p:attrName>style.visibility</p:attrName>
                                        </p:attrNameLst>
                                      </p:cBhvr>
                                      <p:to>
                                        <p:strVal val="visible"/>
                                      </p:to>
                                    </p:set>
                                    <p:animEffect transition="in" filter="fade">
                                      <p:cBhvr>
                                        <p:cTn id="13" dur="1000"/>
                                        <p:tgtEl>
                                          <p:spTgt spid="4099"/>
                                        </p:tgtEl>
                                      </p:cBhvr>
                                    </p:animEffect>
                                    <p:anim calcmode="lin" valueType="num">
                                      <p:cBhvr>
                                        <p:cTn id="14" dur="1000" fill="hold"/>
                                        <p:tgtEl>
                                          <p:spTgt spid="4099"/>
                                        </p:tgtEl>
                                        <p:attrNameLst>
                                          <p:attrName>style.rotation</p:attrName>
                                        </p:attrNameLst>
                                      </p:cBhvr>
                                      <p:tavLst>
                                        <p:tav tm="0">
                                          <p:val>
                                            <p:fltVal val="720"/>
                                          </p:val>
                                        </p:tav>
                                        <p:tav tm="100000">
                                          <p:val>
                                            <p:fltVal val="0"/>
                                          </p:val>
                                        </p:tav>
                                      </p:tavLst>
                                    </p:anim>
                                    <p:anim calcmode="lin" valueType="num">
                                      <p:cBhvr>
                                        <p:cTn id="15" dur="1000" fill="hold"/>
                                        <p:tgtEl>
                                          <p:spTgt spid="4099"/>
                                        </p:tgtEl>
                                        <p:attrNameLst>
                                          <p:attrName>ppt_h</p:attrName>
                                        </p:attrNameLst>
                                      </p:cBhvr>
                                      <p:tavLst>
                                        <p:tav tm="0">
                                          <p:val>
                                            <p:fltVal val="0"/>
                                          </p:val>
                                        </p:tav>
                                        <p:tav tm="100000">
                                          <p:val>
                                            <p:strVal val="#ppt_h"/>
                                          </p:val>
                                        </p:tav>
                                      </p:tavLst>
                                    </p:anim>
                                    <p:anim calcmode="lin" valueType="num">
                                      <p:cBhvr>
                                        <p:cTn id="16" dur="1000" fill="hold"/>
                                        <p:tgtEl>
                                          <p:spTgt spid="409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428596" y="642918"/>
            <a:ext cx="6704967" cy="2816086"/>
          </a:xfrm>
          <a:prstGeom prst="rect">
            <a:avLst/>
          </a:prstGeom>
          <a:noFill/>
          <a:ln w="9525">
            <a:noFill/>
            <a:miter lim="800000"/>
            <a:headEnd/>
            <a:tailEnd/>
          </a:ln>
          <a:effectLst/>
        </p:spPr>
      </p:pic>
      <p:sp>
        <p:nvSpPr>
          <p:cNvPr id="3" name="Прямоугольник 2"/>
          <p:cNvSpPr/>
          <p:nvPr/>
        </p:nvSpPr>
        <p:spPr>
          <a:xfrm>
            <a:off x="142844" y="142852"/>
            <a:ext cx="2064989" cy="369332"/>
          </a:xfrm>
          <a:prstGeom prst="rect">
            <a:avLst/>
          </a:prstGeom>
        </p:spPr>
        <p:txBody>
          <a:bodyPr wrap="none">
            <a:spAutoFit/>
          </a:bodyPr>
          <a:lstStyle/>
          <a:p>
            <a:r>
              <a:rPr lang="en-US" dirty="0" smtClean="0">
                <a:solidFill>
                  <a:schemeClr val="accent1">
                    <a:lumMod val="75000"/>
                  </a:schemeClr>
                </a:solidFill>
              </a:rPr>
              <a:t>Benjamin Franklin</a:t>
            </a:r>
            <a:endParaRPr lang="en-US" dirty="0">
              <a:solidFill>
                <a:schemeClr val="accent1">
                  <a:lumMod val="75000"/>
                </a:schemeClr>
              </a:solidFill>
            </a:endParaRPr>
          </a:p>
        </p:txBody>
      </p:sp>
      <p:sp>
        <p:nvSpPr>
          <p:cNvPr id="5" name="TextBox 4"/>
          <p:cNvSpPr txBox="1"/>
          <p:nvPr/>
        </p:nvSpPr>
        <p:spPr>
          <a:xfrm>
            <a:off x="7286644" y="642918"/>
            <a:ext cx="671979" cy="369332"/>
          </a:xfrm>
          <a:prstGeom prst="rect">
            <a:avLst/>
          </a:prstGeom>
          <a:noFill/>
        </p:spPr>
        <p:txBody>
          <a:bodyPr wrap="none" rtlCol="0">
            <a:spAutoFit/>
          </a:bodyPr>
          <a:lstStyle/>
          <a:p>
            <a:r>
              <a:rPr lang="en-US" dirty="0" smtClean="0"/>
              <a:t>2009</a:t>
            </a:r>
            <a:endParaRPr lang="en-US" dirty="0"/>
          </a:p>
        </p:txBody>
      </p:sp>
      <p:sp>
        <p:nvSpPr>
          <p:cNvPr id="6" name="TextBox 5"/>
          <p:cNvSpPr txBox="1"/>
          <p:nvPr/>
        </p:nvSpPr>
        <p:spPr>
          <a:xfrm>
            <a:off x="7286644" y="6357958"/>
            <a:ext cx="671979" cy="369332"/>
          </a:xfrm>
          <a:prstGeom prst="rect">
            <a:avLst/>
          </a:prstGeom>
          <a:noFill/>
        </p:spPr>
        <p:txBody>
          <a:bodyPr wrap="none" rtlCol="0">
            <a:spAutoFit/>
          </a:bodyPr>
          <a:lstStyle/>
          <a:p>
            <a:r>
              <a:rPr lang="en-US" dirty="0" smtClean="0"/>
              <a:t>2013</a:t>
            </a:r>
            <a:endParaRPr lang="en-US" dirty="0"/>
          </a:p>
        </p:txBody>
      </p:sp>
      <p:pic>
        <p:nvPicPr>
          <p:cNvPr id="2050" name="Picture 2"/>
          <p:cNvPicPr>
            <a:picLocks noChangeAspect="1" noChangeArrowheads="1"/>
          </p:cNvPicPr>
          <p:nvPr/>
        </p:nvPicPr>
        <p:blipFill>
          <a:blip r:embed="rId3"/>
          <a:srcRect/>
          <a:stretch>
            <a:fillRect/>
          </a:stretch>
        </p:blipFill>
        <p:spPr bwMode="auto">
          <a:xfrm>
            <a:off x="428596" y="3857628"/>
            <a:ext cx="6660712" cy="279749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style.rotation</p:attrName>
                                        </p:attrNameLst>
                                      </p:cBhvr>
                                      <p:tavLst>
                                        <p:tav tm="0">
                                          <p:val>
                                            <p:fltVal val="720"/>
                                          </p:val>
                                        </p:tav>
                                        <p:tav tm="100000">
                                          <p:val>
                                            <p:fltVal val="0"/>
                                          </p:val>
                                        </p:tav>
                                      </p:tavLst>
                                    </p:anim>
                                    <p:anim calcmode="lin" valueType="num">
                                      <p:cBhvr>
                                        <p:cTn id="9" dur="1000" fill="hold"/>
                                        <p:tgtEl>
                                          <p:spTgt spid="5122"/>
                                        </p:tgtEl>
                                        <p:attrNameLst>
                                          <p:attrName>ppt_h</p:attrName>
                                        </p:attrNameLst>
                                      </p:cBhvr>
                                      <p:tavLst>
                                        <p:tav tm="0">
                                          <p:val>
                                            <p:fltVal val="0"/>
                                          </p:val>
                                        </p:tav>
                                        <p:tav tm="100000">
                                          <p:val>
                                            <p:strVal val="#ppt_h"/>
                                          </p:val>
                                        </p:tav>
                                      </p:tavLst>
                                    </p:anim>
                                    <p:anim calcmode="lin" valueType="num">
                                      <p:cBhvr>
                                        <p:cTn id="10" dur="1000" fill="hold"/>
                                        <p:tgtEl>
                                          <p:spTgt spid="5122"/>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anim calcmode="lin" valueType="num">
                                      <p:cBhvr>
                                        <p:cTn id="14" dur="1000" fill="hold"/>
                                        <p:tgtEl>
                                          <p:spTgt spid="2050"/>
                                        </p:tgtEl>
                                        <p:attrNameLst>
                                          <p:attrName>style.rotation</p:attrName>
                                        </p:attrNameLst>
                                      </p:cBhvr>
                                      <p:tavLst>
                                        <p:tav tm="0">
                                          <p:val>
                                            <p:fltVal val="720"/>
                                          </p:val>
                                        </p:tav>
                                        <p:tav tm="100000">
                                          <p:val>
                                            <p:fltVal val="0"/>
                                          </p:val>
                                        </p:tav>
                                      </p:tavLst>
                                    </p:anim>
                                    <p:anim calcmode="lin" valueType="num">
                                      <p:cBhvr>
                                        <p:cTn id="15" dur="1000" fill="hold"/>
                                        <p:tgtEl>
                                          <p:spTgt spid="2050"/>
                                        </p:tgtEl>
                                        <p:attrNameLst>
                                          <p:attrName>ppt_h</p:attrName>
                                        </p:attrNameLst>
                                      </p:cBhvr>
                                      <p:tavLst>
                                        <p:tav tm="0">
                                          <p:val>
                                            <p:fltVal val="0"/>
                                          </p:val>
                                        </p:tav>
                                        <p:tav tm="100000">
                                          <p:val>
                                            <p:strVal val="#ppt_h"/>
                                          </p:val>
                                        </p:tav>
                                      </p:tavLst>
                                    </p:anim>
                                    <p:anim calcmode="lin" valueType="num">
                                      <p:cBhvr>
                                        <p:cTn id="16" dur="1000" fill="hold"/>
                                        <p:tgtEl>
                                          <p:spTgt spid="205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285852" y="500042"/>
            <a:ext cx="5391370" cy="5276847"/>
          </a:xfrm>
          <a:prstGeom prst="rect">
            <a:avLst/>
          </a:prstGeom>
          <a:noFill/>
          <a:ln w="9525">
            <a:noFill/>
            <a:miter lim="800000"/>
            <a:headEnd/>
            <a:tailEnd/>
          </a:ln>
          <a:effectLst/>
        </p:spPr>
      </p:pic>
      <p:sp>
        <p:nvSpPr>
          <p:cNvPr id="4" name="Прямоугольник 3"/>
          <p:cNvSpPr/>
          <p:nvPr/>
        </p:nvSpPr>
        <p:spPr>
          <a:xfrm>
            <a:off x="1285852" y="6000768"/>
            <a:ext cx="3916841" cy="369332"/>
          </a:xfrm>
          <a:prstGeom prst="rect">
            <a:avLst/>
          </a:prstGeom>
        </p:spPr>
        <p:txBody>
          <a:bodyPr wrap="none">
            <a:spAutoFit/>
          </a:bodyPr>
          <a:lstStyle/>
          <a:p>
            <a:r>
              <a:rPr lang="en-US" dirty="0" smtClean="0"/>
              <a:t>37-th President of the United States</a:t>
            </a:r>
            <a:endParaRPr lang="en-US" dirty="0"/>
          </a:p>
        </p:txBody>
      </p:sp>
      <p:sp>
        <p:nvSpPr>
          <p:cNvPr id="5" name="Прямоугольник 4"/>
          <p:cNvSpPr/>
          <p:nvPr/>
        </p:nvSpPr>
        <p:spPr>
          <a:xfrm>
            <a:off x="1285852" y="6357958"/>
            <a:ext cx="2484976" cy="369332"/>
          </a:xfrm>
          <a:prstGeom prst="rect">
            <a:avLst/>
          </a:prstGeom>
        </p:spPr>
        <p:txBody>
          <a:bodyPr wrap="none">
            <a:spAutoFit/>
          </a:bodyPr>
          <a:lstStyle/>
          <a:p>
            <a:r>
              <a:rPr lang="en-US" dirty="0" smtClean="0"/>
              <a:t>Richard Milhous Nixon</a:t>
            </a:r>
            <a:endParaRPr lang="en-US" dirty="0"/>
          </a:p>
        </p:txBody>
      </p:sp>
    </p:spTree>
  </p:cSld>
  <p:clrMapOvr>
    <a:masterClrMapping/>
  </p:clrMapOvr>
  <p:transition>
    <p:randomBar dir="ver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993</TotalTime>
  <Words>827</Words>
  <Application>Microsoft Office PowerPoint</Application>
  <PresentationFormat>Экран (4:3)</PresentationFormat>
  <Paragraphs>159</Paragraphs>
  <Slides>28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Изящная</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vector>
  </TitlesOfParts>
  <Company>ЮИЦЭ</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102</cp:revision>
  <dcterms:created xsi:type="dcterms:W3CDTF">2013-12-25T03:41:25Z</dcterms:created>
  <dcterms:modified xsi:type="dcterms:W3CDTF">2014-01-25T02:17:02Z</dcterms:modified>
</cp:coreProperties>
</file>