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C2E499E-E231-4285-88F5-CC008CD83141}" type="datetimeFigureOut">
              <a:rPr lang="ru-RU" smtClean="0"/>
              <a:t>29.03.2015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7849C37-E5F1-4326-94FC-1674202DEFEA}" type="slidenum">
              <a:rPr lang="ru-RU" smtClean="0"/>
              <a:t>‹#›</a:t>
            </a:fld>
            <a:endParaRPr lang="ru-RU"/>
          </a:p>
        </p:txBody>
      </p:sp>
    </p:spTree>
    <p:extLst>
      <p:ext uri="{BB962C8B-B14F-4D97-AF65-F5344CB8AC3E}">
        <p14:creationId xmlns:p14="http://schemas.microsoft.com/office/powerpoint/2010/main" val="552358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C2E499E-E231-4285-88F5-CC008CD83141}" type="datetimeFigureOut">
              <a:rPr lang="ru-RU" smtClean="0"/>
              <a:t>29.03.2015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7849C37-E5F1-4326-94FC-1674202DEFEA}" type="slidenum">
              <a:rPr lang="ru-RU" smtClean="0"/>
              <a:t>‹#›</a:t>
            </a:fld>
            <a:endParaRPr lang="ru-RU"/>
          </a:p>
        </p:txBody>
      </p:sp>
    </p:spTree>
    <p:extLst>
      <p:ext uri="{BB962C8B-B14F-4D97-AF65-F5344CB8AC3E}">
        <p14:creationId xmlns:p14="http://schemas.microsoft.com/office/powerpoint/2010/main" val="1222934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C2E499E-E231-4285-88F5-CC008CD83141}" type="datetimeFigureOut">
              <a:rPr lang="ru-RU" smtClean="0"/>
              <a:t>29.03.2015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7849C37-E5F1-4326-94FC-1674202DEFEA}" type="slidenum">
              <a:rPr lang="ru-RU" smtClean="0"/>
              <a:t>‹#›</a:t>
            </a:fld>
            <a:endParaRPr lang="ru-RU"/>
          </a:p>
        </p:txBody>
      </p:sp>
    </p:spTree>
    <p:extLst>
      <p:ext uri="{BB962C8B-B14F-4D97-AF65-F5344CB8AC3E}">
        <p14:creationId xmlns:p14="http://schemas.microsoft.com/office/powerpoint/2010/main" val="946757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C2E499E-E231-4285-88F5-CC008CD83141}" type="datetimeFigureOut">
              <a:rPr lang="ru-RU" smtClean="0"/>
              <a:t>29.03.2015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7849C37-E5F1-4326-94FC-1674202DEFEA}" type="slidenum">
              <a:rPr lang="ru-RU" smtClean="0"/>
              <a:t>‹#›</a:t>
            </a:fld>
            <a:endParaRPr lang="ru-RU"/>
          </a:p>
        </p:txBody>
      </p:sp>
    </p:spTree>
    <p:extLst>
      <p:ext uri="{BB962C8B-B14F-4D97-AF65-F5344CB8AC3E}">
        <p14:creationId xmlns:p14="http://schemas.microsoft.com/office/powerpoint/2010/main" val="489521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C2E499E-E231-4285-88F5-CC008CD83141}" type="datetimeFigureOut">
              <a:rPr lang="ru-RU" smtClean="0"/>
              <a:t>29.03.2015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7849C37-E5F1-4326-94FC-1674202DEFEA}" type="slidenum">
              <a:rPr lang="ru-RU" smtClean="0"/>
              <a:t>‹#›</a:t>
            </a:fld>
            <a:endParaRPr lang="ru-RU"/>
          </a:p>
        </p:txBody>
      </p:sp>
    </p:spTree>
    <p:extLst>
      <p:ext uri="{BB962C8B-B14F-4D97-AF65-F5344CB8AC3E}">
        <p14:creationId xmlns:p14="http://schemas.microsoft.com/office/powerpoint/2010/main" val="2269239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C2E499E-E231-4285-88F5-CC008CD83141}" type="datetimeFigureOut">
              <a:rPr lang="ru-RU" smtClean="0"/>
              <a:t>29.03.2015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7849C37-E5F1-4326-94FC-1674202DEFEA}" type="slidenum">
              <a:rPr lang="ru-RU" smtClean="0"/>
              <a:t>‹#›</a:t>
            </a:fld>
            <a:endParaRPr lang="ru-RU"/>
          </a:p>
        </p:txBody>
      </p:sp>
    </p:spTree>
    <p:extLst>
      <p:ext uri="{BB962C8B-B14F-4D97-AF65-F5344CB8AC3E}">
        <p14:creationId xmlns:p14="http://schemas.microsoft.com/office/powerpoint/2010/main" val="271457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C2E499E-E231-4285-88F5-CC008CD83141}" type="datetimeFigureOut">
              <a:rPr lang="ru-RU" smtClean="0"/>
              <a:t>29.03.2015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7849C37-E5F1-4326-94FC-1674202DEFEA}" type="slidenum">
              <a:rPr lang="ru-RU" smtClean="0"/>
              <a:t>‹#›</a:t>
            </a:fld>
            <a:endParaRPr lang="ru-RU"/>
          </a:p>
        </p:txBody>
      </p:sp>
    </p:spTree>
    <p:extLst>
      <p:ext uri="{BB962C8B-B14F-4D97-AF65-F5344CB8AC3E}">
        <p14:creationId xmlns:p14="http://schemas.microsoft.com/office/powerpoint/2010/main" val="252027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C2E499E-E231-4285-88F5-CC008CD83141}" type="datetimeFigureOut">
              <a:rPr lang="ru-RU" smtClean="0"/>
              <a:t>29.03.2015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7849C37-E5F1-4326-94FC-1674202DEFEA}" type="slidenum">
              <a:rPr lang="ru-RU" smtClean="0"/>
              <a:t>‹#›</a:t>
            </a:fld>
            <a:endParaRPr lang="ru-RU"/>
          </a:p>
        </p:txBody>
      </p:sp>
    </p:spTree>
    <p:extLst>
      <p:ext uri="{BB962C8B-B14F-4D97-AF65-F5344CB8AC3E}">
        <p14:creationId xmlns:p14="http://schemas.microsoft.com/office/powerpoint/2010/main" val="4184391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C2E499E-E231-4285-88F5-CC008CD83141}" type="datetimeFigureOut">
              <a:rPr lang="ru-RU" smtClean="0"/>
              <a:t>29.03.2015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7849C37-E5F1-4326-94FC-1674202DEFEA}" type="slidenum">
              <a:rPr lang="ru-RU" smtClean="0"/>
              <a:t>‹#›</a:t>
            </a:fld>
            <a:endParaRPr lang="ru-RU"/>
          </a:p>
        </p:txBody>
      </p:sp>
    </p:spTree>
    <p:extLst>
      <p:ext uri="{BB962C8B-B14F-4D97-AF65-F5344CB8AC3E}">
        <p14:creationId xmlns:p14="http://schemas.microsoft.com/office/powerpoint/2010/main" val="3684135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C2E499E-E231-4285-88F5-CC008CD83141}" type="datetimeFigureOut">
              <a:rPr lang="ru-RU" smtClean="0"/>
              <a:t>29.03.2015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7849C37-E5F1-4326-94FC-1674202DEFEA}" type="slidenum">
              <a:rPr lang="ru-RU" smtClean="0"/>
              <a:t>‹#›</a:t>
            </a:fld>
            <a:endParaRPr lang="ru-RU"/>
          </a:p>
        </p:txBody>
      </p:sp>
    </p:spTree>
    <p:extLst>
      <p:ext uri="{BB962C8B-B14F-4D97-AF65-F5344CB8AC3E}">
        <p14:creationId xmlns:p14="http://schemas.microsoft.com/office/powerpoint/2010/main" val="3308402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C2E499E-E231-4285-88F5-CC008CD83141}" type="datetimeFigureOut">
              <a:rPr lang="ru-RU" smtClean="0"/>
              <a:t>29.03.2015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7849C37-E5F1-4326-94FC-1674202DEFEA}" type="slidenum">
              <a:rPr lang="ru-RU" smtClean="0"/>
              <a:t>‹#›</a:t>
            </a:fld>
            <a:endParaRPr lang="ru-RU"/>
          </a:p>
        </p:txBody>
      </p:sp>
    </p:spTree>
    <p:extLst>
      <p:ext uri="{BB962C8B-B14F-4D97-AF65-F5344CB8AC3E}">
        <p14:creationId xmlns:p14="http://schemas.microsoft.com/office/powerpoint/2010/main" val="746270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2E499E-E231-4285-88F5-CC008CD83141}" type="datetimeFigureOut">
              <a:rPr lang="ru-RU" smtClean="0"/>
              <a:t>29.03.2015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849C37-E5F1-4326-94FC-1674202DEFEA}" type="slidenum">
              <a:rPr lang="ru-RU" smtClean="0"/>
              <a:t>‹#›</a:t>
            </a:fld>
            <a:endParaRPr lang="ru-RU"/>
          </a:p>
        </p:txBody>
      </p:sp>
    </p:spTree>
    <p:extLst>
      <p:ext uri="{BB962C8B-B14F-4D97-AF65-F5344CB8AC3E}">
        <p14:creationId xmlns:p14="http://schemas.microsoft.com/office/powerpoint/2010/main" val="35970039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ramki-vsem.ru/fon/svetlyj-fon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251520" y="-387424"/>
            <a:ext cx="8892480" cy="1728192"/>
          </a:xfrm>
        </p:spPr>
        <p:txBody>
          <a:bodyPr>
            <a:noAutofit/>
          </a:bodyPr>
          <a:lstStyle/>
          <a:p>
            <a:r>
              <a:rPr lang="en-US" sz="4800" dirty="0" smtClean="0">
                <a:solidFill>
                  <a:schemeClr val="accent4">
                    <a:lumMod val="50000"/>
                  </a:schemeClr>
                </a:solidFill>
                <a:latin typeface="Brush Script MT" panose="03060802040406070304" pitchFamily="66" charset="0"/>
                <a:cs typeface="Aharoni" panose="02010803020104030203" pitchFamily="2" charset="-79"/>
              </a:rPr>
              <a:t>Cathedral of Notre-Dame de Paris</a:t>
            </a:r>
            <a:endParaRPr lang="ru-RU" sz="4800" dirty="0">
              <a:solidFill>
                <a:schemeClr val="accent4">
                  <a:lumMod val="50000"/>
                </a:schemeClr>
              </a:solidFill>
              <a:cs typeface="Aharoni" panose="02010803020104030203" pitchFamily="2" charset="-79"/>
            </a:endParaRPr>
          </a:p>
        </p:txBody>
      </p:sp>
      <p:sp>
        <p:nvSpPr>
          <p:cNvPr id="3" name="Подзаголовок 2"/>
          <p:cNvSpPr>
            <a:spLocks noGrp="1"/>
          </p:cNvSpPr>
          <p:nvPr>
            <p:ph type="subTitle" idx="1"/>
          </p:nvPr>
        </p:nvSpPr>
        <p:spPr>
          <a:xfrm>
            <a:off x="4355976" y="4734597"/>
            <a:ext cx="6480720" cy="2088232"/>
          </a:xfrm>
        </p:spPr>
        <p:txBody>
          <a:bodyPr>
            <a:normAutofit/>
          </a:bodyPr>
          <a:lstStyle/>
          <a:p>
            <a:r>
              <a:rPr lang="en-US" sz="4000" dirty="0" smtClean="0">
                <a:solidFill>
                  <a:schemeClr val="accent4">
                    <a:lumMod val="50000"/>
                  </a:schemeClr>
                </a:solidFill>
                <a:latin typeface="Brush Script MT" panose="03060802040406070304" pitchFamily="66" charset="0"/>
              </a:rPr>
              <a:t>Made by</a:t>
            </a:r>
          </a:p>
          <a:p>
            <a:r>
              <a:rPr lang="en-US" sz="4000" dirty="0" smtClean="0">
                <a:solidFill>
                  <a:schemeClr val="accent4">
                    <a:lumMod val="50000"/>
                  </a:schemeClr>
                </a:solidFill>
                <a:latin typeface="Brush Script MT" panose="03060802040406070304" pitchFamily="66" charset="0"/>
              </a:rPr>
              <a:t>Helen </a:t>
            </a:r>
            <a:r>
              <a:rPr lang="en-US" sz="4000" dirty="0" err="1" smtClean="0">
                <a:solidFill>
                  <a:schemeClr val="accent4">
                    <a:lumMod val="50000"/>
                  </a:schemeClr>
                </a:solidFill>
                <a:latin typeface="Brush Script MT" panose="03060802040406070304" pitchFamily="66" charset="0"/>
              </a:rPr>
              <a:t>Koval</a:t>
            </a:r>
            <a:endParaRPr lang="en-US" sz="4000" dirty="0" smtClean="0">
              <a:solidFill>
                <a:schemeClr val="accent4">
                  <a:lumMod val="50000"/>
                </a:schemeClr>
              </a:solidFill>
              <a:latin typeface="Brush Script MT" panose="03060802040406070304" pitchFamily="66" charset="0"/>
            </a:endParaRPr>
          </a:p>
          <a:p>
            <a:endParaRPr lang="ru-RU" sz="4800" dirty="0"/>
          </a:p>
        </p:txBody>
      </p:sp>
      <p:pic>
        <p:nvPicPr>
          <p:cNvPr id="1036" name="Picture 12" descr="Собор Нотр-Дам де Пари &quot; Мир в картинках"/>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348880"/>
            <a:ext cx="5649489" cy="4103266"/>
          </a:xfrm>
          <a:prstGeom prst="rect">
            <a:avLst/>
          </a:prstGeom>
          <a:noFill/>
          <a:ln>
            <a:solidFill>
              <a:schemeClr val="accent4">
                <a:lumMod val="50000"/>
              </a:schemeClr>
            </a:solidFill>
          </a:ln>
          <a:extLst>
            <a:ext uri="{909E8E84-426E-40DD-AFC4-6F175D3DCCD1}">
              <a14:hiddenFill xmlns:a14="http://schemas.microsoft.com/office/drawing/2010/main">
                <a:solidFill>
                  <a:srgbClr val="FFFFFF"/>
                </a:solidFill>
              </a14:hiddenFill>
            </a:ext>
          </a:extLst>
        </p:spPr>
      </p:pic>
      <p:pic>
        <p:nvPicPr>
          <p:cNvPr id="1034" name="Picture 10" descr="Собор Парижской Богоматери (Нотр-Дам де Пари) :: Франция, Париж, собор XII в"/>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6" y="908720"/>
            <a:ext cx="4536504" cy="3229717"/>
          </a:xfrm>
          <a:prstGeom prst="rect">
            <a:avLst/>
          </a:prstGeom>
          <a:noFill/>
          <a:ln>
            <a:solidFill>
              <a:schemeClr val="accent4">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90401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ramki-vsem.ru/fon/svetlyj-fon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323528" y="116632"/>
            <a:ext cx="8568952" cy="1224136"/>
          </a:xfrm>
        </p:spPr>
        <p:txBody>
          <a:bodyPr/>
          <a:lstStyle/>
          <a:p>
            <a:r>
              <a:rPr lang="en-US" dirty="0" smtClean="0">
                <a:solidFill>
                  <a:schemeClr val="accent4">
                    <a:lumMod val="50000"/>
                  </a:schemeClr>
                </a:solidFill>
                <a:latin typeface="Brush Script MT" panose="03060802040406070304" pitchFamily="66" charset="0"/>
              </a:rPr>
              <a:t>The cathedral has one of great Christian relics - Crown of Thorns of Jesus Christ.</a:t>
            </a:r>
            <a:endParaRPr lang="ru-RU" dirty="0">
              <a:solidFill>
                <a:schemeClr val="accent4">
                  <a:lumMod val="50000"/>
                </a:schemeClr>
              </a:solidFill>
            </a:endParaRPr>
          </a:p>
        </p:txBody>
      </p:sp>
      <p:pic>
        <p:nvPicPr>
          <p:cNvPr id="7170" name="Picture 2" descr="http://img-fotki.yandex.ru/get/9115/191486894.b9/0_d3baa_7e4389f_XX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500" y="3326040"/>
            <a:ext cx="4904572" cy="3271312"/>
          </a:xfrm>
          <a:prstGeom prst="rect">
            <a:avLst/>
          </a:prstGeom>
          <a:noFill/>
          <a:ln>
            <a:solidFill>
              <a:schemeClr val="accent4">
                <a:lumMod val="50000"/>
              </a:schemeClr>
            </a:solidFill>
          </a:ln>
          <a:extLst>
            <a:ext uri="{909E8E84-426E-40DD-AFC4-6F175D3DCCD1}">
              <a14:hiddenFill xmlns:a14="http://schemas.microsoft.com/office/drawing/2010/main">
                <a:solidFill>
                  <a:srgbClr val="FFFFFF"/>
                </a:solidFill>
              </a14:hiddenFill>
            </a:ext>
          </a:extLst>
        </p:spPr>
      </p:pic>
      <p:pic>
        <p:nvPicPr>
          <p:cNvPr id="7172" name="Picture 4" descr="http://www.forbes.ru/sites/default/files/gallery/04GH035717cop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4066" y="764704"/>
            <a:ext cx="4794092" cy="3171476"/>
          </a:xfrm>
          <a:prstGeom prst="rect">
            <a:avLst/>
          </a:prstGeom>
          <a:noFill/>
          <a:ln>
            <a:solidFill>
              <a:schemeClr val="accent4">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13369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ramki-vsem.ru/fon/svetlyj-fon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457200" y="116632"/>
            <a:ext cx="8229600" cy="4525963"/>
          </a:xfrm>
        </p:spPr>
        <p:txBody>
          <a:bodyPr/>
          <a:lstStyle/>
          <a:p>
            <a:r>
              <a:rPr lang="en-US" dirty="0" smtClean="0">
                <a:solidFill>
                  <a:schemeClr val="accent4">
                    <a:lumMod val="50000"/>
                  </a:schemeClr>
                </a:solidFill>
                <a:latin typeface="Brush Script MT" panose="03060802040406070304" pitchFamily="66" charset="0"/>
              </a:rPr>
              <a:t>Cathedral visit annually 14 million people, it is one of the most famous monuments in Europe.</a:t>
            </a:r>
            <a:endParaRPr lang="ru-RU" dirty="0">
              <a:solidFill>
                <a:schemeClr val="accent4">
                  <a:lumMod val="50000"/>
                </a:schemeClr>
              </a:solidFill>
            </a:endParaRPr>
          </a:p>
        </p:txBody>
      </p:sp>
      <p:pic>
        <p:nvPicPr>
          <p:cNvPr id="6146" name="Picture 2" descr="https://paspartu.s3.amazonaws.com/NotreDam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217287"/>
            <a:ext cx="6624736" cy="5299789"/>
          </a:xfrm>
          <a:prstGeom prst="rect">
            <a:avLst/>
          </a:prstGeom>
          <a:noFill/>
          <a:ln>
            <a:solidFill>
              <a:schemeClr val="accent4">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37352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ramki-vsem.ru/fon/svetlyj-fon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323528" y="83127"/>
            <a:ext cx="8640960" cy="4525963"/>
          </a:xfrm>
        </p:spPr>
        <p:txBody>
          <a:bodyPr/>
          <a:lstStyle/>
          <a:p>
            <a:r>
              <a:rPr lang="en-US" dirty="0" smtClean="0">
                <a:solidFill>
                  <a:schemeClr val="accent4">
                    <a:lumMod val="50000"/>
                  </a:schemeClr>
                </a:solidFill>
                <a:latin typeface="Brush Script MT" panose="03060802040406070304" pitchFamily="66" charset="0"/>
              </a:rPr>
              <a:t>North and South portals have their own names, the north - in honor of the Virgin Mary, and the south - in honor of Saint Anne.</a:t>
            </a:r>
            <a:endParaRPr lang="ru-RU" dirty="0">
              <a:solidFill>
                <a:schemeClr val="accent4">
                  <a:lumMod val="50000"/>
                </a:schemeClr>
              </a:solidFill>
            </a:endParaRPr>
          </a:p>
        </p:txBody>
      </p:sp>
      <p:pic>
        <p:nvPicPr>
          <p:cNvPr id="5124" name="Picture 4" descr="Собор парижской Богоматер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741" y="1685199"/>
            <a:ext cx="7704856" cy="4820280"/>
          </a:xfrm>
          <a:prstGeom prst="rect">
            <a:avLst/>
          </a:prstGeom>
          <a:noFill/>
          <a:ln>
            <a:solidFill>
              <a:schemeClr val="accent4">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299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ramki-vsem.ru/fon/svetlyj-fon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467544" y="116632"/>
            <a:ext cx="8435280" cy="3744416"/>
          </a:xfrm>
        </p:spPr>
        <p:txBody>
          <a:bodyPr>
            <a:normAutofit/>
          </a:bodyPr>
          <a:lstStyle/>
          <a:p>
            <a:r>
              <a:rPr lang="en-US" dirty="0" smtClean="0">
                <a:solidFill>
                  <a:schemeClr val="accent4">
                    <a:lumMod val="50000"/>
                  </a:schemeClr>
                </a:solidFill>
                <a:latin typeface="Brush Script MT" panose="03060802040406070304" pitchFamily="66" charset="0"/>
              </a:rPr>
              <a:t>The bells have names:</a:t>
            </a:r>
          </a:p>
          <a:p>
            <a:pPr marL="514350" indent="-514350">
              <a:buFont typeface="+mj-lt"/>
              <a:buAutoNum type="arabicPeriod"/>
            </a:pPr>
            <a:r>
              <a:rPr lang="en-US" dirty="0" smtClean="0">
                <a:solidFill>
                  <a:schemeClr val="accent4">
                    <a:lumMod val="50000"/>
                  </a:schemeClr>
                </a:solidFill>
                <a:latin typeface="Brush Script MT" panose="03060802040406070304" pitchFamily="66" charset="0"/>
              </a:rPr>
              <a:t>Angelique Francoise, weighs 1765 kg, the tone C sharp.</a:t>
            </a:r>
          </a:p>
          <a:p>
            <a:pPr marL="514350" indent="-514350">
              <a:buFont typeface="+mj-lt"/>
              <a:buAutoNum type="arabicPeriod"/>
            </a:pPr>
            <a:r>
              <a:rPr lang="en-US" dirty="0" smtClean="0">
                <a:solidFill>
                  <a:schemeClr val="accent4">
                    <a:lumMod val="50000"/>
                  </a:schemeClr>
                </a:solidFill>
                <a:latin typeface="Brush Script MT" panose="03060802040406070304" pitchFamily="66" charset="0"/>
              </a:rPr>
              <a:t>Antoinette Charlotte, weighs 1158 kg, D-sharp tone.</a:t>
            </a:r>
          </a:p>
          <a:p>
            <a:pPr marL="514350" indent="-514350">
              <a:buFont typeface="+mj-lt"/>
              <a:buAutoNum type="arabicPeriod"/>
            </a:pPr>
            <a:r>
              <a:rPr lang="en-US" dirty="0" err="1" smtClean="0">
                <a:solidFill>
                  <a:schemeClr val="accent4">
                    <a:lumMod val="50000"/>
                  </a:schemeClr>
                </a:solidFill>
                <a:latin typeface="Brush Script MT" panose="03060802040406070304" pitchFamily="66" charset="0"/>
              </a:rPr>
              <a:t>Hyacinthe</a:t>
            </a:r>
            <a:r>
              <a:rPr lang="en-US" dirty="0" smtClean="0">
                <a:solidFill>
                  <a:schemeClr val="accent4">
                    <a:lumMod val="50000"/>
                  </a:schemeClr>
                </a:solidFill>
                <a:latin typeface="Brush Script MT" panose="03060802040406070304" pitchFamily="66" charset="0"/>
              </a:rPr>
              <a:t> Jeanne, weighs 813 kg, F tone.</a:t>
            </a:r>
          </a:p>
          <a:p>
            <a:pPr marL="514350" indent="-514350">
              <a:buFont typeface="+mj-lt"/>
              <a:buAutoNum type="arabicPeriod"/>
            </a:pPr>
            <a:r>
              <a:rPr lang="en-US" dirty="0" smtClean="0">
                <a:solidFill>
                  <a:schemeClr val="accent4">
                    <a:lumMod val="50000"/>
                  </a:schemeClr>
                </a:solidFill>
                <a:latin typeface="Brush Script MT" panose="03060802040406070304" pitchFamily="66" charset="0"/>
              </a:rPr>
              <a:t>Denise David, weighs 670 kg, the tone in F-sharp.</a:t>
            </a:r>
            <a:endParaRPr lang="ru-RU" dirty="0">
              <a:solidFill>
                <a:schemeClr val="accent4">
                  <a:lumMod val="50000"/>
                </a:schemeClr>
              </a:solidFill>
            </a:endParaRPr>
          </a:p>
        </p:txBody>
      </p:sp>
      <p:pic>
        <p:nvPicPr>
          <p:cNvPr id="4098" name="Picture 2" descr="http://img.rl0.ru/e5a5c0ee97d12a700bd4fd62ad05b559/432x288/news.rambler.ru/img/2013/02/04132706.709428.203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641" y="3443776"/>
            <a:ext cx="4114800" cy="2715979"/>
          </a:xfrm>
          <a:prstGeom prst="rect">
            <a:avLst/>
          </a:prstGeom>
          <a:noFill/>
          <a:ln>
            <a:solidFill>
              <a:schemeClr val="accent4">
                <a:lumMod val="50000"/>
              </a:schemeClr>
            </a:solidFill>
          </a:ln>
          <a:extLst>
            <a:ext uri="{909E8E84-426E-40DD-AFC4-6F175D3DCCD1}">
              <a14:hiddenFill xmlns:a14="http://schemas.microsoft.com/office/drawing/2010/main">
                <a:solidFill>
                  <a:srgbClr val="FFFFFF"/>
                </a:solidFill>
              </a14:hiddenFill>
            </a:ext>
          </a:extLst>
        </p:spPr>
      </p:pic>
      <p:pic>
        <p:nvPicPr>
          <p:cNvPr id="4100" name="Picture 4" descr="http://finforum.org/uploads/ae8b5912afa8d754f67017a7ec3a0c2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3443777"/>
            <a:ext cx="4073969" cy="2715979"/>
          </a:xfrm>
          <a:prstGeom prst="rect">
            <a:avLst/>
          </a:prstGeom>
          <a:noFill/>
          <a:ln>
            <a:solidFill>
              <a:schemeClr val="accent4">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83861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ramki-vsem.ru/fon/svetlyj-fon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251520" y="25121"/>
            <a:ext cx="8723312" cy="4525963"/>
          </a:xfrm>
        </p:spPr>
        <p:txBody>
          <a:bodyPr/>
          <a:lstStyle/>
          <a:p>
            <a:r>
              <a:rPr lang="en-US" dirty="0" smtClean="0">
                <a:solidFill>
                  <a:schemeClr val="accent4">
                    <a:lumMod val="50000"/>
                  </a:schemeClr>
                </a:solidFill>
                <a:latin typeface="Brush Script MT" panose="03060802040406070304" pitchFamily="66" charset="0"/>
              </a:rPr>
              <a:t>And every Sunday Mass is held in the Cathedral. At Mass you can enjoy the sounds of the biggest organ in the country.</a:t>
            </a:r>
            <a:endParaRPr lang="ru-RU" dirty="0">
              <a:solidFill>
                <a:schemeClr val="accent4">
                  <a:lumMod val="50000"/>
                </a:schemeClr>
              </a:solidFill>
            </a:endParaRPr>
          </a:p>
        </p:txBody>
      </p:sp>
      <p:pic>
        <p:nvPicPr>
          <p:cNvPr id="3074" name="Picture 2" descr="Желающие могут насладиться звуками орган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556792"/>
            <a:ext cx="8362215" cy="4320480"/>
          </a:xfrm>
          <a:prstGeom prst="rect">
            <a:avLst/>
          </a:prstGeom>
          <a:noFill/>
          <a:ln>
            <a:solidFill>
              <a:schemeClr val="accent4">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55979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ramki-vsem.ru/fon/svetlyj-fon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183851" y="476672"/>
            <a:ext cx="4392488" cy="6264696"/>
          </a:xfrm>
        </p:spPr>
        <p:txBody>
          <a:bodyPr>
            <a:normAutofit/>
          </a:bodyPr>
          <a:lstStyle/>
          <a:p>
            <a:r>
              <a:rPr lang="en-US" dirty="0" smtClean="0">
                <a:solidFill>
                  <a:schemeClr val="accent4">
                    <a:lumMod val="50000"/>
                  </a:schemeClr>
                </a:solidFill>
                <a:latin typeface="Brush Script MT" panose="03060802040406070304" pitchFamily="66" charset="0"/>
              </a:rPr>
              <a:t>It is here that you will see twelve ton bell named Emmanuel, which sounds only on special occasions - during major religious holidays and after the terrible catastrophe, when all the people joined in the general grief and compassion.</a:t>
            </a:r>
            <a:endParaRPr lang="ru-RU" dirty="0">
              <a:solidFill>
                <a:schemeClr val="accent4">
                  <a:lumMod val="50000"/>
                </a:schemeClr>
              </a:solidFill>
            </a:endParaRPr>
          </a:p>
        </p:txBody>
      </p:sp>
      <p:pic>
        <p:nvPicPr>
          <p:cNvPr id="2050" name="Picture 2" descr="http://vmireinteresnogo.com/wp-content/uploads/2014/12/notre-dame-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338137"/>
            <a:ext cx="4095750" cy="6181726"/>
          </a:xfrm>
          <a:prstGeom prst="rect">
            <a:avLst/>
          </a:prstGeom>
          <a:noFill/>
          <a:ln>
            <a:solidFill>
              <a:schemeClr val="accent4">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49208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ramki-vsem.ru/fon/svetlyj-fon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179512" y="188640"/>
            <a:ext cx="8964488" cy="2952328"/>
          </a:xfrm>
        </p:spPr>
        <p:txBody>
          <a:bodyPr>
            <a:normAutofit/>
          </a:bodyPr>
          <a:lstStyle/>
          <a:p>
            <a:r>
              <a:rPr lang="en-US" sz="2400" dirty="0" smtClean="0">
                <a:solidFill>
                  <a:schemeClr val="accent4">
                    <a:lumMod val="50000"/>
                  </a:schemeClr>
                </a:solidFill>
                <a:latin typeface="Brush Script MT" panose="03060802040406070304" pitchFamily="66" charset="0"/>
              </a:rPr>
              <a:t>Notre Dame, without a doubt, the most famous in Europe. For centuries, Notre Dame Cathedral was the main center of urban life: here were crowned emperors and met the first parliament of France, held the royal wedding and the funeral service, the rich passed here deposited their values. Now it is annually visited by 13 million tourists - more than the Palace of Versailles and the Mont Saint-Michel together.</a:t>
            </a:r>
            <a:endParaRPr lang="ru-RU" sz="2400" dirty="0">
              <a:solidFill>
                <a:schemeClr val="accent4">
                  <a:lumMod val="50000"/>
                </a:schemeClr>
              </a:solidFill>
            </a:endParaRPr>
          </a:p>
        </p:txBody>
      </p:sp>
      <p:pic>
        <p:nvPicPr>
          <p:cNvPr id="16386" name="Picture 2" descr="http://x250.ru/wp-content/uploads/2012/11/Notre-Dame-de-Paris-fac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9019" y="2177467"/>
            <a:ext cx="6665962" cy="4466419"/>
          </a:xfrm>
          <a:prstGeom prst="rect">
            <a:avLst/>
          </a:prstGeom>
          <a:noFill/>
          <a:ln>
            <a:solidFill>
              <a:schemeClr val="accent4">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4987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ramki-vsem.ru/fon/svetlyj-fon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611560" y="-243408"/>
            <a:ext cx="8532440" cy="1512168"/>
          </a:xfrm>
        </p:spPr>
        <p:txBody>
          <a:bodyPr>
            <a:normAutofit/>
          </a:bodyPr>
          <a:lstStyle/>
          <a:p>
            <a:r>
              <a:rPr lang="en-US" sz="5400" dirty="0">
                <a:solidFill>
                  <a:schemeClr val="accent4">
                    <a:lumMod val="50000"/>
                  </a:schemeClr>
                </a:solidFill>
                <a:latin typeface="Brush Script MT" panose="03060802040406070304" pitchFamily="66" charset="0"/>
              </a:rPr>
              <a:t>T</a:t>
            </a:r>
            <a:r>
              <a:rPr lang="en-US" sz="5400" dirty="0" smtClean="0">
                <a:solidFill>
                  <a:schemeClr val="accent4">
                    <a:lumMod val="50000"/>
                  </a:schemeClr>
                </a:solidFill>
                <a:latin typeface="Brush Script MT" panose="03060802040406070304" pitchFamily="66" charset="0"/>
              </a:rPr>
              <a:t>he history of creation</a:t>
            </a:r>
            <a:endParaRPr lang="ru-RU" sz="5400" dirty="0">
              <a:solidFill>
                <a:schemeClr val="accent4">
                  <a:lumMod val="50000"/>
                </a:schemeClr>
              </a:solidFill>
            </a:endParaRPr>
          </a:p>
        </p:txBody>
      </p:sp>
      <p:sp>
        <p:nvSpPr>
          <p:cNvPr id="3" name="Объект 2"/>
          <p:cNvSpPr>
            <a:spLocks noGrp="1"/>
          </p:cNvSpPr>
          <p:nvPr>
            <p:ph idx="1"/>
          </p:nvPr>
        </p:nvSpPr>
        <p:spPr>
          <a:xfrm>
            <a:off x="251520" y="4509120"/>
            <a:ext cx="8784976" cy="2520280"/>
          </a:xfrm>
        </p:spPr>
        <p:txBody>
          <a:bodyPr>
            <a:normAutofit fontScale="70000" lnSpcReduction="20000"/>
          </a:bodyPr>
          <a:lstStyle/>
          <a:p>
            <a:pPr marL="0" indent="0">
              <a:buNone/>
            </a:pPr>
            <a:r>
              <a:rPr lang="en-US" dirty="0" smtClean="0"/>
              <a:t>	</a:t>
            </a:r>
            <a:r>
              <a:rPr lang="en-US" dirty="0" smtClean="0">
                <a:solidFill>
                  <a:schemeClr val="accent4">
                    <a:lumMod val="50000"/>
                  </a:schemeClr>
                </a:solidFill>
                <a:latin typeface="Brush Script MT" panose="03060802040406070304" pitchFamily="66" charset="0"/>
              </a:rPr>
              <a:t>History of the Cathedral of Notre Dame de Paris goes back centuries. Now it is almost 850 years old, and it was built on the site of the cathedral called Saint-Etienne, which was razed to the ground.</a:t>
            </a:r>
            <a:r>
              <a:rPr lang="en-US" dirty="0" smtClean="0">
                <a:solidFill>
                  <a:schemeClr val="accent4">
                    <a:lumMod val="50000"/>
                  </a:schemeClr>
                </a:solidFill>
                <a:latin typeface="Brush Script MT" panose="03060802040406070304" pitchFamily="66" charset="0"/>
              </a:rPr>
              <a:t> The building of the cathedral began to be built in 1160. </a:t>
            </a:r>
            <a:r>
              <a:rPr lang="en-US" dirty="0" smtClean="0">
                <a:solidFill>
                  <a:schemeClr val="accent4">
                    <a:lumMod val="50000"/>
                  </a:schemeClr>
                </a:solidFill>
                <a:latin typeface="Brush Script MT" panose="03060802040406070304" pitchFamily="66" charset="0"/>
              </a:rPr>
              <a:t> Notre Dame Cathedral has built for 170 years. Construction began in the 12th century, when the Romanesque style of architecture. The transition from Romanesque to the Gothic style was reflected in the appearance of the building. Its architecture is dominated by arches and vertical lines without a hint of direct . The main creators of Notre Dame considered two architects - Jean de </a:t>
            </a:r>
            <a:r>
              <a:rPr lang="en-US" dirty="0" err="1" smtClean="0">
                <a:solidFill>
                  <a:schemeClr val="accent4">
                    <a:lumMod val="50000"/>
                  </a:schemeClr>
                </a:solidFill>
                <a:latin typeface="Brush Script MT" panose="03060802040406070304" pitchFamily="66" charset="0"/>
              </a:rPr>
              <a:t>Chelles</a:t>
            </a:r>
            <a:r>
              <a:rPr lang="en-US" dirty="0" smtClean="0">
                <a:solidFill>
                  <a:schemeClr val="accent4">
                    <a:lumMod val="50000"/>
                  </a:schemeClr>
                </a:solidFill>
                <a:latin typeface="Brush Script MT" panose="03060802040406070304" pitchFamily="66" charset="0"/>
              </a:rPr>
              <a:t> and Pierre de Montreuil.</a:t>
            </a:r>
            <a:endParaRPr lang="ru-RU" dirty="0">
              <a:solidFill>
                <a:schemeClr val="accent4">
                  <a:lumMod val="50000"/>
                </a:schemeClr>
              </a:solidFill>
            </a:endParaRPr>
          </a:p>
        </p:txBody>
      </p:sp>
      <p:pic>
        <p:nvPicPr>
          <p:cNvPr id="15362" name="Picture 2" descr="http://allcastle.info/assets/images/foto/135-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196752"/>
            <a:ext cx="4032448" cy="3024336"/>
          </a:xfrm>
          <a:prstGeom prst="rect">
            <a:avLst/>
          </a:prstGeom>
          <a:noFill/>
          <a:ln>
            <a:solidFill>
              <a:schemeClr val="accent4">
                <a:lumMod val="50000"/>
              </a:schemeClr>
            </a:solidFill>
          </a:ln>
          <a:extLst>
            <a:ext uri="{909E8E84-426E-40DD-AFC4-6F175D3DCCD1}">
              <a14:hiddenFill xmlns:a14="http://schemas.microsoft.com/office/drawing/2010/main">
                <a:solidFill>
                  <a:srgbClr val="FFFFFF"/>
                </a:solidFill>
              </a14:hiddenFill>
            </a:ext>
          </a:extLst>
        </p:spPr>
      </p:pic>
      <p:pic>
        <p:nvPicPr>
          <p:cNvPr id="15364" name="Picture 4" descr="http://goinway.ru/sites/default/files/marks/06-2013/notre_dame_de_paris_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196752"/>
            <a:ext cx="4320480" cy="3024336"/>
          </a:xfrm>
          <a:prstGeom prst="rect">
            <a:avLst/>
          </a:prstGeom>
          <a:noFill/>
          <a:ln>
            <a:solidFill>
              <a:schemeClr val="accent4">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48575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ramki-vsem.ru/fon/svetlyj-fon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243408"/>
            <a:ext cx="8229600" cy="1143000"/>
          </a:xfrm>
        </p:spPr>
        <p:txBody>
          <a:bodyPr/>
          <a:lstStyle/>
          <a:p>
            <a:r>
              <a:rPr lang="en-US" dirty="0" smtClean="0">
                <a:solidFill>
                  <a:schemeClr val="accent4">
                    <a:lumMod val="50000"/>
                  </a:schemeClr>
                </a:solidFill>
                <a:latin typeface="Brush Script MT" panose="03060802040406070304" pitchFamily="66" charset="0"/>
              </a:rPr>
              <a:t>The interior of the cathedral</a:t>
            </a:r>
            <a:endParaRPr lang="ru-RU" dirty="0">
              <a:solidFill>
                <a:schemeClr val="accent4">
                  <a:lumMod val="50000"/>
                </a:schemeClr>
              </a:solidFill>
            </a:endParaRPr>
          </a:p>
        </p:txBody>
      </p:sp>
      <p:sp>
        <p:nvSpPr>
          <p:cNvPr id="3" name="Объект 2"/>
          <p:cNvSpPr>
            <a:spLocks noGrp="1"/>
          </p:cNvSpPr>
          <p:nvPr>
            <p:ph idx="1"/>
          </p:nvPr>
        </p:nvSpPr>
        <p:spPr>
          <a:xfrm>
            <a:off x="251520" y="713478"/>
            <a:ext cx="4608512" cy="3579618"/>
          </a:xfrm>
        </p:spPr>
        <p:txBody>
          <a:bodyPr>
            <a:normAutofit fontScale="70000" lnSpcReduction="20000"/>
          </a:bodyPr>
          <a:lstStyle/>
          <a:p>
            <a:pPr marL="0" indent="0">
              <a:buNone/>
            </a:pPr>
            <a:r>
              <a:rPr lang="en-US" dirty="0" smtClean="0"/>
              <a:t>	</a:t>
            </a:r>
            <a:r>
              <a:rPr lang="en-US" dirty="0" smtClean="0">
                <a:solidFill>
                  <a:schemeClr val="accent4">
                    <a:lumMod val="50000"/>
                  </a:schemeClr>
                </a:solidFill>
                <a:latin typeface="Brush Script MT" panose="03060802040406070304" pitchFamily="66" charset="0"/>
              </a:rPr>
              <a:t>Mural painting at Notre Dame is not, as well as in other Gothic cathedrals. Stained glass windows are the only source of light, animating gray interior. Rainbow colored hues fills the wall space, penetrating through the stained glass lancet windows. The images correspond to the medieval canons, their subjects are scenes from the life of Jesus Christ, the Virgin Mary, the fragments of the lives of saints, biblical patriarchs and apostles.</a:t>
            </a:r>
          </a:p>
          <a:p>
            <a:pPr marL="0" indent="0">
              <a:buNone/>
            </a:pPr>
            <a:endParaRPr lang="en-US" dirty="0" smtClean="0"/>
          </a:p>
          <a:p>
            <a:pPr marL="0" indent="0">
              <a:buNone/>
            </a:pPr>
            <a:r>
              <a:rPr lang="en-US" dirty="0" smtClean="0"/>
              <a:t>	</a:t>
            </a:r>
            <a:endParaRPr lang="ru-RU" dirty="0"/>
          </a:p>
        </p:txBody>
      </p:sp>
      <p:sp>
        <p:nvSpPr>
          <p:cNvPr id="5" name="TextBox 4"/>
          <p:cNvSpPr txBox="1"/>
          <p:nvPr/>
        </p:nvSpPr>
        <p:spPr>
          <a:xfrm flipH="1">
            <a:off x="3490864" y="2764572"/>
            <a:ext cx="5653136" cy="4093428"/>
          </a:xfrm>
          <a:prstGeom prst="rect">
            <a:avLst/>
          </a:prstGeom>
          <a:noFill/>
        </p:spPr>
        <p:txBody>
          <a:bodyPr wrap="square" rtlCol="0">
            <a:spAutoFit/>
          </a:bodyPr>
          <a:lstStyle/>
          <a:p>
            <a:endParaRPr lang="en-US" dirty="0" smtClean="0">
              <a:latin typeface="Brush Script MT" panose="03060802040406070304" pitchFamily="66" charset="0"/>
            </a:endParaRPr>
          </a:p>
          <a:p>
            <a:r>
              <a:rPr lang="en-US" sz="2200" dirty="0" smtClean="0">
                <a:latin typeface="Brush Script MT" panose="03060802040406070304" pitchFamily="66" charset="0"/>
              </a:rPr>
              <a:t>     </a:t>
            </a:r>
            <a:r>
              <a:rPr lang="en-US" sz="2200" dirty="0" smtClean="0">
                <a:solidFill>
                  <a:schemeClr val="accent4">
                    <a:lumMod val="50000"/>
                  </a:schemeClr>
                </a:solidFill>
                <a:latin typeface="Brush Script MT" panose="03060802040406070304" pitchFamily="66" charset="0"/>
              </a:rPr>
              <a:t>On the right side there is a chapel of the cathedral, where you can see sculptures and paintings by different artists. They bring a gift of his works every year on the first day in May, it is a tradition.</a:t>
            </a:r>
          </a:p>
          <a:p>
            <a:r>
              <a:rPr lang="en-US" sz="2200" dirty="0" smtClean="0">
                <a:solidFill>
                  <a:schemeClr val="accent4">
                    <a:lumMod val="50000"/>
                  </a:schemeClr>
                </a:solidFill>
                <a:latin typeface="Brush Script MT" panose="03060802040406070304" pitchFamily="66" charset="0"/>
              </a:rPr>
              <a:t>The observation deck is located on the roof, here tend to get most of the tourists, it needs to go through the moat arches, pass the gallery, stretching along the western towers and overcome the 378 steps. Surrounded by gargoyles and </a:t>
            </a:r>
            <a:r>
              <a:rPr lang="en-US" sz="2200" dirty="0" err="1" smtClean="0">
                <a:solidFill>
                  <a:schemeClr val="accent4">
                    <a:lumMod val="50000"/>
                  </a:schemeClr>
                </a:solidFill>
                <a:latin typeface="Brush Script MT" panose="03060802040406070304" pitchFamily="66" charset="0"/>
              </a:rPr>
              <a:t>mascarons</a:t>
            </a:r>
            <a:r>
              <a:rPr lang="en-US" sz="2200" dirty="0" smtClean="0">
                <a:solidFill>
                  <a:schemeClr val="accent4">
                    <a:lumMod val="50000"/>
                  </a:schemeClr>
                </a:solidFill>
                <a:latin typeface="Brush Script MT" panose="03060802040406070304" pitchFamily="66" charset="0"/>
              </a:rPr>
              <a:t> you can overlook the panorama opened in Paris. In clear weather perfectly visible quarter skyline, the Eiffel Tower and the Seine river bends. </a:t>
            </a:r>
            <a:endParaRPr lang="ru-RU" sz="2200" dirty="0">
              <a:solidFill>
                <a:schemeClr val="accent4">
                  <a:lumMod val="50000"/>
                </a:schemeClr>
              </a:solidFill>
            </a:endParaRPr>
          </a:p>
        </p:txBody>
      </p:sp>
      <p:pic>
        <p:nvPicPr>
          <p:cNvPr id="14338" name="Picture 2" descr="http://goinway.ru/sites/default/files/marks/06-2013/notre_dame_de_paris_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1166" y="836712"/>
            <a:ext cx="4032928" cy="2232248"/>
          </a:xfrm>
          <a:prstGeom prst="rect">
            <a:avLst/>
          </a:prstGeom>
          <a:noFill/>
          <a:ln>
            <a:solidFill>
              <a:schemeClr val="accent4">
                <a:lumMod val="50000"/>
              </a:schemeClr>
            </a:solidFill>
          </a:ln>
          <a:extLst>
            <a:ext uri="{909E8E84-426E-40DD-AFC4-6F175D3DCCD1}">
              <a14:hiddenFill xmlns:a14="http://schemas.microsoft.com/office/drawing/2010/main">
                <a:solidFill>
                  <a:srgbClr val="FFFFFF"/>
                </a:solidFill>
              </a14:hiddenFill>
            </a:ext>
          </a:extLst>
        </p:spPr>
      </p:pic>
      <p:pic>
        <p:nvPicPr>
          <p:cNvPr id="14350" name="Picture 14" descr="http://fototelegraf.ru/wp-content/uploads/2013/11/notr-dam-de-pari-7-700x99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584" y="3573016"/>
            <a:ext cx="2260044" cy="3196348"/>
          </a:xfrm>
          <a:prstGeom prst="rect">
            <a:avLst/>
          </a:prstGeom>
          <a:noFill/>
          <a:ln>
            <a:solidFill>
              <a:schemeClr val="accent4">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5591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ramki-vsem.ru/fon/svetlyj-fon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http://vmireinteresnogo.com/wp-content/uploads/2014/12/notre-dam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765" y="252455"/>
            <a:ext cx="4630037" cy="3142621"/>
          </a:xfrm>
          <a:prstGeom prst="rect">
            <a:avLst/>
          </a:prstGeom>
          <a:noFill/>
          <a:ln>
            <a:solidFill>
              <a:schemeClr val="accent4">
                <a:lumMod val="50000"/>
              </a:schemeClr>
            </a:solidFill>
          </a:ln>
          <a:extLst>
            <a:ext uri="{909E8E84-426E-40DD-AFC4-6F175D3DCCD1}">
              <a14:hiddenFill xmlns:a14="http://schemas.microsoft.com/office/drawing/2010/main">
                <a:solidFill>
                  <a:srgbClr val="FFFFFF"/>
                </a:solidFill>
              </a14:hiddenFill>
            </a:ext>
          </a:extLst>
        </p:spPr>
      </p:pic>
      <p:pic>
        <p:nvPicPr>
          <p:cNvPr id="13316" name="Picture 4" descr="http://cdn.autocentre.ua/ac/13/33/images/09/Paris-(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5" y="3565020"/>
            <a:ext cx="4536504" cy="3026700"/>
          </a:xfrm>
          <a:prstGeom prst="rect">
            <a:avLst/>
          </a:prstGeom>
          <a:noFill/>
          <a:ln>
            <a:solidFill>
              <a:schemeClr val="accent4">
                <a:lumMod val="50000"/>
              </a:schemeClr>
            </a:solidFill>
          </a:ln>
          <a:extLst>
            <a:ext uri="{909E8E84-426E-40DD-AFC4-6F175D3DCCD1}">
              <a14:hiddenFill xmlns:a14="http://schemas.microsoft.com/office/drawing/2010/main">
                <a:solidFill>
                  <a:srgbClr val="FFFFFF"/>
                </a:solidFill>
              </a14:hiddenFill>
            </a:ext>
          </a:extLst>
        </p:spPr>
      </p:pic>
      <p:pic>
        <p:nvPicPr>
          <p:cNvPr id="13320" name="Picture 8" descr="http://images.portalglobus.ru/France/Dost/%D0%BD%D0%BE%D1%82%D1%80%20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9166" y="3573016"/>
            <a:ext cx="4014690" cy="3026700"/>
          </a:xfrm>
          <a:prstGeom prst="rect">
            <a:avLst/>
          </a:prstGeom>
          <a:noFill/>
          <a:ln>
            <a:solidFill>
              <a:schemeClr val="accent4">
                <a:lumMod val="50000"/>
              </a:schemeClr>
            </a:solidFill>
          </a:ln>
          <a:extLst>
            <a:ext uri="{909E8E84-426E-40DD-AFC4-6F175D3DCCD1}">
              <a14:hiddenFill xmlns:a14="http://schemas.microsoft.com/office/drawing/2010/main">
                <a:solidFill>
                  <a:srgbClr val="FFFFFF"/>
                </a:solidFill>
              </a14:hiddenFill>
            </a:ext>
          </a:extLst>
        </p:spPr>
      </p:pic>
      <p:pic>
        <p:nvPicPr>
          <p:cNvPr id="13322" name="Picture 10" descr="http://www.andreev.org/albums/Paris/images/16FR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68682" y="252455"/>
            <a:ext cx="3995808" cy="3142621"/>
          </a:xfrm>
          <a:prstGeom prst="rect">
            <a:avLst/>
          </a:prstGeom>
          <a:noFill/>
          <a:ln>
            <a:solidFill>
              <a:schemeClr val="accent4">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35649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ramki-vsem.ru/fon/svetlyj-fon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171400"/>
            <a:ext cx="8229600" cy="1143000"/>
          </a:xfrm>
        </p:spPr>
        <p:txBody>
          <a:bodyPr>
            <a:normAutofit/>
          </a:bodyPr>
          <a:lstStyle/>
          <a:p>
            <a:r>
              <a:rPr lang="en-US" sz="6000" dirty="0" smtClean="0">
                <a:solidFill>
                  <a:schemeClr val="accent4">
                    <a:lumMod val="50000"/>
                  </a:schemeClr>
                </a:solidFill>
                <a:latin typeface="Brush Script MT" panose="03060802040406070304" pitchFamily="66" charset="0"/>
              </a:rPr>
              <a:t>Interesting</a:t>
            </a:r>
            <a:endParaRPr lang="ru-RU" sz="6000" dirty="0">
              <a:solidFill>
                <a:schemeClr val="accent4">
                  <a:lumMod val="50000"/>
                </a:schemeClr>
              </a:solidFill>
            </a:endParaRPr>
          </a:p>
        </p:txBody>
      </p:sp>
      <p:sp>
        <p:nvSpPr>
          <p:cNvPr id="3" name="Объект 2"/>
          <p:cNvSpPr>
            <a:spLocks noGrp="1"/>
          </p:cNvSpPr>
          <p:nvPr>
            <p:ph idx="1"/>
          </p:nvPr>
        </p:nvSpPr>
        <p:spPr>
          <a:xfrm>
            <a:off x="1259632" y="764704"/>
            <a:ext cx="8229600" cy="4525963"/>
          </a:xfrm>
        </p:spPr>
        <p:txBody>
          <a:bodyPr/>
          <a:lstStyle/>
          <a:p>
            <a:r>
              <a:rPr lang="en-US" dirty="0" smtClean="0">
                <a:solidFill>
                  <a:schemeClr val="accent4">
                    <a:lumMod val="50000"/>
                  </a:schemeClr>
                </a:solidFill>
                <a:latin typeface="Brush Script MT" panose="03060802040406070304" pitchFamily="66" charset="0"/>
              </a:rPr>
              <a:t>Notre Dame can be called the heart of France.</a:t>
            </a:r>
            <a:endParaRPr lang="ru-RU" dirty="0">
              <a:solidFill>
                <a:schemeClr val="accent4">
                  <a:lumMod val="50000"/>
                </a:schemeClr>
              </a:solidFill>
            </a:endParaRPr>
          </a:p>
        </p:txBody>
      </p:sp>
      <p:pic>
        <p:nvPicPr>
          <p:cNvPr id="12290" name="Picture 2" descr="http://ic.pics.livejournal.com/starinlvov/13104947/139474/139474_9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412776"/>
            <a:ext cx="7886650" cy="5257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3250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ramki-vsem.ru/fon/svetlyj-fon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251520" y="188640"/>
            <a:ext cx="8640960" cy="4525963"/>
          </a:xfrm>
        </p:spPr>
        <p:txBody>
          <a:bodyPr/>
          <a:lstStyle/>
          <a:p>
            <a:r>
              <a:rPr lang="en-US" dirty="0" smtClean="0">
                <a:solidFill>
                  <a:schemeClr val="accent4">
                    <a:lumMod val="50000"/>
                  </a:schemeClr>
                </a:solidFill>
                <a:latin typeface="Brush Script MT" panose="03060802040406070304" pitchFamily="66" charset="0"/>
              </a:rPr>
              <a:t>On the square before the cathedral set sign "zero kilometer", it is from this point are counting all the roads of the country.</a:t>
            </a:r>
            <a:endParaRPr lang="ru-RU" dirty="0">
              <a:solidFill>
                <a:schemeClr val="accent4">
                  <a:lumMod val="50000"/>
                </a:schemeClr>
              </a:solidFill>
            </a:endParaRPr>
          </a:p>
        </p:txBody>
      </p:sp>
      <p:pic>
        <p:nvPicPr>
          <p:cNvPr id="11266" name="Picture 2" descr="http://tourismeu.ru/uploads/posts/2013-03/1364732633_amiens_cathedrale_credit_laurent_rousselin-amiens_metropole_768x6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358459"/>
            <a:ext cx="4608512" cy="3600400"/>
          </a:xfrm>
          <a:prstGeom prst="rect">
            <a:avLst/>
          </a:prstGeom>
          <a:noFill/>
          <a:ln>
            <a:solidFill>
              <a:schemeClr val="accent4">
                <a:lumMod val="50000"/>
              </a:schemeClr>
            </a:solidFill>
          </a:ln>
          <a:extLst>
            <a:ext uri="{909E8E84-426E-40DD-AFC4-6F175D3DCCD1}">
              <a14:hiddenFill xmlns:a14="http://schemas.microsoft.com/office/drawing/2010/main">
                <a:solidFill>
                  <a:srgbClr val="FFFFFF"/>
                </a:solidFill>
              </a14:hiddenFill>
            </a:ext>
          </a:extLst>
        </p:spPr>
      </p:pic>
      <p:pic>
        <p:nvPicPr>
          <p:cNvPr id="11268" name="Picture 4" descr="http://kontinentturarz.ru/wp-content/uploads/2013/04/%D0%9D%D0%BE%D1%82%D1%80-%D0%94%D0%B0%D0%B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960" y="3068960"/>
            <a:ext cx="4762500" cy="3571875"/>
          </a:xfrm>
          <a:prstGeom prst="rect">
            <a:avLst/>
          </a:prstGeom>
          <a:noFill/>
          <a:ln>
            <a:solidFill>
              <a:schemeClr val="accent4">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16728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ramki-vsem.ru/fon/svetlyj-fon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normAutofit fontScale="90000"/>
          </a:bodyPr>
          <a:lstStyle/>
          <a:p>
            <a:pPr marL="571500" indent="-571500">
              <a:buFont typeface="Arial" panose="020B0604020202020204" pitchFamily="34" charset="0"/>
              <a:buChar char="•"/>
            </a:pPr>
            <a:r>
              <a:rPr lang="en-US" dirty="0" smtClean="0">
                <a:solidFill>
                  <a:schemeClr val="accent4">
                    <a:lumMod val="50000"/>
                  </a:schemeClr>
                </a:solidFill>
                <a:latin typeface="Brush Script MT" panose="03060802040406070304" pitchFamily="66" charset="0"/>
              </a:rPr>
              <a:t>It is built on the island Cite, which is also called the "cradle of Paris."</a:t>
            </a:r>
            <a:endParaRPr lang="ru-RU" dirty="0">
              <a:solidFill>
                <a:schemeClr val="accent4">
                  <a:lumMod val="50000"/>
                </a:schemeClr>
              </a:solidFill>
            </a:endParaRPr>
          </a:p>
        </p:txBody>
      </p:sp>
      <p:pic>
        <p:nvPicPr>
          <p:cNvPr id="10242" name="Picture 2" descr="http://artplaz.com/wp-content/uploads/2013/04/525124-1680x10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583796"/>
            <a:ext cx="7481118" cy="4675698"/>
          </a:xfrm>
          <a:prstGeom prst="rect">
            <a:avLst/>
          </a:prstGeom>
          <a:noFill/>
          <a:ln>
            <a:solidFill>
              <a:schemeClr val="accent4">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14649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ramki-vsem.ru/fon/svetlyj-fon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251520" y="188640"/>
            <a:ext cx="4474840" cy="4525963"/>
          </a:xfrm>
        </p:spPr>
        <p:txBody>
          <a:bodyPr/>
          <a:lstStyle/>
          <a:p>
            <a:r>
              <a:rPr lang="en-US" dirty="0" smtClean="0">
                <a:solidFill>
                  <a:schemeClr val="accent4">
                    <a:lumMod val="50000"/>
                  </a:schemeClr>
                </a:solidFill>
                <a:latin typeface="Brush Script MT" panose="03060802040406070304" pitchFamily="66" charset="0"/>
              </a:rPr>
              <a:t>Now the population of Paris increased dramatically, but the Notre-Dame de Paris is still ready to take on its premises for more than nine thousand people.</a:t>
            </a:r>
            <a:endParaRPr lang="ru-RU" dirty="0">
              <a:solidFill>
                <a:schemeClr val="accent4">
                  <a:lumMod val="50000"/>
                </a:schemeClr>
              </a:solidFill>
            </a:endParaRPr>
          </a:p>
        </p:txBody>
      </p:sp>
      <p:pic>
        <p:nvPicPr>
          <p:cNvPr id="9222" name="Picture 6" descr="http://mikhed.ru/world/2014-08-Paris/IMG_816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4040" y="306760"/>
            <a:ext cx="4222709" cy="2888555"/>
          </a:xfrm>
          <a:prstGeom prst="rect">
            <a:avLst/>
          </a:prstGeom>
          <a:noFill/>
          <a:ln>
            <a:solidFill>
              <a:schemeClr val="accent4">
                <a:lumMod val="50000"/>
              </a:schemeClr>
            </a:solidFill>
          </a:ln>
          <a:extLst>
            <a:ext uri="{909E8E84-426E-40DD-AFC4-6F175D3DCCD1}">
              <a14:hiddenFill xmlns:a14="http://schemas.microsoft.com/office/drawing/2010/main">
                <a:solidFill>
                  <a:srgbClr val="FFFFFF"/>
                </a:solidFill>
              </a14:hiddenFill>
            </a:ext>
          </a:extLst>
        </p:spPr>
      </p:pic>
      <p:pic>
        <p:nvPicPr>
          <p:cNvPr id="9220" name="Picture 4" descr="http://www.notredamedeparis.fr/IMG/jpg/FR135488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068960"/>
            <a:ext cx="4376804" cy="3084505"/>
          </a:xfrm>
          <a:prstGeom prst="rect">
            <a:avLst/>
          </a:prstGeom>
          <a:noFill/>
          <a:ln>
            <a:solidFill>
              <a:schemeClr val="accent4">
                <a:lumMod val="50000"/>
              </a:schemeClr>
            </a:solidFill>
          </a:ln>
          <a:extLst>
            <a:ext uri="{909E8E84-426E-40DD-AFC4-6F175D3DCCD1}">
              <a14:hiddenFill xmlns:a14="http://schemas.microsoft.com/office/drawing/2010/main">
                <a:solidFill>
                  <a:srgbClr val="FFFFFF"/>
                </a:solidFill>
              </a14:hiddenFill>
            </a:ext>
          </a:extLst>
        </p:spPr>
      </p:pic>
      <p:pic>
        <p:nvPicPr>
          <p:cNvPr id="9218" name="Picture 2" descr="http://geotourist.ru/wp-content/uploads/2012/04/notre-dame.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873" y="3429000"/>
            <a:ext cx="4598167" cy="3167369"/>
          </a:xfrm>
          <a:prstGeom prst="rect">
            <a:avLst/>
          </a:prstGeom>
          <a:noFill/>
          <a:ln>
            <a:solidFill>
              <a:schemeClr val="accent4">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57725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ramki-vsem.ru/fon/svetlyj-fon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6588224" y="116632"/>
            <a:ext cx="2386608" cy="4525963"/>
          </a:xfrm>
        </p:spPr>
        <p:txBody>
          <a:bodyPr>
            <a:normAutofit fontScale="85000" lnSpcReduction="20000"/>
          </a:bodyPr>
          <a:lstStyle/>
          <a:p>
            <a:r>
              <a:rPr lang="en-US" dirty="0" smtClean="0">
                <a:solidFill>
                  <a:schemeClr val="accent4">
                    <a:lumMod val="50000"/>
                  </a:schemeClr>
                </a:solidFill>
                <a:latin typeface="Brush Script MT" panose="03060802040406070304" pitchFamily="66" charset="0"/>
              </a:rPr>
              <a:t>Three pointed arches serve as inputs. Near them are statues of saints, prophets and angels. Also statues stand in the niches of the cornice. This statue of the biblical kings.</a:t>
            </a:r>
            <a:endParaRPr lang="ru-RU" dirty="0">
              <a:solidFill>
                <a:schemeClr val="accent4">
                  <a:lumMod val="50000"/>
                </a:schemeClr>
              </a:solidFill>
            </a:endParaRPr>
          </a:p>
        </p:txBody>
      </p:sp>
      <p:pic>
        <p:nvPicPr>
          <p:cNvPr id="8194" name="Picture 2" descr="http://fs.homegate.ru/file/1813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88641"/>
            <a:ext cx="4176463" cy="3077732"/>
          </a:xfrm>
          <a:prstGeom prst="rect">
            <a:avLst/>
          </a:prstGeom>
          <a:noFill/>
          <a:ln>
            <a:solidFill>
              <a:schemeClr val="accent4">
                <a:lumMod val="50000"/>
              </a:schemeClr>
            </a:solidFill>
          </a:ln>
          <a:extLst>
            <a:ext uri="{909E8E84-426E-40DD-AFC4-6F175D3DCCD1}">
              <a14:hiddenFill xmlns:a14="http://schemas.microsoft.com/office/drawing/2010/main">
                <a:solidFill>
                  <a:srgbClr val="FFFFFF"/>
                </a:solidFill>
              </a14:hiddenFill>
            </a:ext>
          </a:extLst>
        </p:spPr>
      </p:pic>
      <p:pic>
        <p:nvPicPr>
          <p:cNvPr id="8196" name="Picture 4" descr="http://www.bestiary.us/files/images/450px-Gargouille_Cathedrale_de_Moulins_060709_1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936" y="548680"/>
            <a:ext cx="2791197" cy="3721596"/>
          </a:xfrm>
          <a:prstGeom prst="rect">
            <a:avLst/>
          </a:prstGeom>
          <a:noFill/>
          <a:ln>
            <a:solidFill>
              <a:schemeClr val="accent4">
                <a:lumMod val="50000"/>
              </a:schemeClr>
            </a:solidFill>
          </a:ln>
          <a:extLst>
            <a:ext uri="{909E8E84-426E-40DD-AFC4-6F175D3DCCD1}">
              <a14:hiddenFill xmlns:a14="http://schemas.microsoft.com/office/drawing/2010/main">
                <a:solidFill>
                  <a:srgbClr val="FFFFFF"/>
                </a:solidFill>
              </a14:hiddenFill>
            </a:ext>
          </a:extLst>
        </p:spPr>
      </p:pic>
      <p:pic>
        <p:nvPicPr>
          <p:cNvPr id="8198" name="Picture 6" descr="http://mmaletz.narod.ru/NOT/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66952" y="4138348"/>
            <a:ext cx="3581511" cy="2551466"/>
          </a:xfrm>
          <a:prstGeom prst="rect">
            <a:avLst/>
          </a:prstGeom>
          <a:noFill/>
          <a:ln>
            <a:solidFill>
              <a:schemeClr val="accent4">
                <a:lumMod val="50000"/>
              </a:schemeClr>
            </a:solidFill>
          </a:ln>
          <a:extLst>
            <a:ext uri="{909E8E84-426E-40DD-AFC4-6F175D3DCCD1}">
              <a14:hiddenFill xmlns:a14="http://schemas.microsoft.com/office/drawing/2010/main">
                <a:solidFill>
                  <a:srgbClr val="FFFFFF"/>
                </a:solidFill>
              </a14:hiddenFill>
            </a:ext>
          </a:extLst>
        </p:spPr>
      </p:pic>
      <p:pic>
        <p:nvPicPr>
          <p:cNvPr id="8200" name="Picture 8" descr="http://img.bibo.kz/6015/601534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0093" y="3756221"/>
            <a:ext cx="3915882" cy="2933593"/>
          </a:xfrm>
          <a:prstGeom prst="rect">
            <a:avLst/>
          </a:prstGeom>
          <a:noFill/>
          <a:ln>
            <a:solidFill>
              <a:schemeClr val="accent4">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187797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TotalTime>
  <Words>511</Words>
  <Application>Microsoft Office PowerPoint</Application>
  <PresentationFormat>Экран (4:3)</PresentationFormat>
  <Paragraphs>29</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Cathedral of Notre-Dame de Paris</vt:lpstr>
      <vt:lpstr>The history of creation</vt:lpstr>
      <vt:lpstr>The interior of the cathedral</vt:lpstr>
      <vt:lpstr>Презентация PowerPoint</vt:lpstr>
      <vt:lpstr>Interesting</vt:lpstr>
      <vt:lpstr>Презентация PowerPoint</vt:lpstr>
      <vt:lpstr>It is built on the island Cite, which is also called the "cradle of Paris."</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16</cp:revision>
  <dcterms:created xsi:type="dcterms:W3CDTF">2015-03-29T10:22:55Z</dcterms:created>
  <dcterms:modified xsi:type="dcterms:W3CDTF">2015-03-29T13:34:07Z</dcterms:modified>
</cp:coreProperties>
</file>