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0" r:id="rId6"/>
    <p:sldId id="262" r:id="rId7"/>
    <p:sldId id="263" r:id="rId8"/>
    <p:sldId id="259" r:id="rId9"/>
    <p:sldId id="265" r:id="rId10"/>
    <p:sldId id="264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>
                <a:latin typeface="Bodoni MT Black" panose="02070A03080606020203" pitchFamily="18" charset="0"/>
              </a:rPr>
              <a:t>3D-Druck-Umsätze 
(in % der Umsätze 2012)
</a:t>
            </a:r>
          </a:p>
        </c:rich>
      </c:tx>
      <c:layout>
        <c:manualLayout>
          <c:xMode val="edge"/>
          <c:yMode val="edge"/>
          <c:x val="0.27441063813478761"/>
          <c:y val="2.2142294333434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172969263423931E-2"/>
          <c:y val="0.16961717420029354"/>
          <c:w val="0.45619266038615747"/>
          <c:h val="0.776443388448015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3D-Druck-Umsätze nach Endmärkten
(in % der Umsätze 2012)
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Konsumprodukte und-elektonik</c:v>
                </c:pt>
                <c:pt idx="1">
                  <c:v>Kraftfahrzeuge</c:v>
                </c:pt>
                <c:pt idx="2">
                  <c:v>Medizintechnik</c:v>
                </c:pt>
                <c:pt idx="3">
                  <c:v>Maschienen für Industrie</c:v>
                </c:pt>
                <c:pt idx="4">
                  <c:v>Luftfahrt</c:v>
                </c:pt>
                <c:pt idx="5">
                  <c:v>Militär</c:v>
                </c:pt>
                <c:pt idx="6">
                  <c:v>Architektur</c:v>
                </c:pt>
                <c:pt idx="7">
                  <c:v>Hochschulen</c:v>
                </c:pt>
                <c:pt idx="8">
                  <c:v>Anderes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0.22</c:v>
                </c:pt>
                <c:pt idx="1">
                  <c:v>0.19</c:v>
                </c:pt>
                <c:pt idx="2">
                  <c:v>0.16</c:v>
                </c:pt>
                <c:pt idx="3">
                  <c:v>0.13</c:v>
                </c:pt>
                <c:pt idx="4">
                  <c:v>0.1</c:v>
                </c:pt>
                <c:pt idx="5">
                  <c:v>0.05</c:v>
                </c:pt>
                <c:pt idx="6">
                  <c:v>0.04</c:v>
                </c:pt>
                <c:pt idx="7">
                  <c:v>7.0000000000000007E-2</c:v>
                </c:pt>
                <c:pt idx="8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992170973502808"/>
          <c:y val="0.17689313522731948"/>
          <c:w val="0.42314745633646833"/>
          <c:h val="0.76787457688597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400" dirty="0" smtClean="0"/>
              <a:t>Wird  der </a:t>
            </a:r>
            <a:r>
              <a:rPr lang="de-DE" sz="2400" dirty="0"/>
              <a:t>3D-Drucker einen enormen Einfluss auf die große Teile der Wirtschaft haben?</a:t>
            </a:r>
          </a:p>
        </c:rich>
      </c:tx>
      <c:layout>
        <c:manualLayout>
          <c:xMode val="edge"/>
          <c:yMode val="edge"/>
          <c:x val="0.10658655943805997"/>
          <c:y val="3.2107354859587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362278183852009E-2"/>
          <c:y val="0.28388301076697936"/>
          <c:w val="0.87500013644041741"/>
          <c:h val="0.713632009985423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Werden  die 3D-Drucker einen enormen Einfluss auf die große Teile der Wirtschaft haben?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0.64</c:v>
                </c:pt>
                <c:pt idx="1">
                  <c:v>0.22</c:v>
                </c:pt>
                <c:pt idx="2">
                  <c:v>0.08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845F26-23D8-447F-A5C6-F367FC1AE83B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519391-F508-4F18-B4F9-67943C91C1FF}">
      <dgm:prSet phldrT="[Текст]"/>
      <dgm:spPr/>
      <dgm:t>
        <a:bodyPr/>
        <a:lstStyle/>
        <a:p>
          <a:r>
            <a:rPr lang="de-DE" dirty="0" smtClean="0"/>
            <a:t>3D Model und fertiges Objekt</a:t>
          </a:r>
          <a:endParaRPr lang="ru-RU" dirty="0"/>
        </a:p>
      </dgm:t>
    </dgm:pt>
    <dgm:pt modelId="{C3203A1B-6C8C-4AEB-8FAC-883C92223D39}" type="parTrans" cxnId="{179411F3-4F99-4879-AA5D-7459C065D6DE}">
      <dgm:prSet/>
      <dgm:spPr/>
      <dgm:t>
        <a:bodyPr/>
        <a:lstStyle/>
        <a:p>
          <a:endParaRPr lang="ru-RU"/>
        </a:p>
      </dgm:t>
    </dgm:pt>
    <dgm:pt modelId="{6D54643A-0F56-49CB-981A-E9D76B7AE9FB}" type="sibTrans" cxnId="{179411F3-4F99-4879-AA5D-7459C065D6DE}">
      <dgm:prSet/>
      <dgm:spPr/>
      <dgm:t>
        <a:bodyPr/>
        <a:lstStyle/>
        <a:p>
          <a:endParaRPr lang="ru-RU"/>
        </a:p>
      </dgm:t>
    </dgm:pt>
    <dgm:pt modelId="{D684BC00-4A5A-48BE-B57C-D64B9D642317}">
      <dgm:prSet phldrT="[Текст]"/>
      <dgm:spPr/>
      <dgm:t>
        <a:bodyPr/>
        <a:lstStyle/>
        <a:p>
          <a:r>
            <a:rPr lang="de-DE" dirty="0" smtClean="0"/>
            <a:t>Physisches Objekt</a:t>
          </a:r>
          <a:endParaRPr lang="ru-RU" dirty="0"/>
        </a:p>
      </dgm:t>
    </dgm:pt>
    <dgm:pt modelId="{BAEC0E78-3CB9-4DBD-8B17-C7E78942AA63}" type="parTrans" cxnId="{D055C3D1-8A15-4A77-9A00-78E8071CFA0B}">
      <dgm:prSet/>
      <dgm:spPr/>
      <dgm:t>
        <a:bodyPr/>
        <a:lstStyle/>
        <a:p>
          <a:endParaRPr lang="ru-RU"/>
        </a:p>
      </dgm:t>
    </dgm:pt>
    <dgm:pt modelId="{C583597B-531E-4C9D-8277-0E5B2CCC1287}" type="sibTrans" cxnId="{D055C3D1-8A15-4A77-9A00-78E8071CFA0B}">
      <dgm:prSet/>
      <dgm:spPr/>
      <dgm:t>
        <a:bodyPr/>
        <a:lstStyle/>
        <a:p>
          <a:endParaRPr lang="ru-RU"/>
        </a:p>
      </dgm:t>
    </dgm:pt>
    <dgm:pt modelId="{10C3EBE6-C299-4E63-A4B9-FDB8245F27D6}">
      <dgm:prSet phldrT="[Текст]"/>
      <dgm:spPr/>
      <dgm:t>
        <a:bodyPr/>
        <a:lstStyle/>
        <a:p>
          <a:r>
            <a:rPr lang="de-DE" dirty="0" smtClean="0"/>
            <a:t>3D Modell eines Rades</a:t>
          </a:r>
          <a:endParaRPr lang="ru-RU" dirty="0"/>
        </a:p>
      </dgm:t>
    </dgm:pt>
    <dgm:pt modelId="{12D7B769-FC21-467E-97D5-D2280F1CE740}" type="parTrans" cxnId="{B3C0F5EE-9FF8-474A-8922-CD60B9284086}">
      <dgm:prSet/>
      <dgm:spPr/>
      <dgm:t>
        <a:bodyPr/>
        <a:lstStyle/>
        <a:p>
          <a:endParaRPr lang="ru-RU"/>
        </a:p>
      </dgm:t>
    </dgm:pt>
    <dgm:pt modelId="{F89D2262-D8DE-4B7A-8E16-664DC000364B}" type="sibTrans" cxnId="{B3C0F5EE-9FF8-474A-8922-CD60B9284086}">
      <dgm:prSet/>
      <dgm:spPr/>
      <dgm:t>
        <a:bodyPr/>
        <a:lstStyle/>
        <a:p>
          <a:endParaRPr lang="ru-RU"/>
        </a:p>
      </dgm:t>
    </dgm:pt>
    <dgm:pt modelId="{A88AD910-D78A-4764-9F4C-89A4ADA0914E}" type="pres">
      <dgm:prSet presAssocID="{8A845F26-23D8-447F-A5C6-F367FC1AE83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EC02658-139C-4DCB-88ED-491927FAEE54}" type="pres">
      <dgm:prSet presAssocID="{53519391-F508-4F18-B4F9-67943C91C1FF}" presName="composite" presStyleCnt="0"/>
      <dgm:spPr/>
    </dgm:pt>
    <dgm:pt modelId="{06D476A6-E921-4F92-8ADE-E0126D3390DD}" type="pres">
      <dgm:prSet presAssocID="{53519391-F508-4F18-B4F9-67943C91C1FF}" presName="rect1" presStyleLbl="bgImgPlace1" presStyleIdx="0" presStyleCnt="3" custScaleX="126014" custScaleY="119089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  <a:softEdge rad="127000"/>
        </a:effectLst>
      </dgm:spPr>
    </dgm:pt>
    <dgm:pt modelId="{867A264F-B425-4FAE-807B-23810DAD421B}" type="pres">
      <dgm:prSet presAssocID="{53519391-F508-4F18-B4F9-67943C91C1FF}" presName="rect2" presStyleLbl="node1" presStyleIdx="0" presStyleCnt="3" custScaleX="91358" custScaleY="78071" custLinFactNeighborX="-44384" custLinFactNeighborY="18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F9CED-DC79-452B-95D7-BBBCA42B9AFB}" type="pres">
      <dgm:prSet presAssocID="{6D54643A-0F56-49CB-981A-E9D76B7AE9FB}" presName="sibTrans" presStyleCnt="0"/>
      <dgm:spPr/>
    </dgm:pt>
    <dgm:pt modelId="{FBF6B781-4DC3-4FB5-B1BC-F6E1D47C5B08}" type="pres">
      <dgm:prSet presAssocID="{D684BC00-4A5A-48BE-B57C-D64B9D642317}" presName="composite" presStyleCnt="0"/>
      <dgm:spPr/>
    </dgm:pt>
    <dgm:pt modelId="{2074357F-39E0-4549-B3A8-6F9FB9CFBA81}" type="pres">
      <dgm:prSet presAssocID="{D684BC00-4A5A-48BE-B57C-D64B9D642317}" presName="rect1" presStyleLbl="bgImgPlace1" presStyleIdx="1" presStyleCnt="3" custScaleX="129580" custScaleY="128365" custLinFactNeighborX="1236" custLinFactNeighborY="1534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  <a:softEdge rad="127000"/>
        </a:effectLst>
      </dgm:spPr>
    </dgm:pt>
    <dgm:pt modelId="{A6C89F15-53FD-4FD7-9152-8D9F404F9818}" type="pres">
      <dgm:prSet presAssocID="{D684BC00-4A5A-48BE-B57C-D64B9D642317}" presName="rect2" presStyleLbl="node1" presStyleIdx="1" presStyleCnt="3" custScaleX="87446" custScaleY="80103" custLinFactNeighborX="-11305" custLinFactNeighborY="21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C19AE-D5D4-4CD3-9E00-7ED90A2F8E03}" type="pres">
      <dgm:prSet presAssocID="{C583597B-531E-4C9D-8277-0E5B2CCC1287}" presName="sibTrans" presStyleCnt="0"/>
      <dgm:spPr/>
    </dgm:pt>
    <dgm:pt modelId="{14E71C14-F324-43FB-96AB-6DD2848790EA}" type="pres">
      <dgm:prSet presAssocID="{10C3EBE6-C299-4E63-A4B9-FDB8245F27D6}" presName="composite" presStyleCnt="0"/>
      <dgm:spPr/>
    </dgm:pt>
    <dgm:pt modelId="{2EB2A1DB-B3BF-468D-AFB4-EBEB797F419D}" type="pres">
      <dgm:prSet presAssocID="{10C3EBE6-C299-4E63-A4B9-FDB8245F27D6}" presName="rect1" presStyleLbl="bgImgPlace1" presStyleIdx="2" presStyleCnt="3" custScaleX="139267" custScaleY="121517" custLinFactNeighborX="8527" custLinFactNeighborY="1575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  <a:softEdge rad="127000"/>
        </a:effectLst>
      </dgm:spPr>
    </dgm:pt>
    <dgm:pt modelId="{2A0F521D-3412-4A5F-A566-DEBB344CC63C}" type="pres">
      <dgm:prSet presAssocID="{10C3EBE6-C299-4E63-A4B9-FDB8245F27D6}" presName="rect2" presStyleLbl="node1" presStyleIdx="2" presStyleCnt="3" custScaleX="88128" custScaleY="75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8B4B4D-650B-49F5-AE2E-6A13EDA72B22}" type="presOf" srcId="{53519391-F508-4F18-B4F9-67943C91C1FF}" destId="{867A264F-B425-4FAE-807B-23810DAD421B}" srcOrd="0" destOrd="0" presId="urn:microsoft.com/office/officeart/2008/layout/BendingPictureBlocks"/>
    <dgm:cxn modelId="{126A1FE0-6010-4126-8351-5B0537C99D96}" type="presOf" srcId="{D684BC00-4A5A-48BE-B57C-D64B9D642317}" destId="{A6C89F15-53FD-4FD7-9152-8D9F404F9818}" srcOrd="0" destOrd="0" presId="urn:microsoft.com/office/officeart/2008/layout/BendingPictureBlocks"/>
    <dgm:cxn modelId="{D055C3D1-8A15-4A77-9A00-78E8071CFA0B}" srcId="{8A845F26-23D8-447F-A5C6-F367FC1AE83B}" destId="{D684BC00-4A5A-48BE-B57C-D64B9D642317}" srcOrd="1" destOrd="0" parTransId="{BAEC0E78-3CB9-4DBD-8B17-C7E78942AA63}" sibTransId="{C583597B-531E-4C9D-8277-0E5B2CCC1287}"/>
    <dgm:cxn modelId="{3FE0FD65-1185-4839-BABC-9A34F6D38C6B}" type="presOf" srcId="{10C3EBE6-C299-4E63-A4B9-FDB8245F27D6}" destId="{2A0F521D-3412-4A5F-A566-DEBB344CC63C}" srcOrd="0" destOrd="0" presId="urn:microsoft.com/office/officeart/2008/layout/BendingPictureBlocks"/>
    <dgm:cxn modelId="{5807769A-7AD2-4676-BB5A-784FDE7AA585}" type="presOf" srcId="{8A845F26-23D8-447F-A5C6-F367FC1AE83B}" destId="{A88AD910-D78A-4764-9F4C-89A4ADA0914E}" srcOrd="0" destOrd="0" presId="urn:microsoft.com/office/officeart/2008/layout/BendingPictureBlocks"/>
    <dgm:cxn modelId="{179411F3-4F99-4879-AA5D-7459C065D6DE}" srcId="{8A845F26-23D8-447F-A5C6-F367FC1AE83B}" destId="{53519391-F508-4F18-B4F9-67943C91C1FF}" srcOrd="0" destOrd="0" parTransId="{C3203A1B-6C8C-4AEB-8FAC-883C92223D39}" sibTransId="{6D54643A-0F56-49CB-981A-E9D76B7AE9FB}"/>
    <dgm:cxn modelId="{B3C0F5EE-9FF8-474A-8922-CD60B9284086}" srcId="{8A845F26-23D8-447F-A5C6-F367FC1AE83B}" destId="{10C3EBE6-C299-4E63-A4B9-FDB8245F27D6}" srcOrd="2" destOrd="0" parTransId="{12D7B769-FC21-467E-97D5-D2280F1CE740}" sibTransId="{F89D2262-D8DE-4B7A-8E16-664DC000364B}"/>
    <dgm:cxn modelId="{5405DAAA-9AC0-4F35-8D2F-BB7D05E89A40}" type="presParOf" srcId="{A88AD910-D78A-4764-9F4C-89A4ADA0914E}" destId="{3EC02658-139C-4DCB-88ED-491927FAEE54}" srcOrd="0" destOrd="0" presId="urn:microsoft.com/office/officeart/2008/layout/BendingPictureBlocks"/>
    <dgm:cxn modelId="{B5844AA4-CDE5-42FF-9F1F-706FFE562D9D}" type="presParOf" srcId="{3EC02658-139C-4DCB-88ED-491927FAEE54}" destId="{06D476A6-E921-4F92-8ADE-E0126D3390DD}" srcOrd="0" destOrd="0" presId="urn:microsoft.com/office/officeart/2008/layout/BendingPictureBlocks"/>
    <dgm:cxn modelId="{C11F7C12-613C-48FE-9A42-3B6812F5207E}" type="presParOf" srcId="{3EC02658-139C-4DCB-88ED-491927FAEE54}" destId="{867A264F-B425-4FAE-807B-23810DAD421B}" srcOrd="1" destOrd="0" presId="urn:microsoft.com/office/officeart/2008/layout/BendingPictureBlocks"/>
    <dgm:cxn modelId="{2F85D5B2-C3F6-4596-B3DD-72D97598F3AA}" type="presParOf" srcId="{A88AD910-D78A-4764-9F4C-89A4ADA0914E}" destId="{920F9CED-DC79-452B-95D7-BBBCA42B9AFB}" srcOrd="1" destOrd="0" presId="urn:microsoft.com/office/officeart/2008/layout/BendingPictureBlocks"/>
    <dgm:cxn modelId="{627B3723-D158-4A87-BA23-955A7F340A8C}" type="presParOf" srcId="{A88AD910-D78A-4764-9F4C-89A4ADA0914E}" destId="{FBF6B781-4DC3-4FB5-B1BC-F6E1D47C5B08}" srcOrd="2" destOrd="0" presId="urn:microsoft.com/office/officeart/2008/layout/BendingPictureBlocks"/>
    <dgm:cxn modelId="{48595209-2D01-4457-8D26-6F9E7CB0A6C7}" type="presParOf" srcId="{FBF6B781-4DC3-4FB5-B1BC-F6E1D47C5B08}" destId="{2074357F-39E0-4549-B3A8-6F9FB9CFBA81}" srcOrd="0" destOrd="0" presId="urn:microsoft.com/office/officeart/2008/layout/BendingPictureBlocks"/>
    <dgm:cxn modelId="{140F894F-68DD-4B96-9C49-351824F706D3}" type="presParOf" srcId="{FBF6B781-4DC3-4FB5-B1BC-F6E1D47C5B08}" destId="{A6C89F15-53FD-4FD7-9152-8D9F404F9818}" srcOrd="1" destOrd="0" presId="urn:microsoft.com/office/officeart/2008/layout/BendingPictureBlocks"/>
    <dgm:cxn modelId="{69DF0F5C-F50E-433B-9935-06336DAD872D}" type="presParOf" srcId="{A88AD910-D78A-4764-9F4C-89A4ADA0914E}" destId="{C9EC19AE-D5D4-4CD3-9E00-7ED90A2F8E03}" srcOrd="3" destOrd="0" presId="urn:microsoft.com/office/officeart/2008/layout/BendingPictureBlocks"/>
    <dgm:cxn modelId="{7313F635-AA5A-4F45-8706-260BAF701767}" type="presParOf" srcId="{A88AD910-D78A-4764-9F4C-89A4ADA0914E}" destId="{14E71C14-F324-43FB-96AB-6DD2848790EA}" srcOrd="4" destOrd="0" presId="urn:microsoft.com/office/officeart/2008/layout/BendingPictureBlocks"/>
    <dgm:cxn modelId="{D3E662B5-FDE6-4C1D-8040-86C0F696B358}" type="presParOf" srcId="{14E71C14-F324-43FB-96AB-6DD2848790EA}" destId="{2EB2A1DB-B3BF-468D-AFB4-EBEB797F419D}" srcOrd="0" destOrd="0" presId="urn:microsoft.com/office/officeart/2008/layout/BendingPictureBlocks"/>
    <dgm:cxn modelId="{FAA18C21-64C0-44AF-9C28-5DB2D7FDDB28}" type="presParOf" srcId="{14E71C14-F324-43FB-96AB-6DD2848790EA}" destId="{2A0F521D-3412-4A5F-A566-DEBB344CC63C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72ED46-3586-4894-9A56-0C9F1980DB37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9ECCBE-9AAE-4A1F-85B9-8F0F55989090}">
      <dgm:prSet custT="1"/>
      <dgm:spPr/>
      <dgm:t>
        <a:bodyPr/>
        <a:lstStyle/>
        <a:p>
          <a:pPr rtl="0"/>
          <a:r>
            <a:rPr lang="de-DE" sz="46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weniger Abfall </a:t>
          </a:r>
          <a:endParaRPr lang="ru-RU" sz="4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05AB31C-A0C0-4E02-AB49-3B5CE01D8E1E}" type="parTrans" cxnId="{DB940DFC-759F-4B93-B590-C5A28A6E1EF0}">
      <dgm:prSet/>
      <dgm:spPr/>
      <dgm:t>
        <a:bodyPr/>
        <a:lstStyle/>
        <a:p>
          <a:endParaRPr lang="ru-RU"/>
        </a:p>
      </dgm:t>
    </dgm:pt>
    <dgm:pt modelId="{57796251-A2AF-4DB3-92A0-CEBC12301D68}" type="sibTrans" cxnId="{DB940DFC-759F-4B93-B590-C5A28A6E1EF0}">
      <dgm:prSet/>
      <dgm:spPr/>
      <dgm:t>
        <a:bodyPr/>
        <a:lstStyle/>
        <a:p>
          <a:endParaRPr lang="ru-RU"/>
        </a:p>
      </dgm:t>
    </dgm:pt>
    <dgm:pt modelId="{6329B50D-5E76-412A-A1B9-9657B6E8AE61}">
      <dgm:prSet custT="1"/>
      <dgm:spPr/>
      <dgm:t>
        <a:bodyPr/>
        <a:lstStyle/>
        <a:p>
          <a:pPr rtl="0"/>
          <a:r>
            <a:rPr lang="de-DE" sz="46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Einsparungen beim Transport</a:t>
          </a:r>
          <a:endParaRPr lang="ru-RU" sz="4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F9FD8F9-4EDA-439F-BCE0-7C7F0B50D593}" type="parTrans" cxnId="{E9F71E1E-43C4-4C5B-9AD3-E6433C979D73}">
      <dgm:prSet/>
      <dgm:spPr/>
      <dgm:t>
        <a:bodyPr/>
        <a:lstStyle/>
        <a:p>
          <a:endParaRPr lang="ru-RU"/>
        </a:p>
      </dgm:t>
    </dgm:pt>
    <dgm:pt modelId="{0C680784-7B64-4EE3-AB48-0F1275BCDA13}" type="sibTrans" cxnId="{E9F71E1E-43C4-4C5B-9AD3-E6433C979D73}">
      <dgm:prSet/>
      <dgm:spPr/>
      <dgm:t>
        <a:bodyPr/>
        <a:lstStyle/>
        <a:p>
          <a:endParaRPr lang="ru-RU"/>
        </a:p>
      </dgm:t>
    </dgm:pt>
    <dgm:pt modelId="{CF2F8953-AEA0-4667-B0E8-9AE1771B62B4}">
      <dgm:prSet custT="1"/>
      <dgm:spPr/>
      <dgm:t>
        <a:bodyPr/>
        <a:lstStyle/>
        <a:p>
          <a:pPr rtl="0"/>
          <a:r>
            <a:rPr lang="de-DE" sz="46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Herstellung von Prototypen </a:t>
          </a:r>
          <a:endParaRPr lang="ru-RU" sz="4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E7583A2-EB3A-4061-9230-84301050E446}" type="parTrans" cxnId="{71F75259-CCFE-4EBC-8EA9-2A38AA7A4165}">
      <dgm:prSet/>
      <dgm:spPr/>
      <dgm:t>
        <a:bodyPr/>
        <a:lstStyle/>
        <a:p>
          <a:endParaRPr lang="ru-RU"/>
        </a:p>
      </dgm:t>
    </dgm:pt>
    <dgm:pt modelId="{DF5D5C27-0ED6-4C6B-A74B-02070F76E5C6}" type="sibTrans" cxnId="{71F75259-CCFE-4EBC-8EA9-2A38AA7A4165}">
      <dgm:prSet/>
      <dgm:spPr/>
      <dgm:t>
        <a:bodyPr/>
        <a:lstStyle/>
        <a:p>
          <a:endParaRPr lang="ru-RU"/>
        </a:p>
      </dgm:t>
    </dgm:pt>
    <dgm:pt modelId="{A5CE4562-126D-4C6D-8C76-9E71839EB340}" type="pres">
      <dgm:prSet presAssocID="{B672ED46-3586-4894-9A56-0C9F1980DB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57D6152-5138-4635-9689-40F19E821100}" type="pres">
      <dgm:prSet presAssocID="{849ECCBE-9AAE-4A1F-85B9-8F0F55989090}" presName="thickLine" presStyleLbl="alignNode1" presStyleIdx="0" presStyleCnt="3"/>
      <dgm:spPr/>
    </dgm:pt>
    <dgm:pt modelId="{5A93A9A7-BBBF-4E71-BEFB-1DFEE3324A1D}" type="pres">
      <dgm:prSet presAssocID="{849ECCBE-9AAE-4A1F-85B9-8F0F55989090}" presName="horz1" presStyleCnt="0"/>
      <dgm:spPr/>
    </dgm:pt>
    <dgm:pt modelId="{35BCACFE-6D7A-4A25-923E-7DE92BE6B4DA}" type="pres">
      <dgm:prSet presAssocID="{849ECCBE-9AAE-4A1F-85B9-8F0F55989090}" presName="tx1" presStyleLbl="revTx" presStyleIdx="0" presStyleCnt="3" custScaleY="30085"/>
      <dgm:spPr/>
      <dgm:t>
        <a:bodyPr/>
        <a:lstStyle/>
        <a:p>
          <a:endParaRPr lang="ru-RU"/>
        </a:p>
      </dgm:t>
    </dgm:pt>
    <dgm:pt modelId="{32E9BAE2-C394-4F69-AF68-A9940CD826AD}" type="pres">
      <dgm:prSet presAssocID="{849ECCBE-9AAE-4A1F-85B9-8F0F55989090}" presName="vert1" presStyleCnt="0"/>
      <dgm:spPr/>
    </dgm:pt>
    <dgm:pt modelId="{7CB1723C-5ACE-4C2C-937E-2FA641798A82}" type="pres">
      <dgm:prSet presAssocID="{6329B50D-5E76-412A-A1B9-9657B6E8AE61}" presName="thickLine" presStyleLbl="alignNode1" presStyleIdx="1" presStyleCnt="3"/>
      <dgm:spPr/>
    </dgm:pt>
    <dgm:pt modelId="{2E881961-E719-4973-94C1-9B3C2863F409}" type="pres">
      <dgm:prSet presAssocID="{6329B50D-5E76-412A-A1B9-9657B6E8AE61}" presName="horz1" presStyleCnt="0"/>
      <dgm:spPr/>
    </dgm:pt>
    <dgm:pt modelId="{6803EB2D-4002-4FC1-AB27-59F1465A876A}" type="pres">
      <dgm:prSet presAssocID="{6329B50D-5E76-412A-A1B9-9657B6E8AE61}" presName="tx1" presStyleLbl="revTx" presStyleIdx="1" presStyleCnt="3" custScaleY="51309"/>
      <dgm:spPr/>
      <dgm:t>
        <a:bodyPr/>
        <a:lstStyle/>
        <a:p>
          <a:endParaRPr lang="ru-RU"/>
        </a:p>
      </dgm:t>
    </dgm:pt>
    <dgm:pt modelId="{33D61A9A-8157-4EEA-B2C3-D938C55B4CD0}" type="pres">
      <dgm:prSet presAssocID="{6329B50D-5E76-412A-A1B9-9657B6E8AE61}" presName="vert1" presStyleCnt="0"/>
      <dgm:spPr/>
    </dgm:pt>
    <dgm:pt modelId="{99CF5791-8FF8-4017-B7AE-4159ADA6C627}" type="pres">
      <dgm:prSet presAssocID="{CF2F8953-AEA0-4667-B0E8-9AE1771B62B4}" presName="thickLine" presStyleLbl="alignNode1" presStyleIdx="2" presStyleCnt="3"/>
      <dgm:spPr/>
    </dgm:pt>
    <dgm:pt modelId="{064D732E-E3F6-4FBE-92E1-C9BB4E04228F}" type="pres">
      <dgm:prSet presAssocID="{CF2F8953-AEA0-4667-B0E8-9AE1771B62B4}" presName="horz1" presStyleCnt="0"/>
      <dgm:spPr/>
    </dgm:pt>
    <dgm:pt modelId="{24706E9E-2B1F-4580-B2D6-11B1E2EDC3D7}" type="pres">
      <dgm:prSet presAssocID="{CF2F8953-AEA0-4667-B0E8-9AE1771B62B4}" presName="tx1" presStyleLbl="revTx" presStyleIdx="2" presStyleCnt="3" custScaleY="84894"/>
      <dgm:spPr/>
      <dgm:t>
        <a:bodyPr/>
        <a:lstStyle/>
        <a:p>
          <a:endParaRPr lang="ru-RU"/>
        </a:p>
      </dgm:t>
    </dgm:pt>
    <dgm:pt modelId="{4BBB169D-B210-4CB1-A4E5-4AAAE4956326}" type="pres">
      <dgm:prSet presAssocID="{CF2F8953-AEA0-4667-B0E8-9AE1771B62B4}" presName="vert1" presStyleCnt="0"/>
      <dgm:spPr/>
    </dgm:pt>
  </dgm:ptLst>
  <dgm:cxnLst>
    <dgm:cxn modelId="{02D4B283-09E3-48A2-B465-7CDAB6EB061A}" type="presOf" srcId="{CF2F8953-AEA0-4667-B0E8-9AE1771B62B4}" destId="{24706E9E-2B1F-4580-B2D6-11B1E2EDC3D7}" srcOrd="0" destOrd="0" presId="urn:microsoft.com/office/officeart/2008/layout/LinedList"/>
    <dgm:cxn modelId="{0D8C5137-C31E-4564-A478-91CD2458C56E}" type="presOf" srcId="{849ECCBE-9AAE-4A1F-85B9-8F0F55989090}" destId="{35BCACFE-6D7A-4A25-923E-7DE92BE6B4DA}" srcOrd="0" destOrd="0" presId="urn:microsoft.com/office/officeart/2008/layout/LinedList"/>
    <dgm:cxn modelId="{E9E68E1E-1DAD-4BB8-AC85-3CED567B678F}" type="presOf" srcId="{B672ED46-3586-4894-9A56-0C9F1980DB37}" destId="{A5CE4562-126D-4C6D-8C76-9E71839EB340}" srcOrd="0" destOrd="0" presId="urn:microsoft.com/office/officeart/2008/layout/LinedList"/>
    <dgm:cxn modelId="{71F75259-CCFE-4EBC-8EA9-2A38AA7A4165}" srcId="{B672ED46-3586-4894-9A56-0C9F1980DB37}" destId="{CF2F8953-AEA0-4667-B0E8-9AE1771B62B4}" srcOrd="2" destOrd="0" parTransId="{CE7583A2-EB3A-4061-9230-84301050E446}" sibTransId="{DF5D5C27-0ED6-4C6B-A74B-02070F76E5C6}"/>
    <dgm:cxn modelId="{DB940DFC-759F-4B93-B590-C5A28A6E1EF0}" srcId="{B672ED46-3586-4894-9A56-0C9F1980DB37}" destId="{849ECCBE-9AAE-4A1F-85B9-8F0F55989090}" srcOrd="0" destOrd="0" parTransId="{C05AB31C-A0C0-4E02-AB49-3B5CE01D8E1E}" sibTransId="{57796251-A2AF-4DB3-92A0-CEBC12301D68}"/>
    <dgm:cxn modelId="{3264B585-DA2B-456F-934D-BE44C5B51561}" type="presOf" srcId="{6329B50D-5E76-412A-A1B9-9657B6E8AE61}" destId="{6803EB2D-4002-4FC1-AB27-59F1465A876A}" srcOrd="0" destOrd="0" presId="urn:microsoft.com/office/officeart/2008/layout/LinedList"/>
    <dgm:cxn modelId="{E9F71E1E-43C4-4C5B-9AD3-E6433C979D73}" srcId="{B672ED46-3586-4894-9A56-0C9F1980DB37}" destId="{6329B50D-5E76-412A-A1B9-9657B6E8AE61}" srcOrd="1" destOrd="0" parTransId="{9F9FD8F9-4EDA-439F-BCE0-7C7F0B50D593}" sibTransId="{0C680784-7B64-4EE3-AB48-0F1275BCDA13}"/>
    <dgm:cxn modelId="{3A284796-FCFC-4D7B-877A-6CC8C62EB3EE}" type="presParOf" srcId="{A5CE4562-126D-4C6D-8C76-9E71839EB340}" destId="{957D6152-5138-4635-9689-40F19E821100}" srcOrd="0" destOrd="0" presId="urn:microsoft.com/office/officeart/2008/layout/LinedList"/>
    <dgm:cxn modelId="{73B385E4-A297-4D8A-8FC5-860DA78F4EBD}" type="presParOf" srcId="{A5CE4562-126D-4C6D-8C76-9E71839EB340}" destId="{5A93A9A7-BBBF-4E71-BEFB-1DFEE3324A1D}" srcOrd="1" destOrd="0" presId="urn:microsoft.com/office/officeart/2008/layout/LinedList"/>
    <dgm:cxn modelId="{2FBB9E52-FD20-464D-B745-1A6051396C49}" type="presParOf" srcId="{5A93A9A7-BBBF-4E71-BEFB-1DFEE3324A1D}" destId="{35BCACFE-6D7A-4A25-923E-7DE92BE6B4DA}" srcOrd="0" destOrd="0" presId="urn:microsoft.com/office/officeart/2008/layout/LinedList"/>
    <dgm:cxn modelId="{F1321E5F-D788-4CFA-B339-F372C545B7CB}" type="presParOf" srcId="{5A93A9A7-BBBF-4E71-BEFB-1DFEE3324A1D}" destId="{32E9BAE2-C394-4F69-AF68-A9940CD826AD}" srcOrd="1" destOrd="0" presId="urn:microsoft.com/office/officeart/2008/layout/LinedList"/>
    <dgm:cxn modelId="{B2844A42-9175-4741-96FC-8B0B2219DE71}" type="presParOf" srcId="{A5CE4562-126D-4C6D-8C76-9E71839EB340}" destId="{7CB1723C-5ACE-4C2C-937E-2FA641798A82}" srcOrd="2" destOrd="0" presId="urn:microsoft.com/office/officeart/2008/layout/LinedList"/>
    <dgm:cxn modelId="{86C35A0A-8581-4297-948D-FB8683979CC7}" type="presParOf" srcId="{A5CE4562-126D-4C6D-8C76-9E71839EB340}" destId="{2E881961-E719-4973-94C1-9B3C2863F409}" srcOrd="3" destOrd="0" presId="urn:microsoft.com/office/officeart/2008/layout/LinedList"/>
    <dgm:cxn modelId="{A1B6ABA7-9303-4FAA-B562-0D7F07440F06}" type="presParOf" srcId="{2E881961-E719-4973-94C1-9B3C2863F409}" destId="{6803EB2D-4002-4FC1-AB27-59F1465A876A}" srcOrd="0" destOrd="0" presId="urn:microsoft.com/office/officeart/2008/layout/LinedList"/>
    <dgm:cxn modelId="{A644D1BB-0327-4D9D-9ACE-0D96836B8F42}" type="presParOf" srcId="{2E881961-E719-4973-94C1-9B3C2863F409}" destId="{33D61A9A-8157-4EEA-B2C3-D938C55B4CD0}" srcOrd="1" destOrd="0" presId="urn:microsoft.com/office/officeart/2008/layout/LinedList"/>
    <dgm:cxn modelId="{A77E5F6D-ECFC-489A-A82C-149C3A7BA2A0}" type="presParOf" srcId="{A5CE4562-126D-4C6D-8C76-9E71839EB340}" destId="{99CF5791-8FF8-4017-B7AE-4159ADA6C627}" srcOrd="4" destOrd="0" presId="urn:microsoft.com/office/officeart/2008/layout/LinedList"/>
    <dgm:cxn modelId="{14B33D7B-59B0-4E01-B3A6-2D5764630D4E}" type="presParOf" srcId="{A5CE4562-126D-4C6D-8C76-9E71839EB340}" destId="{064D732E-E3F6-4FBE-92E1-C9BB4E04228F}" srcOrd="5" destOrd="0" presId="urn:microsoft.com/office/officeart/2008/layout/LinedList"/>
    <dgm:cxn modelId="{FD8E5008-BC58-4A89-B38E-E9060CDCDFC4}" type="presParOf" srcId="{064D732E-E3F6-4FBE-92E1-C9BB4E04228F}" destId="{24706E9E-2B1F-4580-B2D6-11B1E2EDC3D7}" srcOrd="0" destOrd="0" presId="urn:microsoft.com/office/officeart/2008/layout/LinedList"/>
    <dgm:cxn modelId="{479C119B-71BF-4828-B06C-775E11C8418A}" type="presParOf" srcId="{064D732E-E3F6-4FBE-92E1-C9BB4E04228F}" destId="{4BBB169D-B210-4CB1-A4E5-4AAAE4956326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82D9ED-8E4F-48D3-9292-3A48D6EE3402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CBC31B-86D5-4FC5-8F21-8C135C2CF048}">
      <dgm:prSet custT="1"/>
      <dgm:spPr/>
      <dgm:t>
        <a:bodyPr/>
        <a:lstStyle/>
        <a:p>
          <a:pPr rtl="0"/>
          <a:r>
            <a:rPr lang="de-DE" sz="46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Vernichtung</a:t>
          </a:r>
        </a:p>
        <a:p>
          <a:pPr rtl="0"/>
          <a:r>
            <a:rPr lang="de-DE" sz="46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der Arbeitsplätze  </a:t>
          </a:r>
          <a:endParaRPr lang="ru-RU" sz="4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42BD565-A403-4A5F-81D5-65185B19FDB3}" type="parTrans" cxnId="{B2A722C5-F87C-4F29-8372-FA96AFEF3055}">
      <dgm:prSet/>
      <dgm:spPr/>
      <dgm:t>
        <a:bodyPr/>
        <a:lstStyle/>
        <a:p>
          <a:endParaRPr lang="ru-RU"/>
        </a:p>
      </dgm:t>
    </dgm:pt>
    <dgm:pt modelId="{6143BDFC-6481-4AC2-B3CD-7F2BEE632669}" type="sibTrans" cxnId="{B2A722C5-F87C-4F29-8372-FA96AFEF3055}">
      <dgm:prSet/>
      <dgm:spPr/>
      <dgm:t>
        <a:bodyPr/>
        <a:lstStyle/>
        <a:p>
          <a:endParaRPr lang="ru-RU"/>
        </a:p>
      </dgm:t>
    </dgm:pt>
    <dgm:pt modelId="{F9BE75DE-335B-495A-9930-488F52609804}">
      <dgm:prSet custT="1"/>
      <dgm:spPr/>
      <dgm:t>
        <a:bodyPr/>
        <a:lstStyle/>
        <a:p>
          <a:pPr rtl="0"/>
          <a:r>
            <a:rPr lang="de-DE" sz="46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Entbehrlichkeit der Länder der Massenfertigung</a:t>
          </a:r>
          <a:endParaRPr lang="ru-RU" sz="4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7FE3D71-30AA-4EB9-B6EF-451D068EC1F2}" type="parTrans" cxnId="{88CDC519-7800-4B2B-A855-397F160F0B2C}">
      <dgm:prSet/>
      <dgm:spPr/>
      <dgm:t>
        <a:bodyPr/>
        <a:lstStyle/>
        <a:p>
          <a:endParaRPr lang="ru-RU"/>
        </a:p>
      </dgm:t>
    </dgm:pt>
    <dgm:pt modelId="{B51BCF45-8576-4290-A658-0BB6F866F295}" type="sibTrans" cxnId="{88CDC519-7800-4B2B-A855-397F160F0B2C}">
      <dgm:prSet/>
      <dgm:spPr/>
      <dgm:t>
        <a:bodyPr/>
        <a:lstStyle/>
        <a:p>
          <a:endParaRPr lang="ru-RU"/>
        </a:p>
      </dgm:t>
    </dgm:pt>
    <dgm:pt modelId="{67A8B34D-66B6-43D0-B627-E733706D0A36}">
      <dgm:prSet custT="1"/>
      <dgm:spPr/>
      <dgm:t>
        <a:bodyPr/>
        <a:lstStyle/>
        <a:p>
          <a:pPr rtl="0"/>
          <a:r>
            <a:rPr lang="de-DE" sz="4600" b="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keine gute Service-Infrastruktur</a:t>
          </a:r>
          <a:endParaRPr lang="ru-RU" sz="4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495FCF-1FA6-4B8F-A7D4-A507C35BB6A4}" type="parTrans" cxnId="{F3AFFCF9-23D3-4E31-A3AE-43033AC960AF}">
      <dgm:prSet/>
      <dgm:spPr/>
      <dgm:t>
        <a:bodyPr/>
        <a:lstStyle/>
        <a:p>
          <a:endParaRPr lang="ru-RU"/>
        </a:p>
      </dgm:t>
    </dgm:pt>
    <dgm:pt modelId="{1E5C49DD-1548-4424-A60A-7E490889B144}" type="sibTrans" cxnId="{F3AFFCF9-23D3-4E31-A3AE-43033AC960AF}">
      <dgm:prSet/>
      <dgm:spPr/>
      <dgm:t>
        <a:bodyPr/>
        <a:lstStyle/>
        <a:p>
          <a:endParaRPr lang="ru-RU"/>
        </a:p>
      </dgm:t>
    </dgm:pt>
    <dgm:pt modelId="{9F4C8A79-BA48-4E49-94A1-1675C02FE701}" type="pres">
      <dgm:prSet presAssocID="{4982D9ED-8E4F-48D3-9292-3A48D6EE34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57A450C-0AA6-4979-9DCC-B674693A5A27}" type="pres">
      <dgm:prSet presAssocID="{13CBC31B-86D5-4FC5-8F21-8C135C2CF048}" presName="thickLine" presStyleLbl="alignNode1" presStyleIdx="0" presStyleCnt="3"/>
      <dgm:spPr/>
    </dgm:pt>
    <dgm:pt modelId="{DA80F01C-397F-466E-98A4-0DB30547DADD}" type="pres">
      <dgm:prSet presAssocID="{13CBC31B-86D5-4FC5-8F21-8C135C2CF048}" presName="horz1" presStyleCnt="0"/>
      <dgm:spPr/>
    </dgm:pt>
    <dgm:pt modelId="{66C003F6-5FFE-4FD1-8729-50A64DA1E819}" type="pres">
      <dgm:prSet presAssocID="{13CBC31B-86D5-4FC5-8F21-8C135C2CF048}" presName="tx1" presStyleLbl="revTx" presStyleIdx="0" presStyleCnt="3" custScaleY="75175"/>
      <dgm:spPr/>
      <dgm:t>
        <a:bodyPr/>
        <a:lstStyle/>
        <a:p>
          <a:endParaRPr lang="ru-RU"/>
        </a:p>
      </dgm:t>
    </dgm:pt>
    <dgm:pt modelId="{D689D4CA-7D08-4190-AE14-ED56972031D5}" type="pres">
      <dgm:prSet presAssocID="{13CBC31B-86D5-4FC5-8F21-8C135C2CF048}" presName="vert1" presStyleCnt="0"/>
      <dgm:spPr/>
    </dgm:pt>
    <dgm:pt modelId="{C5361E9F-1802-459F-B455-2CA6CDA239DE}" type="pres">
      <dgm:prSet presAssocID="{F9BE75DE-335B-495A-9930-488F52609804}" presName="thickLine" presStyleLbl="alignNode1" presStyleIdx="1" presStyleCnt="3"/>
      <dgm:spPr/>
    </dgm:pt>
    <dgm:pt modelId="{7FB836AC-2992-4BC5-97C9-0514EB787C05}" type="pres">
      <dgm:prSet presAssocID="{F9BE75DE-335B-495A-9930-488F52609804}" presName="horz1" presStyleCnt="0"/>
      <dgm:spPr/>
    </dgm:pt>
    <dgm:pt modelId="{24EA30F6-3D72-494A-9D41-8F8EF0BAF9F7}" type="pres">
      <dgm:prSet presAssocID="{F9BE75DE-335B-495A-9930-488F52609804}" presName="tx1" presStyleLbl="revTx" presStyleIdx="1" presStyleCnt="3"/>
      <dgm:spPr/>
      <dgm:t>
        <a:bodyPr/>
        <a:lstStyle/>
        <a:p>
          <a:endParaRPr lang="ru-RU"/>
        </a:p>
      </dgm:t>
    </dgm:pt>
    <dgm:pt modelId="{7224A427-DD64-4607-97FA-E09E3157B452}" type="pres">
      <dgm:prSet presAssocID="{F9BE75DE-335B-495A-9930-488F52609804}" presName="vert1" presStyleCnt="0"/>
      <dgm:spPr/>
    </dgm:pt>
    <dgm:pt modelId="{2342F948-66C2-436A-8516-517F4A6D5C2A}" type="pres">
      <dgm:prSet presAssocID="{67A8B34D-66B6-43D0-B627-E733706D0A36}" presName="thickLine" presStyleLbl="alignNode1" presStyleIdx="2" presStyleCnt="3"/>
      <dgm:spPr/>
    </dgm:pt>
    <dgm:pt modelId="{88778EDA-FB94-4E3D-92A0-AFAC5FAD625B}" type="pres">
      <dgm:prSet presAssocID="{67A8B34D-66B6-43D0-B627-E733706D0A36}" presName="horz1" presStyleCnt="0"/>
      <dgm:spPr/>
    </dgm:pt>
    <dgm:pt modelId="{909A7047-482A-4634-B59F-2652F66B40F5}" type="pres">
      <dgm:prSet presAssocID="{67A8B34D-66B6-43D0-B627-E733706D0A36}" presName="tx1" presStyleLbl="revTx" presStyleIdx="2" presStyleCnt="3"/>
      <dgm:spPr/>
      <dgm:t>
        <a:bodyPr/>
        <a:lstStyle/>
        <a:p>
          <a:endParaRPr lang="ru-RU"/>
        </a:p>
      </dgm:t>
    </dgm:pt>
    <dgm:pt modelId="{C117A8A6-27D8-4703-A365-A0BE804A8443}" type="pres">
      <dgm:prSet presAssocID="{67A8B34D-66B6-43D0-B627-E733706D0A36}" presName="vert1" presStyleCnt="0"/>
      <dgm:spPr/>
    </dgm:pt>
  </dgm:ptLst>
  <dgm:cxnLst>
    <dgm:cxn modelId="{C50783DC-5736-4CBB-8741-19C1A7E9001D}" type="presOf" srcId="{F9BE75DE-335B-495A-9930-488F52609804}" destId="{24EA30F6-3D72-494A-9D41-8F8EF0BAF9F7}" srcOrd="0" destOrd="0" presId="urn:microsoft.com/office/officeart/2008/layout/LinedList"/>
    <dgm:cxn modelId="{F3AFFCF9-23D3-4E31-A3AE-43033AC960AF}" srcId="{4982D9ED-8E4F-48D3-9292-3A48D6EE3402}" destId="{67A8B34D-66B6-43D0-B627-E733706D0A36}" srcOrd="2" destOrd="0" parTransId="{B7495FCF-1FA6-4B8F-A7D4-A507C35BB6A4}" sibTransId="{1E5C49DD-1548-4424-A60A-7E490889B144}"/>
    <dgm:cxn modelId="{88CDC519-7800-4B2B-A855-397F160F0B2C}" srcId="{4982D9ED-8E4F-48D3-9292-3A48D6EE3402}" destId="{F9BE75DE-335B-495A-9930-488F52609804}" srcOrd="1" destOrd="0" parTransId="{77FE3D71-30AA-4EB9-B6EF-451D068EC1F2}" sibTransId="{B51BCF45-8576-4290-A658-0BB6F866F295}"/>
    <dgm:cxn modelId="{B2A722C5-F87C-4F29-8372-FA96AFEF3055}" srcId="{4982D9ED-8E4F-48D3-9292-3A48D6EE3402}" destId="{13CBC31B-86D5-4FC5-8F21-8C135C2CF048}" srcOrd="0" destOrd="0" parTransId="{442BD565-A403-4A5F-81D5-65185B19FDB3}" sibTransId="{6143BDFC-6481-4AC2-B3CD-7F2BEE632669}"/>
    <dgm:cxn modelId="{816E091C-A1FC-46B1-88C2-769AF686A36F}" type="presOf" srcId="{67A8B34D-66B6-43D0-B627-E733706D0A36}" destId="{909A7047-482A-4634-B59F-2652F66B40F5}" srcOrd="0" destOrd="0" presId="urn:microsoft.com/office/officeart/2008/layout/LinedList"/>
    <dgm:cxn modelId="{5F0AAB08-B27B-48AD-B986-2ACC09381D2A}" type="presOf" srcId="{4982D9ED-8E4F-48D3-9292-3A48D6EE3402}" destId="{9F4C8A79-BA48-4E49-94A1-1675C02FE701}" srcOrd="0" destOrd="0" presId="urn:microsoft.com/office/officeart/2008/layout/LinedList"/>
    <dgm:cxn modelId="{0FCCE32F-9EF3-4334-81DC-9DF4F72931A3}" type="presOf" srcId="{13CBC31B-86D5-4FC5-8F21-8C135C2CF048}" destId="{66C003F6-5FFE-4FD1-8729-50A64DA1E819}" srcOrd="0" destOrd="0" presId="urn:microsoft.com/office/officeart/2008/layout/LinedList"/>
    <dgm:cxn modelId="{48617DFF-3A85-4E95-8471-F81E108FACC1}" type="presParOf" srcId="{9F4C8A79-BA48-4E49-94A1-1675C02FE701}" destId="{C57A450C-0AA6-4979-9DCC-B674693A5A27}" srcOrd="0" destOrd="0" presId="urn:microsoft.com/office/officeart/2008/layout/LinedList"/>
    <dgm:cxn modelId="{2DEEEA58-9D4B-4932-BE72-C6B7BD57154C}" type="presParOf" srcId="{9F4C8A79-BA48-4E49-94A1-1675C02FE701}" destId="{DA80F01C-397F-466E-98A4-0DB30547DADD}" srcOrd="1" destOrd="0" presId="urn:microsoft.com/office/officeart/2008/layout/LinedList"/>
    <dgm:cxn modelId="{FAB4CC3D-335E-45BF-9E7A-96AF0E5CE8B3}" type="presParOf" srcId="{DA80F01C-397F-466E-98A4-0DB30547DADD}" destId="{66C003F6-5FFE-4FD1-8729-50A64DA1E819}" srcOrd="0" destOrd="0" presId="urn:microsoft.com/office/officeart/2008/layout/LinedList"/>
    <dgm:cxn modelId="{C2C8DEDD-D595-41A8-89A4-237A78013BA8}" type="presParOf" srcId="{DA80F01C-397F-466E-98A4-0DB30547DADD}" destId="{D689D4CA-7D08-4190-AE14-ED56972031D5}" srcOrd="1" destOrd="0" presId="urn:microsoft.com/office/officeart/2008/layout/LinedList"/>
    <dgm:cxn modelId="{48431330-52DB-42DD-A0FF-BE9838776323}" type="presParOf" srcId="{9F4C8A79-BA48-4E49-94A1-1675C02FE701}" destId="{C5361E9F-1802-459F-B455-2CA6CDA239DE}" srcOrd="2" destOrd="0" presId="urn:microsoft.com/office/officeart/2008/layout/LinedList"/>
    <dgm:cxn modelId="{8C1793BB-5F93-4751-8389-EA1FF27D6F95}" type="presParOf" srcId="{9F4C8A79-BA48-4E49-94A1-1675C02FE701}" destId="{7FB836AC-2992-4BC5-97C9-0514EB787C05}" srcOrd="3" destOrd="0" presId="urn:microsoft.com/office/officeart/2008/layout/LinedList"/>
    <dgm:cxn modelId="{B68E6B72-A927-46E2-AD94-75C99A763AB6}" type="presParOf" srcId="{7FB836AC-2992-4BC5-97C9-0514EB787C05}" destId="{24EA30F6-3D72-494A-9D41-8F8EF0BAF9F7}" srcOrd="0" destOrd="0" presId="urn:microsoft.com/office/officeart/2008/layout/LinedList"/>
    <dgm:cxn modelId="{55A2213B-E33D-4B54-87AF-99BE8A6EAA3C}" type="presParOf" srcId="{7FB836AC-2992-4BC5-97C9-0514EB787C05}" destId="{7224A427-DD64-4607-97FA-E09E3157B452}" srcOrd="1" destOrd="0" presId="urn:microsoft.com/office/officeart/2008/layout/LinedList"/>
    <dgm:cxn modelId="{52912472-2641-4DBD-AB56-1BABB2071BDB}" type="presParOf" srcId="{9F4C8A79-BA48-4E49-94A1-1675C02FE701}" destId="{2342F948-66C2-436A-8516-517F4A6D5C2A}" srcOrd="4" destOrd="0" presId="urn:microsoft.com/office/officeart/2008/layout/LinedList"/>
    <dgm:cxn modelId="{BA393E5C-37D4-4532-B204-7AC44686F191}" type="presParOf" srcId="{9F4C8A79-BA48-4E49-94A1-1675C02FE701}" destId="{88778EDA-FB94-4E3D-92A0-AFAC5FAD625B}" srcOrd="5" destOrd="0" presId="urn:microsoft.com/office/officeart/2008/layout/LinedList"/>
    <dgm:cxn modelId="{E8D06A4B-740B-4756-A108-33AA042B3B7C}" type="presParOf" srcId="{88778EDA-FB94-4E3D-92A0-AFAC5FAD625B}" destId="{909A7047-482A-4634-B59F-2652F66B40F5}" srcOrd="0" destOrd="0" presId="urn:microsoft.com/office/officeart/2008/layout/LinedList"/>
    <dgm:cxn modelId="{476A2598-8560-4EF5-B697-7E81AA60CC5B}" type="presParOf" srcId="{88778EDA-FB94-4E3D-92A0-AFAC5FAD625B}" destId="{C117A8A6-27D8-4703-A365-A0BE804A84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476A6-E921-4F92-8ADE-E0126D3390DD}">
      <dsp:nvSpPr>
        <dsp:cNvPr id="0" name=""/>
        <dsp:cNvSpPr/>
      </dsp:nvSpPr>
      <dsp:spPr>
        <a:xfrm>
          <a:off x="2131732" y="402076"/>
          <a:ext cx="3154026" cy="25069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A264F-B425-4FAE-807B-23810DAD421B}">
      <dsp:nvSpPr>
        <dsp:cNvPr id="0" name=""/>
        <dsp:cNvSpPr/>
      </dsp:nvSpPr>
      <dsp:spPr>
        <a:xfrm>
          <a:off x="981409" y="1886938"/>
          <a:ext cx="1239264" cy="1059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3D Model und fertiges Objekt</a:t>
          </a:r>
          <a:endParaRPr lang="ru-RU" sz="1600" kern="1200" dirty="0"/>
        </a:p>
      </dsp:txBody>
      <dsp:txXfrm>
        <a:off x="981409" y="1886938"/>
        <a:ext cx="1239264" cy="1059026"/>
      </dsp:txXfrm>
    </dsp:sp>
    <dsp:sp modelId="{2074357F-39E0-4549-B3A8-6F9FB9CFBA81}">
      <dsp:nvSpPr>
        <dsp:cNvPr id="0" name=""/>
        <dsp:cNvSpPr/>
      </dsp:nvSpPr>
      <dsp:spPr>
        <a:xfrm>
          <a:off x="6233424" y="336732"/>
          <a:ext cx="3243280" cy="270225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89F15-53FD-4FD7-9152-8D9F404F9818}">
      <dsp:nvSpPr>
        <dsp:cNvPr id="0" name=""/>
        <dsp:cNvSpPr/>
      </dsp:nvSpPr>
      <dsp:spPr>
        <a:xfrm>
          <a:off x="5572038" y="1913716"/>
          <a:ext cx="1186198" cy="1086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Physisches Objekt</a:t>
          </a:r>
          <a:endParaRPr lang="ru-RU" sz="1600" kern="1200" dirty="0"/>
        </a:p>
      </dsp:txBody>
      <dsp:txXfrm>
        <a:off x="5572038" y="1913716"/>
        <a:ext cx="1186198" cy="1086590"/>
      </dsp:txXfrm>
    </dsp:sp>
    <dsp:sp modelId="{2EB2A1DB-B3BF-468D-AFB4-EBEB797F419D}">
      <dsp:nvSpPr>
        <dsp:cNvPr id="0" name=""/>
        <dsp:cNvSpPr/>
      </dsp:nvSpPr>
      <dsp:spPr>
        <a:xfrm>
          <a:off x="4165423" y="3419021"/>
          <a:ext cx="3485738" cy="255809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F521D-3412-4A5F-A566-DEBB344CC63C}">
      <dsp:nvSpPr>
        <dsp:cNvPr id="0" name=""/>
        <dsp:cNvSpPr/>
      </dsp:nvSpPr>
      <dsp:spPr>
        <a:xfrm>
          <a:off x="3591505" y="4663341"/>
          <a:ext cx="1195449" cy="1024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3D Modell eines Rades</a:t>
          </a:r>
          <a:endParaRPr lang="ru-RU" sz="1600" kern="1200" dirty="0"/>
        </a:p>
      </dsp:txBody>
      <dsp:txXfrm>
        <a:off x="3591505" y="4663341"/>
        <a:ext cx="1195449" cy="1024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3153511-D6E3-4175-A372-146CBB2F8778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8DD82E8-AC0C-4B7A-B2E5-51B978A5F8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261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3511-D6E3-4175-A372-146CBB2F8778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82E8-AC0C-4B7A-B2E5-51B978A5F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8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3511-D6E3-4175-A372-146CBB2F8778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82E8-AC0C-4B7A-B2E5-51B978A5F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3511-D6E3-4175-A372-146CBB2F8778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82E8-AC0C-4B7A-B2E5-51B978A5F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9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3511-D6E3-4175-A372-146CBB2F8778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82E8-AC0C-4B7A-B2E5-51B978A5F8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086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3511-D6E3-4175-A372-146CBB2F8778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82E8-AC0C-4B7A-B2E5-51B978A5F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4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3511-D6E3-4175-A372-146CBB2F8778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82E8-AC0C-4B7A-B2E5-51B978A5F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1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3511-D6E3-4175-A372-146CBB2F8778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82E8-AC0C-4B7A-B2E5-51B978A5F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8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3511-D6E3-4175-A372-146CBB2F8778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82E8-AC0C-4B7A-B2E5-51B978A5F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3511-D6E3-4175-A372-146CBB2F8778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82E8-AC0C-4B7A-B2E5-51B978A5F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2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3511-D6E3-4175-A372-146CBB2F8778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82E8-AC0C-4B7A-B2E5-51B978A5F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3153511-D6E3-4175-A372-146CBB2F8778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8DD82E8-AC0C-4B7A-B2E5-51B978A5F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2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z.net/aktuell/technik-motor/thema/3d-drucker" TargetMode="External"/><Relationship Id="rId3" Type="http://schemas.openxmlformats.org/officeDocument/2006/relationships/hyperlink" Target="http://www.welt.de/wirtschaft/article128614810/3-D-Druck-leitet-dritte-industrielle-Revolution" TargetMode="External"/><Relationship Id="rId7" Type="http://schemas.openxmlformats.org/officeDocument/2006/relationships/hyperlink" Target="http://www.tagesspiegel.de/weltspiegel/3d-drucker" TargetMode="External"/><Relationship Id="rId2" Type="http://schemas.openxmlformats.org/officeDocument/2006/relationships/hyperlink" Target="http://www.mechatronik-cluster.at/fi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3D-Drucker" TargetMode="External"/><Relationship Id="rId5" Type="http://schemas.openxmlformats.org/officeDocument/2006/relationships/hyperlink" Target="http://www.bitkom.org/de/presse/8477_79836.aspx" TargetMode="External"/><Relationship Id="rId4" Type="http://schemas.openxmlformats.org/officeDocument/2006/relationships/hyperlink" Target="http://future.arte.tv/de/thema/3D-Druc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3ddrucker.cc/funktionsweise-eines-3d-druckers/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google.com.ua/url?sa=i&amp;rct=j&amp;q=&amp;esrc=s&amp;source=images&amp;cd=&amp;ved=0CAYQjB0&amp;url=https://www.r-expo.jp/july2013/exhiSearch/ISOT/en/search_detail.php?id=10979&amp;ei=XzqRVJqVCIXsO7OigNAM&amp;bvm=bv.82001339,d.bGQ&amp;psig=AFQjCNFGjutgBo1Q7IyDHksUhECXKqq0DA&amp;ust=1418890150413953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ddd-druck.at/das-happylab-in-wien-macht-aus-traeumen-3d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040" y="3840217"/>
            <a:ext cx="11114726" cy="1869073"/>
          </a:xfrm>
        </p:spPr>
        <p:txBody>
          <a:bodyPr>
            <a:normAutofit/>
          </a:bodyPr>
          <a:lstStyle/>
          <a:p>
            <a:r>
              <a:rPr lang="de-DE" sz="6600" dirty="0" smtClean="0">
                <a:latin typeface="Bodoni MT Black" panose="02070A03080606020203" pitchFamily="18" charset="0"/>
              </a:rPr>
              <a:t>3D-Drucker-Revolution </a:t>
            </a:r>
            <a:r>
              <a:rPr lang="de-DE" sz="6600" dirty="0">
                <a:latin typeface="Bodoni MT Black" panose="02070A03080606020203" pitchFamily="18" charset="0"/>
              </a:rPr>
              <a:t>für die Wirtschaft?</a:t>
            </a:r>
            <a:endParaRPr lang="ru-RU" sz="6600" dirty="0"/>
          </a:p>
        </p:txBody>
      </p:sp>
      <p:pic>
        <p:nvPicPr>
          <p:cNvPr id="4" name="Picture 2" descr="http://www.3dib.de/wp-content/uploads/3d-drucker-logo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03" y="670730"/>
            <a:ext cx="3124200" cy="292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568" y="238523"/>
            <a:ext cx="9692640" cy="907231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latin typeface="Bodoni MT Black" panose="02070A03080606020203" pitchFamily="18" charset="0"/>
              </a:rPr>
              <a:t>          </a:t>
            </a:r>
            <a:r>
              <a:rPr lang="ru-RU" sz="6600" dirty="0" smtClean="0">
                <a:latin typeface="Bodoni MT Black" panose="02070A03080606020203" pitchFamily="18" charset="0"/>
              </a:rPr>
              <a:t>  </a:t>
            </a:r>
            <a:r>
              <a:rPr lang="de-DE" sz="6600" dirty="0" smtClean="0">
                <a:latin typeface="Bodoni MT Black" panose="02070A03080606020203" pitchFamily="18" charset="0"/>
              </a:rPr>
              <a:t>Quellen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220" y="1260889"/>
            <a:ext cx="9889708" cy="5095844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 smtClean="0"/>
              <a:t>Zeitschrift</a:t>
            </a:r>
            <a:r>
              <a:rPr lang="ru-RU" sz="2400" dirty="0" smtClean="0"/>
              <a:t> </a:t>
            </a:r>
            <a:r>
              <a:rPr lang="de-DE" sz="2400" dirty="0" smtClean="0"/>
              <a:t>“</a:t>
            </a:r>
            <a:r>
              <a:rPr lang="ru-RU" sz="2400" dirty="0" smtClean="0"/>
              <a:t> </a:t>
            </a:r>
            <a:r>
              <a:rPr lang="de-DE" sz="2400" dirty="0" err="1" smtClean="0"/>
              <a:t>Kulurtaustausch</a:t>
            </a:r>
            <a:r>
              <a:rPr lang="ru-RU" sz="2400" dirty="0" smtClean="0"/>
              <a:t> </a:t>
            </a:r>
            <a:r>
              <a:rPr lang="de-DE" sz="2400" dirty="0" smtClean="0"/>
              <a:t>“</a:t>
            </a:r>
          </a:p>
          <a:p>
            <a:r>
              <a:rPr lang="de-DE" sz="2400" dirty="0" smtClean="0"/>
              <a:t>Zeitschrift</a:t>
            </a:r>
            <a:r>
              <a:rPr lang="ru-RU" sz="2400" dirty="0" smtClean="0"/>
              <a:t> </a:t>
            </a:r>
            <a:r>
              <a:rPr lang="de-DE" sz="2400" dirty="0" smtClean="0"/>
              <a:t>“</a:t>
            </a:r>
            <a:r>
              <a:rPr lang="ru-RU" sz="2400" dirty="0" smtClean="0"/>
              <a:t> </a:t>
            </a:r>
            <a:r>
              <a:rPr lang="de-DE" sz="2400" dirty="0" smtClean="0"/>
              <a:t>Focus</a:t>
            </a:r>
            <a:r>
              <a:rPr lang="ru-RU" sz="2400" dirty="0" smtClean="0"/>
              <a:t> </a:t>
            </a:r>
            <a:r>
              <a:rPr lang="de-DE" sz="2400" dirty="0" smtClean="0"/>
              <a:t>“</a:t>
            </a:r>
          </a:p>
          <a:p>
            <a:r>
              <a:rPr lang="de-DE" sz="2400" dirty="0">
                <a:hlinkClick r:id="rId2"/>
              </a:rPr>
              <a:t>http://</a:t>
            </a:r>
            <a:r>
              <a:rPr lang="de-DE" sz="2400" dirty="0" smtClean="0">
                <a:hlinkClick r:id="rId2"/>
              </a:rPr>
              <a:t>www.mechatronik-cluster.at/files</a:t>
            </a:r>
            <a:endParaRPr lang="de-DE" sz="2400" dirty="0" smtClean="0"/>
          </a:p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http://</a:t>
            </a:r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www.welt.de/wirtschaft/article128614810/3-D-Druck-leitet-dritte-industrielle-Revolution</a:t>
            </a:r>
            <a:r>
              <a:rPr lang="de-DE" sz="2400" dirty="0" smtClean="0"/>
              <a:t>.</a:t>
            </a:r>
          </a:p>
          <a:p>
            <a:r>
              <a:rPr lang="de-DE" sz="2400" dirty="0">
                <a:hlinkClick r:id="rId4"/>
              </a:rPr>
              <a:t>http://</a:t>
            </a:r>
            <a:r>
              <a:rPr lang="de-DE" sz="2400" dirty="0" smtClean="0">
                <a:hlinkClick r:id="rId4"/>
              </a:rPr>
              <a:t>future.arte.tv/de/thema/3D-Druck</a:t>
            </a:r>
            <a:endParaRPr lang="de-DE" sz="2400" dirty="0" smtClean="0"/>
          </a:p>
          <a:p>
            <a:r>
              <a:rPr lang="de-DE" sz="2400" dirty="0">
                <a:hlinkClick r:id="rId5"/>
              </a:rPr>
              <a:t>http://</a:t>
            </a:r>
            <a:r>
              <a:rPr lang="de-DE" sz="2400" dirty="0" smtClean="0">
                <a:hlinkClick r:id="rId5"/>
              </a:rPr>
              <a:t>www.bitkom.org/de/presse/8477_79836.aspx</a:t>
            </a:r>
            <a:endParaRPr lang="de-DE" sz="2400" dirty="0" smtClean="0"/>
          </a:p>
          <a:p>
            <a:r>
              <a:rPr lang="de-DE" sz="2400" dirty="0">
                <a:hlinkClick r:id="rId6"/>
              </a:rPr>
              <a:t>http://</a:t>
            </a:r>
            <a:r>
              <a:rPr lang="de-DE" sz="2400" dirty="0" smtClean="0">
                <a:hlinkClick r:id="rId6"/>
              </a:rPr>
              <a:t>de.wikipedia.org/wiki/3D-Drucker</a:t>
            </a:r>
            <a:endParaRPr lang="de-DE" sz="2400" dirty="0" smtClean="0"/>
          </a:p>
          <a:p>
            <a:r>
              <a:rPr lang="de-DE" sz="2400" dirty="0">
                <a:hlinkClick r:id="rId7"/>
              </a:rPr>
              <a:t>http://</a:t>
            </a:r>
            <a:r>
              <a:rPr lang="de-DE" sz="2400" dirty="0" smtClean="0">
                <a:hlinkClick r:id="rId7"/>
              </a:rPr>
              <a:t>www.tagesspiegel.de/weltspiegel/3d-drucker</a:t>
            </a:r>
            <a:endParaRPr lang="de-DE" sz="2400" dirty="0" smtClean="0"/>
          </a:p>
          <a:p>
            <a:r>
              <a:rPr lang="de-DE" sz="2400" dirty="0">
                <a:hlinkClick r:id="rId8"/>
              </a:rPr>
              <a:t>http://</a:t>
            </a:r>
            <a:r>
              <a:rPr lang="de-DE" sz="2400" dirty="0" smtClean="0">
                <a:hlinkClick r:id="rId8"/>
              </a:rPr>
              <a:t>www.faz.net/aktuell/technik-motor/thema/3d-drucker</a:t>
            </a:r>
            <a:endParaRPr lang="ru-RU" sz="2400" dirty="0" smtClean="0"/>
          </a:p>
          <a:p>
            <a:r>
              <a:rPr lang="de-DE" sz="2400" dirty="0"/>
              <a:t>http://</a:t>
            </a:r>
            <a:r>
              <a:rPr lang="de-DE" sz="2400" dirty="0" smtClean="0"/>
              <a:t>www.ooe-zukunftsakademie.at/3D-Druck_Reiter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48237" y="836226"/>
            <a:ext cx="9418320" cy="2280462"/>
          </a:xfrm>
        </p:spPr>
        <p:txBody>
          <a:bodyPr/>
          <a:lstStyle/>
          <a:p>
            <a:r>
              <a:rPr lang="de-DE" dirty="0" smtClean="0">
                <a:latin typeface="Bodoni MT Black" panose="02070A03080606020203" pitchFamily="18" charset="0"/>
              </a:rPr>
              <a:t>Danke für Ihre Aufmerksamkeit!</a:t>
            </a:r>
            <a:endParaRPr lang="ru-RU" dirty="0"/>
          </a:p>
        </p:txBody>
      </p:sp>
      <p:pic>
        <p:nvPicPr>
          <p:cNvPr id="6" name="Picture 2" descr="http://www.3dib.de/wp-content/uploads/3d-drucker-logo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73" y="3271548"/>
            <a:ext cx="3124200" cy="292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bg2">
                <a:lumMod val="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049" y="0"/>
            <a:ext cx="9692640" cy="1055739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de-DE" sz="5400" dirty="0" smtClean="0">
                <a:latin typeface="Bodoni MT Black" panose="02070A03080606020203" pitchFamily="18" charset="0"/>
              </a:rPr>
              <a:t>Inhaltsverzeichnis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301" y="1007507"/>
            <a:ext cx="10291113" cy="573849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ea typeface="Batang" panose="02030600000101010101" pitchFamily="18" charset="-127"/>
              </a:rPr>
              <a:t>Bedeutung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ea typeface="Batang" panose="02030600000101010101" pitchFamily="18" charset="-127"/>
              </a:rPr>
              <a:t>Wie funktioniert 3D-Drucker</a:t>
            </a:r>
            <a:r>
              <a:rPr lang="ru-RU" sz="3600" dirty="0" smtClean="0">
                <a:ea typeface="Batang" panose="02030600000101010101" pitchFamily="18" charset="-127"/>
              </a:rPr>
              <a:t>?</a:t>
            </a:r>
            <a:endParaRPr lang="de-DE" sz="3600" dirty="0" smtClean="0">
              <a:ea typeface="Batang" panose="02030600000101010101" pitchFamily="18" charset="-127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ea typeface="Batang" panose="02030600000101010101" pitchFamily="18" charset="-127"/>
              </a:rPr>
              <a:t>3D-Druck-Umsätze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ea typeface="Batang" panose="02030600000101010101" pitchFamily="18" charset="-127"/>
              </a:rPr>
              <a:t>Vorteile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ea typeface="Batang" panose="02030600000101010101" pitchFamily="18" charset="-127"/>
              </a:rPr>
              <a:t>Nachteile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ea typeface="Batang" panose="02030600000101010101" pitchFamily="18" charset="-127"/>
              </a:rPr>
              <a:t>Umfrage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ea typeface="Batang" panose="02030600000101010101" pitchFamily="18" charset="-127"/>
              </a:rPr>
              <a:t>Fazit</a:t>
            </a:r>
            <a:endParaRPr lang="de-DE" sz="36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ea typeface="Batang" panose="02030600000101010101" pitchFamily="18" charset="-127"/>
              </a:rPr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3241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0311" y="640206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</a:t>
            </a:r>
            <a:r>
              <a:rPr lang="de-DE" sz="1400" dirty="0" smtClean="0"/>
              <a:t>www.innoros.ru/sites/default/files/news/images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2356" y="640058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</a:t>
            </a:r>
            <a:r>
              <a:rPr lang="de-DE" sz="1400" dirty="0" smtClean="0"/>
              <a:t>www.ru/sites/default/files/news/images</a:t>
            </a:r>
            <a:endParaRPr lang="ru-RU" sz="1400" dirty="0"/>
          </a:p>
        </p:txBody>
      </p:sp>
      <p:pic>
        <p:nvPicPr>
          <p:cNvPr id="1028" name="Picture 4" descr="http://www.innoros.ru/sites/default/files/news/images/3d-printer_1.jpg?1382509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50" y="1182061"/>
            <a:ext cx="5934094" cy="4938000"/>
          </a:xfrm>
          <a:prstGeom prst="rect">
            <a:avLst/>
          </a:prstGeom>
          <a:noFill/>
          <a:effectLst>
            <a:glow rad="101600">
              <a:schemeClr val="bg2">
                <a:lumMod val="90000"/>
                <a:alpha val="6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704" y="53895"/>
            <a:ext cx="9692640" cy="847644"/>
          </a:xfrm>
        </p:spPr>
        <p:txBody>
          <a:bodyPr/>
          <a:lstStyle/>
          <a:p>
            <a:r>
              <a:rPr lang="de-DE" dirty="0" smtClean="0"/>
              <a:t>                    </a:t>
            </a:r>
            <a:r>
              <a:rPr lang="de-DE" sz="5400" dirty="0" smtClean="0">
                <a:latin typeface="Bodoni MT Black" panose="02070A03080606020203" pitchFamily="18" charset="0"/>
              </a:rPr>
              <a:t>Bedeutung</a:t>
            </a:r>
            <a:endParaRPr lang="ru-RU" sz="5400" dirty="0"/>
          </a:p>
        </p:txBody>
      </p:sp>
      <p:pic>
        <p:nvPicPr>
          <p:cNvPr id="9" name="Picture 2" descr="http://www.itmagazine.ch/imgserver/artikel/Produkte/2014/small/3D-Drucker_141027_151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061"/>
            <a:ext cx="5155894" cy="4938000"/>
          </a:xfrm>
          <a:prstGeom prst="rect">
            <a:avLst/>
          </a:prstGeom>
          <a:noFill/>
          <a:effectLst>
            <a:glow rad="101600">
              <a:schemeClr val="bg2">
                <a:lumMod val="90000"/>
                <a:alpha val="6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271" y="-22869"/>
            <a:ext cx="9692640" cy="776922"/>
          </a:xfrm>
        </p:spPr>
        <p:txBody>
          <a:bodyPr/>
          <a:lstStyle/>
          <a:p>
            <a:r>
              <a:rPr lang="ru-RU" dirty="0" smtClean="0">
                <a:latin typeface="Bodoni MT Black" panose="02070A03080606020203" pitchFamily="18" charset="0"/>
              </a:rPr>
              <a:t> </a:t>
            </a:r>
            <a:r>
              <a:rPr lang="de-DE" dirty="0" smtClean="0">
                <a:latin typeface="Bodoni MT Black" panose="02070A03080606020203" pitchFamily="18" charset="0"/>
              </a:rPr>
              <a:t>Wie funktioniert 3D-Drucker</a:t>
            </a:r>
            <a:r>
              <a:rPr lang="ru-RU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RU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09914018"/>
              </p:ext>
            </p:extLst>
          </p:nvPr>
        </p:nvGraphicFramePr>
        <p:xfrm>
          <a:off x="259645" y="609600"/>
          <a:ext cx="11029244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496409" y="3512556"/>
            <a:ext cx="1309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7D7D7D"/>
                </a:solidFill>
                <a:latin typeface="arial" panose="020B0604020202020204" pitchFamily="34" charset="0"/>
                <a:hlinkClick r:id="rId7"/>
              </a:rPr>
              <a:t>www.r-expo.jp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16658" y="6269756"/>
            <a:ext cx="1199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7D7D7D"/>
                </a:solidFill>
                <a:latin typeface="arial" panose="020B0604020202020204" pitchFamily="34" charset="0"/>
                <a:hlinkClick r:id="rId8"/>
              </a:rPr>
              <a:t>3ddrucker.cc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7828" y="3508134"/>
            <a:ext cx="1607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u="sng" dirty="0">
                <a:solidFill>
                  <a:srgbClr val="D6D6D6"/>
                </a:solidFill>
                <a:latin typeface="arial" panose="020B0604020202020204" pitchFamily="34" charset="0"/>
                <a:hlinkClick r:id="rId9"/>
              </a:rPr>
              <a:t>www.ddd-druck.at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93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955195"/>
              </p:ext>
            </p:extLst>
          </p:nvPr>
        </p:nvGraphicFramePr>
        <p:xfrm>
          <a:off x="359764" y="0"/>
          <a:ext cx="11167672" cy="656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4754" y="6211669"/>
            <a:ext cx="8079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Quelle: Wohlers Report 2013, http://makezine.com/2013/08/16/maker-pro-newsletter-24/</a:t>
            </a:r>
          </a:p>
        </p:txBody>
      </p:sp>
    </p:spTree>
    <p:extLst>
      <p:ext uri="{BB962C8B-B14F-4D97-AF65-F5344CB8AC3E}">
        <p14:creationId xmlns:p14="http://schemas.microsoft.com/office/powerpoint/2010/main" val="36706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885" y="0"/>
            <a:ext cx="9692640" cy="98935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6600" b="1" spc="0" dirty="0" smtClean="0">
                <a:ln/>
                <a:solidFill>
                  <a:schemeClr val="accent3"/>
                </a:solidFill>
                <a:latin typeface="Bodoni MT Black" panose="02070A03080606020203" pitchFamily="18" charset="0"/>
              </a:rPr>
              <a:t>          </a:t>
            </a:r>
            <a:r>
              <a:rPr lang="de-DE" sz="6600" b="1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Vorteile</a:t>
            </a:r>
            <a:endParaRPr lang="ru-RU" sz="6600" b="1" spc="0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6849242"/>
              </p:ext>
            </p:extLst>
          </p:nvPr>
        </p:nvGraphicFramePr>
        <p:xfrm>
          <a:off x="94925" y="1603024"/>
          <a:ext cx="6998033" cy="593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vh11.wt1000382.hosting3.tomsknet.ru/wa-data/public/blog/img/3d%20%D0%BF%D1%80%D0%B8%D0%BD%D1%82%D0%B5%D1%80%20LeapFrog%20Creatr%20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59" y="1601105"/>
            <a:ext cx="5241875" cy="387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75807" y="5473780"/>
            <a:ext cx="6034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http://www.manager-magazin.de/fotostrecke/3d-drucker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205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314" y="0"/>
            <a:ext cx="9692640" cy="954312"/>
          </a:xfrm>
        </p:spPr>
        <p:txBody>
          <a:bodyPr>
            <a:normAutofit fontScale="90000"/>
          </a:bodyPr>
          <a:lstStyle/>
          <a:p>
            <a:r>
              <a:rPr lang="de-DE" sz="6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doni MT Black" panose="02070A03080606020203" pitchFamily="18" charset="0"/>
              </a:rPr>
              <a:t>       </a:t>
            </a:r>
            <a:r>
              <a:rPr lang="de-DE" sz="6600" b="1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doni MT Black" panose="02070A03080606020203" pitchFamily="18" charset="0"/>
              </a:rPr>
              <a:t>Nachteile</a:t>
            </a:r>
            <a:endParaRPr lang="ru-RU" sz="6600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7096637"/>
              </p:ext>
            </p:extLst>
          </p:nvPr>
        </p:nvGraphicFramePr>
        <p:xfrm>
          <a:off x="224851" y="954312"/>
          <a:ext cx="7629993" cy="643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llowlab.nl/wp-content/uploads/DaVinci-3D-print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97" y="1006331"/>
            <a:ext cx="5746812" cy="41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05521" y="5191927"/>
            <a:ext cx="3912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http://www.pc-magazin.de/ratgeber/alles-ueber-3d-drucker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111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808" y="193181"/>
            <a:ext cx="9692640" cy="90571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                        </a:t>
            </a:r>
            <a:r>
              <a:rPr lang="de-DE" sz="6600" dirty="0" smtClean="0">
                <a:latin typeface="Bodoni MT Black" panose="02070A03080606020203" pitchFamily="18" charset="0"/>
              </a:rPr>
              <a:t>Umfrage </a:t>
            </a:r>
            <a:endParaRPr lang="ru-RU" sz="66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040621"/>
              </p:ext>
            </p:extLst>
          </p:nvPr>
        </p:nvGraphicFramePr>
        <p:xfrm>
          <a:off x="733839" y="1098892"/>
          <a:ext cx="10077659" cy="553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0808" y="1873663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100 befragte Studenten</a:t>
            </a:r>
            <a:endParaRPr lang="ru-RU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6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808" y="0"/>
            <a:ext cx="9692640" cy="882991"/>
          </a:xfrm>
        </p:spPr>
        <p:txBody>
          <a:bodyPr>
            <a:normAutofit fontScale="90000"/>
          </a:bodyPr>
          <a:lstStyle/>
          <a:p>
            <a:r>
              <a:rPr lang="de-DE" sz="6600" dirty="0" smtClean="0">
                <a:latin typeface="Bodoni MT Black" panose="02070A03080606020203" pitchFamily="18" charset="0"/>
              </a:rPr>
              <a:t>                Fazit</a:t>
            </a:r>
            <a:endParaRPr lang="ru-RU" sz="6600" dirty="0"/>
          </a:p>
        </p:txBody>
      </p:sp>
      <p:pic>
        <p:nvPicPr>
          <p:cNvPr id="2050" name="Picture 2" descr="http://itc.ua/wp-content/uploads/2013/03/ZPrinter85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324"/>
            <a:ext cx="5589688" cy="5442676"/>
          </a:xfrm>
          <a:prstGeom prst="rect">
            <a:avLst/>
          </a:prstGeom>
          <a:noFill/>
          <a:effectLst>
            <a:glow rad="139700">
              <a:schemeClr val="bg2">
                <a:lumMod val="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49494" y="6582161"/>
            <a:ext cx="4917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http://</a:t>
            </a:r>
            <a:r>
              <a:rPr lang="de-DE" sz="1400" dirty="0" smtClean="0"/>
              <a:t>itc.ua/articles/3d-printeryi-kak-eto-rabotaet</a:t>
            </a:r>
            <a:endParaRPr lang="ru-RU" sz="1400" dirty="0"/>
          </a:p>
        </p:txBody>
      </p:sp>
      <p:pic>
        <p:nvPicPr>
          <p:cNvPr id="2054" name="Picture 6" descr="3D-принтер VoxeljetVX1000 (voxeljet.de) предназначен для использования на крупных промышленных предприяти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94" y="1415324"/>
            <a:ext cx="5548214" cy="5406706"/>
          </a:xfrm>
          <a:prstGeom prst="rect">
            <a:avLst/>
          </a:prstGeom>
          <a:noFill/>
          <a:effectLst>
            <a:glow rad="228600">
              <a:schemeClr val="bg2">
                <a:lumMod val="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150" y="6550223"/>
            <a:ext cx="1802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www.4dconcepts.de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39926" y="441495"/>
            <a:ext cx="10817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</a:rPr>
              <a:t>3D-Drucker-Revolution für die Wirtschaft</a:t>
            </a:r>
            <a:r>
              <a:rPr lang="de-DE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</a:rPr>
              <a:t>!!!</a:t>
            </a:r>
            <a:endParaRPr lang="ru-RU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8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156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Batang</vt:lpstr>
      <vt:lpstr>Arial</vt:lpstr>
      <vt:lpstr>Arial</vt:lpstr>
      <vt:lpstr>Bodoni MT</vt:lpstr>
      <vt:lpstr>Bodoni MT Black</vt:lpstr>
      <vt:lpstr>Century Schoolbook</vt:lpstr>
      <vt:lpstr>Wingdings</vt:lpstr>
      <vt:lpstr>Wingdings 2</vt:lpstr>
      <vt:lpstr>View</vt:lpstr>
      <vt:lpstr>3D-Drucker-Revolution für die Wirtschaft?</vt:lpstr>
      <vt:lpstr>             Inhaltsverzeichnis</vt:lpstr>
      <vt:lpstr>                    Bedeutung</vt:lpstr>
      <vt:lpstr> Wie funktioniert 3D-Drucker?</vt:lpstr>
      <vt:lpstr>Презентация PowerPoint</vt:lpstr>
      <vt:lpstr>          Vorteile</vt:lpstr>
      <vt:lpstr>       Nachteile</vt:lpstr>
      <vt:lpstr>                          Umfrage </vt:lpstr>
      <vt:lpstr>                Fazit</vt:lpstr>
      <vt:lpstr>            Quellen</vt:lpstr>
      <vt:lpstr>Danke für Ihre Aufmerksamkeit!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3D-Drucker-Revolution für die Wirtschaft?</dc:title>
  <dc:creator>DNA7 X64</dc:creator>
  <cp:lastModifiedBy>DNA7 X64</cp:lastModifiedBy>
  <cp:revision>77</cp:revision>
  <dcterms:created xsi:type="dcterms:W3CDTF">2014-11-13T19:18:46Z</dcterms:created>
  <dcterms:modified xsi:type="dcterms:W3CDTF">2015-02-01T09:06:47Z</dcterms:modified>
</cp:coreProperties>
</file>