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2FD2B-0FBD-41F9-9733-6EE70B2C244A}" type="doc">
      <dgm:prSet loTypeId="urn:microsoft.com/office/officeart/2005/8/layout/pList1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CE4A35-3B11-4191-AF8E-4A519D620BCE}">
      <dgm:prSet phldrT="[Текст]" custT="1"/>
      <dgm:spPr/>
      <dgm:t>
        <a:bodyPr/>
        <a:lstStyle/>
        <a:p>
          <a:r>
            <a:rPr lang="ru-RU" sz="2800" dirty="0" err="1" smtClean="0"/>
            <a:t>Профіль</a:t>
          </a:r>
          <a:r>
            <a:rPr lang="ru-RU" sz="2800" dirty="0" smtClean="0"/>
            <a:t> для </a:t>
          </a:r>
          <a:r>
            <a:rPr lang="ru-RU" sz="2800" dirty="0" err="1" smtClean="0"/>
            <a:t>пластикових</a:t>
          </a:r>
          <a:r>
            <a:rPr lang="ru-RU" sz="2800" dirty="0" smtClean="0"/>
            <a:t> </a:t>
          </a:r>
          <a:r>
            <a:rPr lang="ru-RU" sz="2800" dirty="0" err="1" smtClean="0"/>
            <a:t>вікон</a:t>
          </a:r>
          <a:endParaRPr lang="ru-RU" sz="2800" dirty="0"/>
        </a:p>
      </dgm:t>
    </dgm:pt>
    <dgm:pt modelId="{D560C378-A606-44BC-A230-B3F5AE066FDE}" type="parTrans" cxnId="{D99B170E-280B-4CE2-AB55-607F4FC91E66}">
      <dgm:prSet/>
      <dgm:spPr/>
      <dgm:t>
        <a:bodyPr/>
        <a:lstStyle/>
        <a:p>
          <a:endParaRPr lang="ru-RU"/>
        </a:p>
      </dgm:t>
    </dgm:pt>
    <dgm:pt modelId="{DD2F2466-7927-4433-82C4-83E635B1CF2B}" type="sibTrans" cxnId="{D99B170E-280B-4CE2-AB55-607F4FC91E66}">
      <dgm:prSet/>
      <dgm:spPr/>
      <dgm:t>
        <a:bodyPr/>
        <a:lstStyle/>
        <a:p>
          <a:endParaRPr lang="ru-RU"/>
        </a:p>
      </dgm:t>
    </dgm:pt>
    <dgm:pt modelId="{A778F0A7-686C-43E2-B81B-5BB117C7FA41}">
      <dgm:prSet phldrT="[Текст]" custT="1"/>
      <dgm:spPr/>
      <dgm:t>
        <a:bodyPr/>
        <a:lstStyle/>
        <a:p>
          <a:r>
            <a:rPr lang="ru-RU" sz="2800" dirty="0" err="1" smtClean="0"/>
            <a:t>Двері</a:t>
          </a:r>
          <a:r>
            <a:rPr lang="ru-RU" sz="2800" dirty="0" smtClean="0"/>
            <a:t> з ПВХ </a:t>
          </a:r>
          <a:r>
            <a:rPr lang="ru-RU" sz="2800" dirty="0" err="1" smtClean="0"/>
            <a:t>профілю</a:t>
          </a:r>
          <a:endParaRPr lang="ru-RU" sz="2800" dirty="0"/>
        </a:p>
      </dgm:t>
    </dgm:pt>
    <dgm:pt modelId="{7B6F0A89-89A3-40D9-9487-FDBFEB2D2AED}" type="parTrans" cxnId="{8EF539EC-459D-4703-801C-308FC53BB674}">
      <dgm:prSet/>
      <dgm:spPr/>
      <dgm:t>
        <a:bodyPr/>
        <a:lstStyle/>
        <a:p>
          <a:endParaRPr lang="ru-RU"/>
        </a:p>
      </dgm:t>
    </dgm:pt>
    <dgm:pt modelId="{0691D559-54C1-4494-B8E2-881DC340E4D5}" type="sibTrans" cxnId="{8EF539EC-459D-4703-801C-308FC53BB674}">
      <dgm:prSet/>
      <dgm:spPr/>
      <dgm:t>
        <a:bodyPr/>
        <a:lstStyle/>
        <a:p>
          <a:endParaRPr lang="ru-RU"/>
        </a:p>
      </dgm:t>
    </dgm:pt>
    <dgm:pt modelId="{90F200DE-D87C-45C7-8D1E-13462574398E}">
      <dgm:prSet phldrT="[Текст]" custT="1"/>
      <dgm:spPr/>
      <dgm:t>
        <a:bodyPr/>
        <a:lstStyle/>
        <a:p>
          <a:r>
            <a:rPr lang="ru-RU" sz="2800" dirty="0" err="1" smtClean="0"/>
            <a:t>Вікна</a:t>
          </a:r>
          <a:r>
            <a:rPr lang="ru-RU" sz="2800" dirty="0" smtClean="0"/>
            <a:t> на балкон </a:t>
          </a:r>
          <a:r>
            <a:rPr lang="ru-RU" sz="2800" dirty="0" err="1" smtClean="0"/>
            <a:t>або</a:t>
          </a:r>
          <a:r>
            <a:rPr lang="ru-RU" sz="2800" dirty="0" smtClean="0"/>
            <a:t> </a:t>
          </a:r>
          <a:r>
            <a:rPr lang="ru-RU" sz="2800" dirty="0" err="1" smtClean="0"/>
            <a:t>лоджію</a:t>
          </a:r>
          <a:endParaRPr lang="ru-RU" sz="2800" dirty="0"/>
        </a:p>
      </dgm:t>
    </dgm:pt>
    <dgm:pt modelId="{0C8EDA8C-2BD9-4363-9510-756E0225A06A}" type="parTrans" cxnId="{51B7E76A-5D9D-419E-8894-BD18982F8E44}">
      <dgm:prSet/>
      <dgm:spPr/>
      <dgm:t>
        <a:bodyPr/>
        <a:lstStyle/>
        <a:p>
          <a:endParaRPr lang="ru-RU"/>
        </a:p>
      </dgm:t>
    </dgm:pt>
    <dgm:pt modelId="{CCA9FF0D-BA2C-455D-B6E5-47E81B558683}" type="sibTrans" cxnId="{51B7E76A-5D9D-419E-8894-BD18982F8E44}">
      <dgm:prSet/>
      <dgm:spPr/>
      <dgm:t>
        <a:bodyPr/>
        <a:lstStyle/>
        <a:p>
          <a:endParaRPr lang="ru-RU"/>
        </a:p>
      </dgm:t>
    </dgm:pt>
    <dgm:pt modelId="{F8B26192-D5E3-46C2-8133-EB82CB46D571}">
      <dgm:prSet phldrT="[Текст]" custT="1"/>
      <dgm:spPr/>
      <dgm:t>
        <a:bodyPr/>
        <a:lstStyle/>
        <a:p>
          <a:r>
            <a:rPr lang="ru-RU" sz="2800" dirty="0" smtClean="0"/>
            <a:t>Підйомно-розсувні </a:t>
          </a:r>
          <a:r>
            <a:rPr lang="ru-RU" sz="2800" dirty="0" err="1" smtClean="0"/>
            <a:t>двері</a:t>
          </a:r>
          <a:r>
            <a:rPr lang="ru-RU" sz="2800" dirty="0" smtClean="0"/>
            <a:t> </a:t>
          </a:r>
          <a:r>
            <a:rPr lang="en-US" sz="2800" dirty="0" smtClean="0"/>
            <a:t>VEKASLIDE</a:t>
          </a:r>
          <a:endParaRPr lang="ru-RU" sz="2800" dirty="0"/>
        </a:p>
      </dgm:t>
    </dgm:pt>
    <dgm:pt modelId="{72353D13-0193-4430-87AD-DFDDC72E96E8}" type="parTrans" cxnId="{943F7E2A-19C6-47BD-9938-3B91B7AA36BC}">
      <dgm:prSet/>
      <dgm:spPr/>
      <dgm:t>
        <a:bodyPr/>
        <a:lstStyle/>
        <a:p>
          <a:endParaRPr lang="ru-RU"/>
        </a:p>
      </dgm:t>
    </dgm:pt>
    <dgm:pt modelId="{620C7B48-92DC-4A6E-9688-4B1CF5C7F047}" type="sibTrans" cxnId="{943F7E2A-19C6-47BD-9938-3B91B7AA36BC}">
      <dgm:prSet/>
      <dgm:spPr/>
      <dgm:t>
        <a:bodyPr/>
        <a:lstStyle/>
        <a:p>
          <a:endParaRPr lang="ru-RU"/>
        </a:p>
      </dgm:t>
    </dgm:pt>
    <dgm:pt modelId="{B092F0CC-33F4-4555-A585-E6E2EE350EFD}" type="pres">
      <dgm:prSet presAssocID="{6022FD2B-0FBD-41F9-9733-6EE70B2C24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15D9EB-D6D0-40DB-A0E7-BC3AE90FAE24}" type="pres">
      <dgm:prSet presAssocID="{5ECE4A35-3B11-4191-AF8E-4A519D620BCE}" presName="compNode" presStyleCnt="0"/>
      <dgm:spPr/>
    </dgm:pt>
    <dgm:pt modelId="{74A31D99-896D-4BB3-8558-B8526E94321E}" type="pres">
      <dgm:prSet presAssocID="{5ECE4A35-3B11-4191-AF8E-4A519D620BCE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70801E36-D7F7-484A-A621-5F8B675FD411}" type="pres">
      <dgm:prSet presAssocID="{5ECE4A35-3B11-4191-AF8E-4A519D620BCE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23F72-86BA-4461-B1F3-AB696A0E7AF3}" type="pres">
      <dgm:prSet presAssocID="{DD2F2466-7927-4433-82C4-83E635B1CF2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0A01148-4FE6-4B97-9959-CB35BB3E0A2E}" type="pres">
      <dgm:prSet presAssocID="{A778F0A7-686C-43E2-B81B-5BB117C7FA41}" presName="compNode" presStyleCnt="0"/>
      <dgm:spPr/>
    </dgm:pt>
    <dgm:pt modelId="{414726BA-2ADA-4933-9019-DDB890ADB3E1}" type="pres">
      <dgm:prSet presAssocID="{A778F0A7-686C-43E2-B81B-5BB117C7FA41}" presName="pictRect" presStyleLbl="node1" presStyleIdx="1" presStyleCnt="4" custLinFactNeighborX="-1337" custLinFactNeighborY="193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8A845EC4-B267-498F-9E38-D311A2B91401}" type="pres">
      <dgm:prSet presAssocID="{A778F0A7-686C-43E2-B81B-5BB117C7FA41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BD33A-CF43-4F91-AC3B-7A28C96AD6EA}" type="pres">
      <dgm:prSet presAssocID="{0691D559-54C1-4494-B8E2-881DC340E4D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88D7D64-17A9-494A-95DC-C96A04F65CF7}" type="pres">
      <dgm:prSet presAssocID="{90F200DE-D87C-45C7-8D1E-13462574398E}" presName="compNode" presStyleCnt="0"/>
      <dgm:spPr/>
    </dgm:pt>
    <dgm:pt modelId="{5C9EC283-8DBD-467B-8495-27604293E756}" type="pres">
      <dgm:prSet presAssocID="{90F200DE-D87C-45C7-8D1E-13462574398E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07F99E74-806B-49E4-83FF-6FC9E0BFB034}" type="pres">
      <dgm:prSet presAssocID="{90F200DE-D87C-45C7-8D1E-13462574398E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4B89C-D586-4C0A-A02A-A2BA7C61C2AC}" type="pres">
      <dgm:prSet presAssocID="{CCA9FF0D-BA2C-455D-B6E5-47E81B5586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912039-131E-4719-9251-207070845C92}" type="pres">
      <dgm:prSet presAssocID="{F8B26192-D5E3-46C2-8133-EB82CB46D571}" presName="compNode" presStyleCnt="0"/>
      <dgm:spPr/>
    </dgm:pt>
    <dgm:pt modelId="{931BBAEC-8893-421E-97D5-03516E8C9D3F}" type="pres">
      <dgm:prSet presAssocID="{F8B26192-D5E3-46C2-8133-EB82CB46D571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D63D7766-734C-475A-9FDB-271E73DEFDF4}" type="pres">
      <dgm:prSet presAssocID="{F8B26192-D5E3-46C2-8133-EB82CB46D571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5CB0EB-BFD1-4DFE-A015-591005EE0E15}" type="presOf" srcId="{0691D559-54C1-4494-B8E2-881DC340E4D5}" destId="{C53BD33A-CF43-4F91-AC3B-7A28C96AD6EA}" srcOrd="0" destOrd="0" presId="urn:microsoft.com/office/officeart/2005/8/layout/pList1#1"/>
    <dgm:cxn modelId="{51BDA961-D00E-4460-A1F9-D14C8724043A}" type="presOf" srcId="{DD2F2466-7927-4433-82C4-83E635B1CF2B}" destId="{43023F72-86BA-4461-B1F3-AB696A0E7AF3}" srcOrd="0" destOrd="0" presId="urn:microsoft.com/office/officeart/2005/8/layout/pList1#1"/>
    <dgm:cxn modelId="{943F7E2A-19C6-47BD-9938-3B91B7AA36BC}" srcId="{6022FD2B-0FBD-41F9-9733-6EE70B2C244A}" destId="{F8B26192-D5E3-46C2-8133-EB82CB46D571}" srcOrd="3" destOrd="0" parTransId="{72353D13-0193-4430-87AD-DFDDC72E96E8}" sibTransId="{620C7B48-92DC-4A6E-9688-4B1CF5C7F047}"/>
    <dgm:cxn modelId="{47B46219-F02F-424F-AEED-0F0539EE2FCD}" type="presOf" srcId="{6022FD2B-0FBD-41F9-9733-6EE70B2C244A}" destId="{B092F0CC-33F4-4555-A585-E6E2EE350EFD}" srcOrd="0" destOrd="0" presId="urn:microsoft.com/office/officeart/2005/8/layout/pList1#1"/>
    <dgm:cxn modelId="{A1CEC29B-1B5F-4736-8465-F14C042C48E0}" type="presOf" srcId="{A778F0A7-686C-43E2-B81B-5BB117C7FA41}" destId="{8A845EC4-B267-498F-9E38-D311A2B91401}" srcOrd="0" destOrd="0" presId="urn:microsoft.com/office/officeart/2005/8/layout/pList1#1"/>
    <dgm:cxn modelId="{32CDB199-59DB-49EA-A2D7-1C50525EFA38}" type="presOf" srcId="{CCA9FF0D-BA2C-455D-B6E5-47E81B558683}" destId="{F594B89C-D586-4C0A-A02A-A2BA7C61C2AC}" srcOrd="0" destOrd="0" presId="urn:microsoft.com/office/officeart/2005/8/layout/pList1#1"/>
    <dgm:cxn modelId="{8EF539EC-459D-4703-801C-308FC53BB674}" srcId="{6022FD2B-0FBD-41F9-9733-6EE70B2C244A}" destId="{A778F0A7-686C-43E2-B81B-5BB117C7FA41}" srcOrd="1" destOrd="0" parTransId="{7B6F0A89-89A3-40D9-9487-FDBFEB2D2AED}" sibTransId="{0691D559-54C1-4494-B8E2-881DC340E4D5}"/>
    <dgm:cxn modelId="{D99B170E-280B-4CE2-AB55-607F4FC91E66}" srcId="{6022FD2B-0FBD-41F9-9733-6EE70B2C244A}" destId="{5ECE4A35-3B11-4191-AF8E-4A519D620BCE}" srcOrd="0" destOrd="0" parTransId="{D560C378-A606-44BC-A230-B3F5AE066FDE}" sibTransId="{DD2F2466-7927-4433-82C4-83E635B1CF2B}"/>
    <dgm:cxn modelId="{689623C1-D42B-45AC-8614-6E64730E2D01}" type="presOf" srcId="{F8B26192-D5E3-46C2-8133-EB82CB46D571}" destId="{D63D7766-734C-475A-9FDB-271E73DEFDF4}" srcOrd="0" destOrd="0" presId="urn:microsoft.com/office/officeart/2005/8/layout/pList1#1"/>
    <dgm:cxn modelId="{3C43A70B-50A6-496F-9A6B-B90692528BE9}" type="presOf" srcId="{90F200DE-D87C-45C7-8D1E-13462574398E}" destId="{07F99E74-806B-49E4-83FF-6FC9E0BFB034}" srcOrd="0" destOrd="0" presId="urn:microsoft.com/office/officeart/2005/8/layout/pList1#1"/>
    <dgm:cxn modelId="{51B7E76A-5D9D-419E-8894-BD18982F8E44}" srcId="{6022FD2B-0FBD-41F9-9733-6EE70B2C244A}" destId="{90F200DE-D87C-45C7-8D1E-13462574398E}" srcOrd="2" destOrd="0" parTransId="{0C8EDA8C-2BD9-4363-9510-756E0225A06A}" sibTransId="{CCA9FF0D-BA2C-455D-B6E5-47E81B558683}"/>
    <dgm:cxn modelId="{76D810D5-A4C9-44C8-9298-1352D85BA17C}" type="presOf" srcId="{5ECE4A35-3B11-4191-AF8E-4A519D620BCE}" destId="{70801E36-D7F7-484A-A621-5F8B675FD411}" srcOrd="0" destOrd="0" presId="urn:microsoft.com/office/officeart/2005/8/layout/pList1#1"/>
    <dgm:cxn modelId="{007777A5-D9D9-4ADF-A1C1-C356E4108D26}" type="presParOf" srcId="{B092F0CC-33F4-4555-A585-E6E2EE350EFD}" destId="{9315D9EB-D6D0-40DB-A0E7-BC3AE90FAE24}" srcOrd="0" destOrd="0" presId="urn:microsoft.com/office/officeart/2005/8/layout/pList1#1"/>
    <dgm:cxn modelId="{3F8258B5-707A-4266-847B-AFD4036A0F9E}" type="presParOf" srcId="{9315D9EB-D6D0-40DB-A0E7-BC3AE90FAE24}" destId="{74A31D99-896D-4BB3-8558-B8526E94321E}" srcOrd="0" destOrd="0" presId="urn:microsoft.com/office/officeart/2005/8/layout/pList1#1"/>
    <dgm:cxn modelId="{888FA722-DFBE-4345-AD9E-5782FCB54CD8}" type="presParOf" srcId="{9315D9EB-D6D0-40DB-A0E7-BC3AE90FAE24}" destId="{70801E36-D7F7-484A-A621-5F8B675FD411}" srcOrd="1" destOrd="0" presId="urn:microsoft.com/office/officeart/2005/8/layout/pList1#1"/>
    <dgm:cxn modelId="{83DB242F-6237-49C2-AA7D-DB38C57DBD9B}" type="presParOf" srcId="{B092F0CC-33F4-4555-A585-E6E2EE350EFD}" destId="{43023F72-86BA-4461-B1F3-AB696A0E7AF3}" srcOrd="1" destOrd="0" presId="urn:microsoft.com/office/officeart/2005/8/layout/pList1#1"/>
    <dgm:cxn modelId="{2295E4AE-E23B-49A8-97A5-158F1792385A}" type="presParOf" srcId="{B092F0CC-33F4-4555-A585-E6E2EE350EFD}" destId="{40A01148-4FE6-4B97-9959-CB35BB3E0A2E}" srcOrd="2" destOrd="0" presId="urn:microsoft.com/office/officeart/2005/8/layout/pList1#1"/>
    <dgm:cxn modelId="{45F3EDB0-81D3-48D9-8B12-47E649AFB599}" type="presParOf" srcId="{40A01148-4FE6-4B97-9959-CB35BB3E0A2E}" destId="{414726BA-2ADA-4933-9019-DDB890ADB3E1}" srcOrd="0" destOrd="0" presId="urn:microsoft.com/office/officeart/2005/8/layout/pList1#1"/>
    <dgm:cxn modelId="{48590402-1310-45FD-BA3C-8054239051B3}" type="presParOf" srcId="{40A01148-4FE6-4B97-9959-CB35BB3E0A2E}" destId="{8A845EC4-B267-498F-9E38-D311A2B91401}" srcOrd="1" destOrd="0" presId="urn:microsoft.com/office/officeart/2005/8/layout/pList1#1"/>
    <dgm:cxn modelId="{32BEB0FF-76A5-4E68-AAB2-9C919441807C}" type="presParOf" srcId="{B092F0CC-33F4-4555-A585-E6E2EE350EFD}" destId="{C53BD33A-CF43-4F91-AC3B-7A28C96AD6EA}" srcOrd="3" destOrd="0" presId="urn:microsoft.com/office/officeart/2005/8/layout/pList1#1"/>
    <dgm:cxn modelId="{C4F300D7-1B4A-4D91-9261-0BC457A535FF}" type="presParOf" srcId="{B092F0CC-33F4-4555-A585-E6E2EE350EFD}" destId="{788D7D64-17A9-494A-95DC-C96A04F65CF7}" srcOrd="4" destOrd="0" presId="urn:microsoft.com/office/officeart/2005/8/layout/pList1#1"/>
    <dgm:cxn modelId="{BB4685C9-6D2F-4730-9F04-01510266BC9D}" type="presParOf" srcId="{788D7D64-17A9-494A-95DC-C96A04F65CF7}" destId="{5C9EC283-8DBD-467B-8495-27604293E756}" srcOrd="0" destOrd="0" presId="urn:microsoft.com/office/officeart/2005/8/layout/pList1#1"/>
    <dgm:cxn modelId="{6674521D-447D-4F10-8AB5-B2043ED46600}" type="presParOf" srcId="{788D7D64-17A9-494A-95DC-C96A04F65CF7}" destId="{07F99E74-806B-49E4-83FF-6FC9E0BFB034}" srcOrd="1" destOrd="0" presId="urn:microsoft.com/office/officeart/2005/8/layout/pList1#1"/>
    <dgm:cxn modelId="{D7D10CCA-01F4-459D-9BA4-328A7F0AAD15}" type="presParOf" srcId="{B092F0CC-33F4-4555-A585-E6E2EE350EFD}" destId="{F594B89C-D586-4C0A-A02A-A2BA7C61C2AC}" srcOrd="5" destOrd="0" presId="urn:microsoft.com/office/officeart/2005/8/layout/pList1#1"/>
    <dgm:cxn modelId="{1D8A57BE-6E0F-415F-8861-27025A43C3BE}" type="presParOf" srcId="{B092F0CC-33F4-4555-A585-E6E2EE350EFD}" destId="{53912039-131E-4719-9251-207070845C92}" srcOrd="6" destOrd="0" presId="urn:microsoft.com/office/officeart/2005/8/layout/pList1#1"/>
    <dgm:cxn modelId="{80E527D2-B91D-4BE9-A80F-C75671E1657B}" type="presParOf" srcId="{53912039-131E-4719-9251-207070845C92}" destId="{931BBAEC-8893-421E-97D5-03516E8C9D3F}" srcOrd="0" destOrd="0" presId="urn:microsoft.com/office/officeart/2005/8/layout/pList1#1"/>
    <dgm:cxn modelId="{C91B7A79-F99E-4B01-8D1D-E115AC40C222}" type="presParOf" srcId="{53912039-131E-4719-9251-207070845C92}" destId="{D63D7766-734C-475A-9FDB-271E73DEFDF4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A31D99-896D-4BB3-8558-B8526E94321E}">
      <dsp:nvSpPr>
        <dsp:cNvPr id="0" name=""/>
        <dsp:cNvSpPr/>
      </dsp:nvSpPr>
      <dsp:spPr>
        <a:xfrm>
          <a:off x="4910" y="772853"/>
          <a:ext cx="2336810" cy="161006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01E36-D7F7-484A-A621-5F8B675FD411}">
      <dsp:nvSpPr>
        <dsp:cNvPr id="0" name=""/>
        <dsp:cNvSpPr/>
      </dsp:nvSpPr>
      <dsp:spPr>
        <a:xfrm>
          <a:off x="4910" y="2382915"/>
          <a:ext cx="2336810" cy="866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Профіль</a:t>
          </a:r>
          <a:r>
            <a:rPr lang="ru-RU" sz="2800" kern="1200" dirty="0" smtClean="0"/>
            <a:t> для </a:t>
          </a:r>
          <a:r>
            <a:rPr lang="ru-RU" sz="2800" kern="1200" dirty="0" err="1" smtClean="0"/>
            <a:t>пластикових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вікон</a:t>
          </a:r>
          <a:endParaRPr lang="ru-RU" sz="2800" kern="1200" dirty="0"/>
        </a:p>
      </dsp:txBody>
      <dsp:txXfrm>
        <a:off x="4910" y="2382915"/>
        <a:ext cx="2336810" cy="866956"/>
      </dsp:txXfrm>
    </dsp:sp>
    <dsp:sp modelId="{414726BA-2ADA-4933-9019-DDB890ADB3E1}">
      <dsp:nvSpPr>
        <dsp:cNvPr id="0" name=""/>
        <dsp:cNvSpPr/>
      </dsp:nvSpPr>
      <dsp:spPr>
        <a:xfrm>
          <a:off x="2544256" y="804023"/>
          <a:ext cx="2336810" cy="1610062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45EC4-B267-498F-9E38-D311A2B91401}">
      <dsp:nvSpPr>
        <dsp:cNvPr id="0" name=""/>
        <dsp:cNvSpPr/>
      </dsp:nvSpPr>
      <dsp:spPr>
        <a:xfrm>
          <a:off x="2575500" y="2382915"/>
          <a:ext cx="2336810" cy="866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Двері</a:t>
          </a:r>
          <a:r>
            <a:rPr lang="ru-RU" sz="2800" kern="1200" dirty="0" smtClean="0"/>
            <a:t> з ПВХ </a:t>
          </a:r>
          <a:r>
            <a:rPr lang="ru-RU" sz="2800" kern="1200" dirty="0" err="1" smtClean="0"/>
            <a:t>профілю</a:t>
          </a:r>
          <a:endParaRPr lang="ru-RU" sz="2800" kern="1200" dirty="0"/>
        </a:p>
      </dsp:txBody>
      <dsp:txXfrm>
        <a:off x="2575500" y="2382915"/>
        <a:ext cx="2336810" cy="866956"/>
      </dsp:txXfrm>
    </dsp:sp>
    <dsp:sp modelId="{5C9EC283-8DBD-467B-8495-27604293E756}">
      <dsp:nvSpPr>
        <dsp:cNvPr id="0" name=""/>
        <dsp:cNvSpPr/>
      </dsp:nvSpPr>
      <dsp:spPr>
        <a:xfrm>
          <a:off x="5146089" y="772853"/>
          <a:ext cx="2336810" cy="1610062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99E74-806B-49E4-83FF-6FC9E0BFB034}">
      <dsp:nvSpPr>
        <dsp:cNvPr id="0" name=""/>
        <dsp:cNvSpPr/>
      </dsp:nvSpPr>
      <dsp:spPr>
        <a:xfrm>
          <a:off x="5146089" y="2382915"/>
          <a:ext cx="2336810" cy="866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Вікна</a:t>
          </a:r>
          <a:r>
            <a:rPr lang="ru-RU" sz="2800" kern="1200" dirty="0" smtClean="0"/>
            <a:t> на балкон </a:t>
          </a:r>
          <a:r>
            <a:rPr lang="ru-RU" sz="2800" kern="1200" dirty="0" err="1" smtClean="0"/>
            <a:t>або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лоджію</a:t>
          </a:r>
          <a:endParaRPr lang="ru-RU" sz="2800" kern="1200" dirty="0"/>
        </a:p>
      </dsp:txBody>
      <dsp:txXfrm>
        <a:off x="5146089" y="2382915"/>
        <a:ext cx="2336810" cy="866956"/>
      </dsp:txXfrm>
    </dsp:sp>
    <dsp:sp modelId="{931BBAEC-8893-421E-97D5-03516E8C9D3F}">
      <dsp:nvSpPr>
        <dsp:cNvPr id="0" name=""/>
        <dsp:cNvSpPr/>
      </dsp:nvSpPr>
      <dsp:spPr>
        <a:xfrm>
          <a:off x="7716679" y="772853"/>
          <a:ext cx="2336810" cy="1610062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D7766-734C-475A-9FDB-271E73DEFDF4}">
      <dsp:nvSpPr>
        <dsp:cNvPr id="0" name=""/>
        <dsp:cNvSpPr/>
      </dsp:nvSpPr>
      <dsp:spPr>
        <a:xfrm>
          <a:off x="7716679" y="2382915"/>
          <a:ext cx="2336810" cy="866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Підйомно-розсувні </a:t>
          </a:r>
          <a:r>
            <a:rPr lang="ru-RU" sz="2800" kern="1200" dirty="0" err="1" smtClean="0"/>
            <a:t>двері</a:t>
          </a:r>
          <a:r>
            <a:rPr lang="ru-RU" sz="2800" kern="1200" dirty="0" smtClean="0"/>
            <a:t> </a:t>
          </a:r>
          <a:r>
            <a:rPr lang="en-US" sz="2800" kern="1200" dirty="0" smtClean="0"/>
            <a:t>VEKASLIDE</a:t>
          </a:r>
          <a:endParaRPr lang="ru-RU" sz="2800" kern="1200" dirty="0"/>
        </a:p>
      </dsp:txBody>
      <dsp:txXfrm>
        <a:off x="7716679" y="2382915"/>
        <a:ext cx="2336810" cy="866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3C742-E914-4145-BCE0-5556789AC5E7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2BC86-0072-4EC8-9089-8E676CA56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84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2BC86-0072-4EC8-9089-8E676CA568F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21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1610-32E8-417F-A2B3-46A577FC145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9081-BAC8-4DF1-9762-56B88C53BA2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188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1610-32E8-417F-A2B3-46A577FC145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9081-BAC8-4DF1-9762-56B88C53B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30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1610-32E8-417F-A2B3-46A577FC145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9081-BAC8-4DF1-9762-56B88C53B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959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1610-32E8-417F-A2B3-46A577FC145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9081-BAC8-4DF1-9762-56B88C53B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78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1610-32E8-417F-A2B3-46A577FC145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9081-BAC8-4DF1-9762-56B88C53BA2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953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1610-32E8-417F-A2B3-46A577FC145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9081-BAC8-4DF1-9762-56B88C53B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17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1610-32E8-417F-A2B3-46A577FC145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9081-BAC8-4DF1-9762-56B88C53B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51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1610-32E8-417F-A2B3-46A577FC145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9081-BAC8-4DF1-9762-56B88C53B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967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1610-32E8-417F-A2B3-46A577FC145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9081-BAC8-4DF1-9762-56B88C53B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652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D0F1610-32E8-417F-A2B3-46A577FC145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059081-BAC8-4DF1-9762-56B88C53B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69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1610-32E8-417F-A2B3-46A577FC145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9081-BAC8-4DF1-9762-56B88C53B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4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D0F1610-32E8-417F-A2B3-46A577FC1450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059081-BAC8-4DF1-9762-56B88C53BA2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121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897" y="46852"/>
            <a:ext cx="10058400" cy="3566160"/>
          </a:xfrm>
        </p:spPr>
        <p:txBody>
          <a:bodyPr/>
          <a:lstStyle/>
          <a:p>
            <a:pPr algn="l"/>
            <a:r>
              <a:rPr lang="en-US" dirty="0" smtClean="0"/>
              <a:t>VEKA</a:t>
            </a:r>
            <a:r>
              <a:rPr lang="uk-UA" dirty="0" smtClean="0"/>
              <a:t> в Україні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897" y="4527323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dirty="0" smtClean="0"/>
              <a:t>Підготувала:</a:t>
            </a:r>
          </a:p>
          <a:p>
            <a:pPr algn="l"/>
            <a:r>
              <a:rPr lang="uk-UA" dirty="0" err="1" smtClean="0"/>
              <a:t>Шманай</a:t>
            </a:r>
            <a:r>
              <a:rPr lang="uk-UA" dirty="0" smtClean="0"/>
              <a:t> Тетяна</a:t>
            </a:r>
          </a:p>
          <a:p>
            <a:pPr algn="l"/>
            <a:endParaRPr lang="uk-UA" dirty="0" smtClean="0"/>
          </a:p>
          <a:p>
            <a:pPr algn="l"/>
            <a:r>
              <a:rPr lang="uk-UA" dirty="0" smtClean="0"/>
              <a:t>42-Е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793" y="-116695"/>
            <a:ext cx="2250559" cy="232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45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Споживачі готової продукції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3780971" cy="435133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Вікна </a:t>
            </a:r>
            <a:r>
              <a:rPr lang="en-US" sz="2800" dirty="0" smtClean="0"/>
              <a:t>VEKA </a:t>
            </a:r>
            <a:r>
              <a:rPr lang="uk-UA" sz="2800" dirty="0" smtClean="0"/>
              <a:t>є найкращим рішенням для тих клієнтів, які цінують якість і елегантність. Продукція компанії здатна задовільнити потреби найвибагливішого покупця.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9171" y="1795463"/>
            <a:ext cx="70612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13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Перспективи розвитку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На </a:t>
            </a:r>
            <a:r>
              <a:rPr lang="ru-RU" sz="2800" dirty="0" err="1"/>
              <a:t>сьогоднішній</a:t>
            </a:r>
            <a:r>
              <a:rPr lang="ru-RU" sz="2800" dirty="0"/>
              <a:t> день VEKA є одним з </a:t>
            </a:r>
            <a:r>
              <a:rPr lang="ru-RU" sz="2800" dirty="0" err="1"/>
              <a:t>найбільших</a:t>
            </a:r>
            <a:r>
              <a:rPr lang="ru-RU" sz="2800" dirty="0"/>
              <a:t> в </a:t>
            </a:r>
            <a:r>
              <a:rPr lang="ru-RU" sz="2800" dirty="0" err="1"/>
              <a:t>світі</a:t>
            </a:r>
            <a:r>
              <a:rPr lang="ru-RU" sz="2800" dirty="0"/>
              <a:t> </a:t>
            </a:r>
            <a:r>
              <a:rPr lang="ru-RU" sz="2800" dirty="0" err="1"/>
              <a:t>виробників</a:t>
            </a:r>
            <a:r>
              <a:rPr lang="ru-RU" sz="2800" dirty="0"/>
              <a:t> пластикового </a:t>
            </a:r>
            <a:r>
              <a:rPr lang="ru-RU" sz="2800" dirty="0" err="1"/>
              <a:t>профілю</a:t>
            </a:r>
            <a:r>
              <a:rPr lang="ru-RU" sz="2800" dirty="0"/>
              <a:t> для </a:t>
            </a:r>
            <a:r>
              <a:rPr lang="ru-RU" sz="2800" dirty="0" err="1"/>
              <a:t>виготовлення</a:t>
            </a:r>
            <a:r>
              <a:rPr lang="ru-RU" sz="2800" dirty="0"/>
              <a:t> </a:t>
            </a:r>
            <a:r>
              <a:rPr lang="ru-RU" sz="2800" dirty="0" err="1"/>
              <a:t>віконних</a:t>
            </a:r>
            <a:r>
              <a:rPr lang="ru-RU" sz="2800" dirty="0"/>
              <a:t> і </a:t>
            </a:r>
            <a:r>
              <a:rPr lang="ru-RU" sz="2800" dirty="0" err="1"/>
              <a:t>дверних</a:t>
            </a:r>
            <a:r>
              <a:rPr lang="ru-RU" sz="2800" dirty="0"/>
              <a:t> </a:t>
            </a:r>
            <a:r>
              <a:rPr lang="ru-RU" sz="2800" dirty="0" err="1"/>
              <a:t>конструкцій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7863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63978"/>
            <a:ext cx="10515600" cy="1325563"/>
          </a:xfrm>
        </p:spPr>
        <p:txBody>
          <a:bodyPr/>
          <a:lstStyle/>
          <a:p>
            <a:r>
              <a:rPr lang="uk-UA" dirty="0" smtClean="0"/>
              <a:t>Історія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781333"/>
            <a:ext cx="5669650" cy="4067854"/>
          </a:xfrm>
        </p:spPr>
        <p:txBody>
          <a:bodyPr>
            <a:normAutofit/>
          </a:bodyPr>
          <a:lstStyle/>
          <a:p>
            <a:r>
              <a:rPr lang="ru-RU" sz="2600" dirty="0" err="1" smtClean="0"/>
              <a:t>Компанія</a:t>
            </a:r>
            <a:r>
              <a:rPr lang="ru-RU" sz="2600" dirty="0" smtClean="0"/>
              <a:t> </a:t>
            </a:r>
            <a:r>
              <a:rPr lang="en-US" sz="2600" dirty="0" smtClean="0"/>
              <a:t>VEKA AG </a:t>
            </a:r>
            <a:r>
              <a:rPr lang="ru-RU" sz="2600" dirty="0" err="1" smtClean="0"/>
              <a:t>працює</a:t>
            </a:r>
            <a:r>
              <a:rPr lang="ru-RU" sz="2600" dirty="0" smtClean="0"/>
              <a:t> на ринку з 1969 року. Головне </a:t>
            </a:r>
            <a:r>
              <a:rPr lang="ru-RU" sz="2600" dirty="0" err="1" smtClean="0"/>
              <a:t>підприємство</a:t>
            </a:r>
            <a:r>
              <a:rPr lang="ru-RU" sz="2600" dirty="0" smtClean="0"/>
              <a:t> </a:t>
            </a:r>
            <a:r>
              <a:rPr lang="ru-RU" sz="2600" dirty="0" err="1" smtClean="0"/>
              <a:t>знаходиться</a:t>
            </a:r>
            <a:r>
              <a:rPr lang="ru-RU" sz="2600" dirty="0" smtClean="0"/>
              <a:t> в м. </a:t>
            </a:r>
            <a:r>
              <a:rPr lang="en-US" sz="2600" dirty="0" err="1" smtClean="0"/>
              <a:t>Sendenhorst</a:t>
            </a:r>
            <a:r>
              <a:rPr lang="en-US" sz="2600" dirty="0" smtClean="0"/>
              <a:t>, </a:t>
            </a:r>
            <a:r>
              <a:rPr lang="ru-RU" sz="2600" dirty="0" smtClean="0"/>
              <a:t>ФРН, </a:t>
            </a:r>
            <a:r>
              <a:rPr lang="ru-RU" sz="2600" dirty="0" err="1" smtClean="0"/>
              <a:t>Північний</a:t>
            </a:r>
            <a:r>
              <a:rPr lang="ru-RU" sz="2600" dirty="0" smtClean="0"/>
              <a:t> Рейн-</a:t>
            </a:r>
            <a:r>
              <a:rPr lang="ru-RU" sz="2600" dirty="0" err="1" smtClean="0"/>
              <a:t>Вестфалія</a:t>
            </a:r>
            <a:r>
              <a:rPr lang="ru-RU" sz="2600" dirty="0" smtClean="0"/>
              <a:t>.</a:t>
            </a:r>
          </a:p>
          <a:p>
            <a:r>
              <a:rPr lang="ru-RU" sz="2600" dirty="0" err="1" smtClean="0"/>
              <a:t>Компанія</a:t>
            </a:r>
            <a:r>
              <a:rPr lang="ru-RU" sz="2600" dirty="0" smtClean="0"/>
              <a:t> ВЕКА </a:t>
            </a:r>
            <a:r>
              <a:rPr lang="ru-RU" sz="2600" dirty="0" err="1" smtClean="0"/>
              <a:t>Україна</a:t>
            </a:r>
            <a:r>
              <a:rPr lang="ru-RU" sz="2600" dirty="0" smtClean="0"/>
              <a:t> є </a:t>
            </a:r>
            <a:r>
              <a:rPr lang="ru-RU" sz="2600" dirty="0" err="1" smtClean="0"/>
              <a:t>дочірньою</a:t>
            </a:r>
            <a:r>
              <a:rPr lang="ru-RU" sz="2600" dirty="0" smtClean="0"/>
              <a:t> </a:t>
            </a:r>
            <a:r>
              <a:rPr lang="ru-RU" sz="2600" dirty="0" err="1" smtClean="0"/>
              <a:t>виробничою</a:t>
            </a:r>
            <a:r>
              <a:rPr lang="ru-RU" sz="2600" dirty="0" smtClean="0"/>
              <a:t> </a:t>
            </a:r>
            <a:r>
              <a:rPr lang="ru-RU" sz="2600" dirty="0" err="1" smtClean="0"/>
              <a:t>компанією</a:t>
            </a:r>
            <a:r>
              <a:rPr lang="ru-RU" sz="2600" dirty="0" smtClean="0"/>
              <a:t> концерну </a:t>
            </a:r>
            <a:r>
              <a:rPr lang="en-US" sz="2600" dirty="0" smtClean="0"/>
              <a:t>VEKA AG</a:t>
            </a:r>
            <a:r>
              <a:rPr lang="uk-UA" sz="2600" dirty="0" smtClean="0"/>
              <a:t>.</a:t>
            </a:r>
          </a:p>
          <a:p>
            <a:r>
              <a:rPr lang="ru-RU" sz="2600" dirty="0" err="1" smtClean="0"/>
              <a:t>Українська</a:t>
            </a:r>
            <a:r>
              <a:rPr lang="ru-RU" sz="2600" dirty="0" smtClean="0"/>
              <a:t> </a:t>
            </a:r>
            <a:r>
              <a:rPr lang="ru-RU" sz="2600" dirty="0" err="1" smtClean="0"/>
              <a:t>компанія</a:t>
            </a:r>
            <a:r>
              <a:rPr lang="ru-RU" sz="2600" dirty="0" smtClean="0"/>
              <a:t> </a:t>
            </a:r>
            <a:r>
              <a:rPr lang="ru-RU" sz="2600" dirty="0" err="1" smtClean="0"/>
              <a:t>знаходиться</a:t>
            </a:r>
            <a:r>
              <a:rPr lang="ru-RU" sz="2600" dirty="0" smtClean="0"/>
              <a:t> в </a:t>
            </a:r>
            <a:r>
              <a:rPr lang="ru-RU" sz="2600" dirty="0" err="1"/>
              <a:t>с</a:t>
            </a:r>
            <a:r>
              <a:rPr lang="ru-RU" sz="2600" dirty="0" err="1" smtClean="0"/>
              <a:t>мт</a:t>
            </a:r>
            <a:r>
              <a:rPr lang="ru-RU" sz="2600" dirty="0" smtClean="0"/>
              <a:t>. </a:t>
            </a:r>
            <a:r>
              <a:rPr lang="ru-RU" sz="2600" dirty="0" err="1" smtClean="0"/>
              <a:t>Калинівка</a:t>
            </a:r>
            <a:r>
              <a:rPr lang="ru-RU" sz="2600" dirty="0" smtClean="0"/>
              <a:t>, з</a:t>
            </a:r>
            <a:r>
              <a:rPr lang="en-US" sz="2600" dirty="0" smtClean="0"/>
              <a:t>’</a:t>
            </a:r>
            <a:r>
              <a:rPr lang="uk-UA" sz="2600" dirty="0" smtClean="0"/>
              <a:t>явилася в 2006 році.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9915" y="1269628"/>
            <a:ext cx="4875772" cy="41157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199" y="5632222"/>
            <a:ext cx="1096803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 smtClean="0"/>
              <a:t>У </a:t>
            </a:r>
            <a:r>
              <a:rPr lang="ru-RU" sz="2600" dirty="0"/>
              <a:t>2007-2008 </a:t>
            </a:r>
            <a:r>
              <a:rPr lang="ru-RU" sz="2600" dirty="0" err="1"/>
              <a:t>році</a:t>
            </a:r>
            <a:r>
              <a:rPr lang="ru-RU" sz="2600" dirty="0"/>
              <a:t> </a:t>
            </a:r>
            <a:r>
              <a:rPr lang="ru-RU" sz="2600" dirty="0" err="1"/>
              <a:t>було</a:t>
            </a:r>
            <a:r>
              <a:rPr lang="ru-RU" sz="2600" dirty="0"/>
              <a:t> </a:t>
            </a:r>
            <a:r>
              <a:rPr lang="ru-RU" sz="2600" dirty="0" err="1"/>
              <a:t>побудовано</a:t>
            </a:r>
            <a:r>
              <a:rPr lang="ru-RU" sz="2600" dirty="0"/>
              <a:t> </a:t>
            </a:r>
            <a:r>
              <a:rPr lang="ru-RU" sz="2600" dirty="0" err="1"/>
              <a:t>виробничий</a:t>
            </a:r>
            <a:r>
              <a:rPr lang="ru-RU" sz="2600" dirty="0"/>
              <a:t> комплекс в </a:t>
            </a:r>
            <a:r>
              <a:rPr lang="ru-RU" sz="2600" dirty="0" err="1"/>
              <a:t>Україні</a:t>
            </a:r>
            <a:r>
              <a:rPr 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121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Розташування, зв</a:t>
            </a:r>
            <a:r>
              <a:rPr lang="en-US" dirty="0" smtClean="0"/>
              <a:t>’</a:t>
            </a:r>
            <a:r>
              <a:rPr lang="uk-UA" dirty="0" err="1" smtClean="0"/>
              <a:t>язки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71" y="1825625"/>
            <a:ext cx="4267200" cy="4351338"/>
          </a:xfrm>
        </p:spPr>
        <p:txBody>
          <a:bodyPr>
            <a:normAutofit/>
          </a:bodyPr>
          <a:lstStyle/>
          <a:p>
            <a:r>
              <a:rPr lang="uk-UA" sz="2600" dirty="0" smtClean="0"/>
              <a:t>Знаходиться у Київській області, у Калинівці. Поряд пролягають вигідні транспортні шляхи. Орієнтується на споживача.</a:t>
            </a:r>
          </a:p>
          <a:p>
            <a:r>
              <a:rPr lang="ru-RU" sz="2600" dirty="0" err="1"/>
              <a:t>В</a:t>
            </a:r>
            <a:r>
              <a:rPr lang="ru-RU" sz="2600" dirty="0" err="1" smtClean="0"/>
              <a:t>становлено</a:t>
            </a:r>
            <a:r>
              <a:rPr lang="ru-RU" sz="2600" dirty="0" smtClean="0"/>
              <a:t> </a:t>
            </a:r>
            <a:r>
              <a:rPr lang="ru-RU" sz="2600" dirty="0" err="1" smtClean="0"/>
              <a:t>супутниковий</a:t>
            </a:r>
            <a:r>
              <a:rPr lang="ru-RU" sz="2600" dirty="0" smtClean="0"/>
              <a:t> </a:t>
            </a:r>
            <a:r>
              <a:rPr lang="ru-RU" sz="2600" dirty="0" err="1" smtClean="0"/>
              <a:t>зв'язок</a:t>
            </a:r>
            <a:r>
              <a:rPr lang="ru-RU" sz="2600" dirty="0" smtClean="0"/>
              <a:t> </a:t>
            </a:r>
            <a:r>
              <a:rPr lang="ru-RU" sz="2600" dirty="0" err="1" smtClean="0"/>
              <a:t>між</a:t>
            </a:r>
            <a:r>
              <a:rPr lang="ru-RU" sz="2600" dirty="0" smtClean="0"/>
              <a:t> ТОВ «ВЕКА </a:t>
            </a:r>
            <a:r>
              <a:rPr lang="ru-RU" sz="2600" dirty="0" err="1" smtClean="0"/>
              <a:t>Україна</a:t>
            </a:r>
            <a:r>
              <a:rPr lang="ru-RU" sz="2600" dirty="0" smtClean="0"/>
              <a:t>» та </a:t>
            </a:r>
            <a:r>
              <a:rPr lang="ru-RU" sz="2600" dirty="0" err="1" smtClean="0"/>
              <a:t>материнським</a:t>
            </a:r>
            <a:r>
              <a:rPr lang="ru-RU" sz="2600" dirty="0" smtClean="0"/>
              <a:t> </a:t>
            </a:r>
            <a:r>
              <a:rPr lang="ru-RU" sz="2600" dirty="0" err="1" smtClean="0"/>
              <a:t>підприємством</a:t>
            </a:r>
            <a:r>
              <a:rPr lang="ru-RU" sz="2600" dirty="0" smtClean="0"/>
              <a:t> в </a:t>
            </a:r>
            <a:r>
              <a:rPr lang="ru-RU" sz="2600" dirty="0" err="1" smtClean="0"/>
              <a:t>Німеччині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6466" y="1741395"/>
            <a:ext cx="7611365" cy="443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09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Технологія виробництва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Завод </a:t>
            </a:r>
            <a:r>
              <a:rPr lang="ru-RU" sz="2800" dirty="0"/>
              <a:t>оснащений </a:t>
            </a:r>
            <a:r>
              <a:rPr lang="ru-RU" sz="2800" dirty="0" err="1"/>
              <a:t>п'ятьма</a:t>
            </a:r>
            <a:r>
              <a:rPr lang="ru-RU" sz="2800" dirty="0"/>
              <a:t> </a:t>
            </a:r>
            <a:r>
              <a:rPr lang="ru-RU" sz="2800" dirty="0" err="1"/>
              <a:t>лініями</a:t>
            </a:r>
            <a:r>
              <a:rPr lang="ru-RU" sz="2800" dirty="0"/>
              <a:t> для </a:t>
            </a:r>
            <a:r>
              <a:rPr lang="ru-RU" sz="2800" dirty="0" err="1"/>
              <a:t>екструзії</a:t>
            </a:r>
            <a:r>
              <a:rPr lang="ru-RU" sz="2800" dirty="0"/>
              <a:t> ПВХ-</a:t>
            </a:r>
            <a:r>
              <a:rPr lang="ru-RU" sz="2800" dirty="0" err="1"/>
              <a:t>профілів</a:t>
            </a:r>
            <a:r>
              <a:rPr lang="ru-RU" sz="2800" dirty="0"/>
              <a:t>, </a:t>
            </a:r>
            <a:r>
              <a:rPr lang="ru-RU" sz="2800" dirty="0" err="1"/>
              <a:t>загальною</a:t>
            </a:r>
            <a:r>
              <a:rPr lang="ru-RU" sz="2800" dirty="0"/>
              <a:t> </a:t>
            </a:r>
            <a:r>
              <a:rPr lang="ru-RU" sz="2800" dirty="0" err="1"/>
              <a:t>потужністю</a:t>
            </a:r>
            <a:r>
              <a:rPr lang="ru-RU" sz="2800" dirty="0"/>
              <a:t> до 10 000 тонн </a:t>
            </a:r>
            <a:r>
              <a:rPr lang="ru-RU" sz="2800" dirty="0" err="1"/>
              <a:t>продукції</a:t>
            </a:r>
            <a:r>
              <a:rPr lang="ru-RU" sz="2800" dirty="0"/>
              <a:t> на </a:t>
            </a:r>
            <a:r>
              <a:rPr lang="ru-RU" sz="2800" dirty="0" err="1"/>
              <a:t>рік</a:t>
            </a:r>
            <a:r>
              <a:rPr lang="ru-RU" sz="28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1" y="3686853"/>
            <a:ext cx="3320146" cy="2490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5927" y="3686853"/>
            <a:ext cx="3320146" cy="24901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8153" y="3686853"/>
            <a:ext cx="3295647" cy="24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53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профілів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805305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774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Профіль</a:t>
            </a:r>
            <a:r>
              <a:rPr lang="ru-RU" dirty="0" smtClean="0"/>
              <a:t> для </a:t>
            </a:r>
            <a:r>
              <a:rPr lang="ru-RU" dirty="0" err="1" smtClean="0"/>
              <a:t>пластикових</a:t>
            </a:r>
            <a:r>
              <a:rPr lang="ru-RU" dirty="0" smtClean="0"/>
              <a:t> </a:t>
            </a:r>
            <a:r>
              <a:rPr lang="ru-RU" dirty="0" err="1" smtClean="0"/>
              <a:t>вікон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3-7-камерні вікна. Клас енергоефективності від А до А++</a:t>
            </a:r>
            <a:endParaRPr lang="ru-RU" sz="2800" dirty="0" smtClean="0"/>
          </a:p>
          <a:p>
            <a:r>
              <a:rPr lang="ru-RU" sz="2800" dirty="0" err="1" smtClean="0"/>
              <a:t>Класичний</a:t>
            </a:r>
            <a:r>
              <a:rPr lang="ru-RU" sz="2800" dirty="0" smtClean="0"/>
              <a:t>, </a:t>
            </a:r>
            <a:r>
              <a:rPr lang="ru-RU" sz="2800" dirty="0" err="1" smtClean="0"/>
              <a:t>елегантний</a:t>
            </a:r>
            <a:r>
              <a:rPr lang="ru-RU" sz="2800" dirty="0" smtClean="0"/>
              <a:t> і </a:t>
            </a:r>
            <a:r>
              <a:rPr lang="ru-RU" sz="2800" dirty="0" err="1" smtClean="0"/>
              <a:t>ексклюзивний</a:t>
            </a:r>
            <a:r>
              <a:rPr lang="ru-RU" sz="2800" dirty="0" smtClean="0"/>
              <a:t> дизайн: </a:t>
            </a:r>
            <a:r>
              <a:rPr lang="ru-RU" sz="2800" dirty="0" err="1" smtClean="0"/>
              <a:t>м'які</a:t>
            </a:r>
            <a:r>
              <a:rPr lang="ru-RU" sz="2800" dirty="0" smtClean="0"/>
              <a:t> </a:t>
            </a:r>
            <a:r>
              <a:rPr lang="ru-RU" sz="2800" dirty="0" err="1" smtClean="0"/>
              <a:t>різного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радіусу</a:t>
            </a:r>
            <a:r>
              <a:rPr lang="ru-RU" sz="2800" dirty="0" smtClean="0"/>
              <a:t> </a:t>
            </a:r>
            <a:r>
              <a:rPr lang="ru-RU" sz="2800" dirty="0" err="1" smtClean="0"/>
              <a:t>зовнішні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контури</a:t>
            </a:r>
            <a:endParaRPr lang="ru-RU" sz="2800" dirty="0" smtClean="0"/>
          </a:p>
          <a:p>
            <a:r>
              <a:rPr lang="ru-RU" sz="2800" dirty="0" err="1" smtClean="0"/>
              <a:t>Ідеальна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якість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поверхні</a:t>
            </a:r>
            <a:r>
              <a:rPr lang="ru-RU" sz="2800" dirty="0" smtClean="0"/>
              <a:t>, </a:t>
            </a:r>
            <a:r>
              <a:rPr lang="ru-RU" sz="2800" dirty="0" err="1" smtClean="0"/>
              <a:t>чудова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білизна</a:t>
            </a:r>
            <a:r>
              <a:rPr lang="ru-RU" sz="2800" dirty="0" smtClean="0"/>
              <a:t>, </a:t>
            </a:r>
            <a:r>
              <a:rPr lang="ru-RU" sz="2800" dirty="0" err="1" smtClean="0"/>
              <a:t>стабільний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колір</a:t>
            </a:r>
            <a:endParaRPr lang="ru-RU" sz="2800" dirty="0" smtClean="0"/>
          </a:p>
          <a:p>
            <a:r>
              <a:rPr lang="ru-RU" sz="2800" dirty="0" err="1" smtClean="0"/>
              <a:t>Висока</a:t>
            </a:r>
            <a:r>
              <a:rPr lang="ru-RU" sz="2800" dirty="0" smtClean="0"/>
              <a:t> </a:t>
            </a:r>
            <a:r>
              <a:rPr lang="ru-RU" sz="2800" dirty="0" err="1" smtClean="0"/>
              <a:t>шумоізоляція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забезпечує</a:t>
            </a:r>
            <a:r>
              <a:rPr lang="ru-RU" sz="2800" dirty="0" smtClean="0"/>
              <a:t> </a:t>
            </a:r>
            <a:r>
              <a:rPr lang="ru-RU" sz="2800" dirty="0" err="1" smtClean="0"/>
              <a:t>тишу</a:t>
            </a:r>
            <a:r>
              <a:rPr lang="ru-RU" sz="2800" dirty="0" smtClean="0"/>
              <a:t> і </a:t>
            </a:r>
            <a:r>
              <a:rPr lang="ru-RU" sz="2800" dirty="0" err="1" smtClean="0"/>
              <a:t>спокій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Вашого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будинку</a:t>
            </a:r>
            <a:endParaRPr lang="ru-RU" sz="2800" dirty="0" smtClean="0"/>
          </a:p>
          <a:p>
            <a:r>
              <a:rPr lang="ru-RU" sz="2800" dirty="0" err="1" smtClean="0"/>
              <a:t>Високоякісний</a:t>
            </a:r>
            <a:r>
              <a:rPr lang="ru-RU" sz="2800" dirty="0" smtClean="0"/>
              <a:t> пластик, </a:t>
            </a:r>
            <a:r>
              <a:rPr lang="ru-RU" sz="2800" dirty="0" err="1" smtClean="0"/>
              <a:t>стійкий</a:t>
            </a:r>
            <a:r>
              <a:rPr lang="ru-RU" sz="2800" dirty="0" smtClean="0"/>
              <a:t> до </a:t>
            </a:r>
            <a:r>
              <a:rPr lang="ru-RU" sz="2800" dirty="0" err="1" smtClean="0"/>
              <a:t>впливів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зовнішнього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середовища</a:t>
            </a:r>
            <a:r>
              <a:rPr lang="ru-RU" sz="2800" dirty="0" smtClean="0"/>
              <a:t>, не </a:t>
            </a:r>
            <a:r>
              <a:rPr lang="ru-RU" sz="2800" dirty="0" err="1" smtClean="0"/>
              <a:t>потребує</a:t>
            </a:r>
            <a:r>
              <a:rPr lang="ru-RU" sz="2800" dirty="0" smtClean="0"/>
              <a:t> </a:t>
            </a:r>
            <a:r>
              <a:rPr lang="ru-RU" sz="2800" dirty="0" err="1" smtClean="0"/>
              <a:t>ні</a:t>
            </a:r>
            <a:r>
              <a:rPr lang="ru-RU" sz="2800" dirty="0" smtClean="0"/>
              <a:t> </a:t>
            </a:r>
            <a:r>
              <a:rPr lang="ru-RU" sz="2800" dirty="0" err="1" smtClean="0"/>
              <a:t>фарбування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ні</a:t>
            </a:r>
            <a:r>
              <a:rPr lang="ru-RU" sz="2800" dirty="0" smtClean="0"/>
              <a:t> в будь-</a:t>
            </a:r>
            <a:r>
              <a:rPr lang="ru-RU" sz="2800" dirty="0" err="1" smtClean="0"/>
              <a:t>якому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спеціальному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догляді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058517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Двері</a:t>
            </a:r>
            <a:r>
              <a:rPr lang="ru-RU" dirty="0" smtClean="0"/>
              <a:t> з ПВХ </a:t>
            </a:r>
            <a:r>
              <a:rPr lang="ru-RU" smtClean="0"/>
              <a:t>профілю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3</a:t>
            </a:r>
            <a:r>
              <a:rPr lang="en-US" sz="2800" dirty="0" smtClean="0"/>
              <a:t>-5-6</a:t>
            </a:r>
            <a:r>
              <a:rPr lang="ru-RU" sz="2800" dirty="0" smtClean="0"/>
              <a:t>-</a:t>
            </a:r>
            <a:r>
              <a:rPr lang="ru-RU" sz="2800" dirty="0" err="1" smtClean="0"/>
              <a:t>камерні</a:t>
            </a:r>
            <a:r>
              <a:rPr lang="ru-RU" sz="2800" dirty="0" smtClean="0"/>
              <a:t> </a:t>
            </a:r>
            <a:r>
              <a:rPr lang="uk-UA" sz="2800" dirty="0" smtClean="0"/>
              <a:t>дверні </a:t>
            </a:r>
            <a:r>
              <a:rPr lang="uk-UA" sz="2800" dirty="0" err="1" smtClean="0"/>
              <a:t>профелі</a:t>
            </a:r>
            <a:r>
              <a:rPr lang="ru-RU" sz="2800" dirty="0" smtClean="0"/>
              <a:t>. </a:t>
            </a:r>
            <a:r>
              <a:rPr lang="ru-RU" sz="2800" dirty="0" err="1"/>
              <a:t>Клас</a:t>
            </a:r>
            <a:r>
              <a:rPr lang="ru-RU" sz="2800" dirty="0"/>
              <a:t> </a:t>
            </a:r>
            <a:r>
              <a:rPr lang="ru-RU" sz="2800" dirty="0" err="1"/>
              <a:t>енергоефективності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А до А++</a:t>
            </a:r>
          </a:p>
          <a:p>
            <a:r>
              <a:rPr lang="ru-RU" sz="2800" dirty="0" err="1" smtClean="0"/>
              <a:t>Мбути</a:t>
            </a:r>
            <a:r>
              <a:rPr lang="ru-RU" sz="2800" dirty="0" smtClean="0"/>
              <a:t>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оснащені</a:t>
            </a:r>
            <a:r>
              <a:rPr lang="ru-RU" sz="2800" dirty="0"/>
              <a:t> </a:t>
            </a:r>
            <a:r>
              <a:rPr lang="ru-RU" sz="2800" dirty="0" err="1"/>
              <a:t>спеціальними</a:t>
            </a:r>
            <a:r>
              <a:rPr lang="ru-RU" sz="2800" dirty="0"/>
              <a:t> запорами, </a:t>
            </a:r>
            <a:r>
              <a:rPr lang="ru-RU" sz="2800" dirty="0" err="1"/>
              <a:t>фурнітурою</a:t>
            </a:r>
            <a:r>
              <a:rPr lang="ru-RU" sz="2800" dirty="0"/>
              <a:t> і </a:t>
            </a:r>
            <a:r>
              <a:rPr lang="ru-RU" sz="2800" dirty="0" err="1"/>
              <a:t>броньованим</a:t>
            </a:r>
            <a:r>
              <a:rPr lang="ru-RU" sz="2800" dirty="0"/>
              <a:t> </a:t>
            </a:r>
            <a:r>
              <a:rPr lang="ru-RU" sz="2800" dirty="0" err="1"/>
              <a:t>склом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створює</a:t>
            </a:r>
            <a:r>
              <a:rPr lang="ru-RU" sz="2800" dirty="0"/>
              <a:t> </a:t>
            </a:r>
            <a:r>
              <a:rPr lang="ru-RU" sz="2800" dirty="0" err="1"/>
              <a:t>додаткові</a:t>
            </a:r>
            <a:r>
              <a:rPr lang="ru-RU" sz="2800" dirty="0"/>
              <a:t> </a:t>
            </a:r>
            <a:r>
              <a:rPr lang="ru-RU" sz="2800" dirty="0" err="1"/>
              <a:t>перешкоди</a:t>
            </a:r>
            <a:r>
              <a:rPr lang="ru-RU" sz="2800" dirty="0"/>
              <a:t> для злому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 err="1"/>
              <a:t>Одностулкові</a:t>
            </a:r>
            <a:r>
              <a:rPr lang="ru-RU" sz="2800" dirty="0"/>
              <a:t>, </a:t>
            </a:r>
            <a:r>
              <a:rPr lang="ru-RU" sz="2800" dirty="0" err="1"/>
              <a:t>двостулкові</a:t>
            </a:r>
            <a:r>
              <a:rPr lang="ru-RU" sz="2800" dirty="0"/>
              <a:t>, </a:t>
            </a:r>
            <a:r>
              <a:rPr lang="ru-RU" sz="2800" dirty="0" err="1"/>
              <a:t>багатостулкові</a:t>
            </a:r>
            <a:r>
              <a:rPr lang="ru-RU" sz="2800" dirty="0"/>
              <a:t> (для великих </a:t>
            </a:r>
            <a:r>
              <a:rPr lang="ru-RU" sz="2800" dirty="0" err="1"/>
              <a:t>будівель</a:t>
            </a:r>
            <a:r>
              <a:rPr lang="ru-RU" sz="2800" dirty="0" smtClean="0"/>
              <a:t>) </a:t>
            </a:r>
            <a:r>
              <a:rPr lang="ru-RU" sz="2800" dirty="0" err="1" smtClean="0"/>
              <a:t>двері</a:t>
            </a:r>
            <a:r>
              <a:rPr lang="ru-RU" sz="2800" dirty="0"/>
              <a:t>.</a:t>
            </a:r>
            <a:endParaRPr lang="ru-RU" sz="2800" dirty="0" smtClean="0"/>
          </a:p>
          <a:p>
            <a:r>
              <a:rPr lang="ru-RU" sz="2800" dirty="0" err="1"/>
              <a:t>К</a:t>
            </a:r>
            <a:r>
              <a:rPr lang="ru-RU" sz="2800" dirty="0" err="1" smtClean="0"/>
              <a:t>ласичні</a:t>
            </a:r>
            <a:r>
              <a:rPr lang="ru-RU" sz="2800" dirty="0" smtClean="0"/>
              <a:t> </a:t>
            </a:r>
            <a:r>
              <a:rPr lang="ru-RU" sz="2800" dirty="0"/>
              <a:t>та </a:t>
            </a:r>
            <a:r>
              <a:rPr lang="ru-RU" sz="2800" dirty="0" err="1"/>
              <a:t>сучасні</a:t>
            </a:r>
            <a:r>
              <a:rPr lang="ru-RU" sz="2800" dirty="0"/>
              <a:t>,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заповненням</a:t>
            </a:r>
            <a:r>
              <a:rPr lang="ru-RU" sz="2800" dirty="0"/>
              <a:t> з триплексу </a:t>
            </a:r>
            <a:r>
              <a:rPr lang="ru-RU" sz="2800" dirty="0" err="1"/>
              <a:t>або</a:t>
            </a:r>
            <a:r>
              <a:rPr lang="ru-RU" sz="2800" dirty="0"/>
              <a:t> панелей, з одним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декількома</a:t>
            </a:r>
            <a:r>
              <a:rPr lang="ru-RU" sz="2800" dirty="0"/>
              <a:t> </a:t>
            </a:r>
            <a:r>
              <a:rPr lang="ru-RU" sz="2800" dirty="0" err="1"/>
              <a:t>боковими</a:t>
            </a:r>
            <a:r>
              <a:rPr lang="ru-RU" sz="2800" dirty="0"/>
              <a:t> </a:t>
            </a:r>
            <a:r>
              <a:rPr lang="ru-RU" sz="2800" dirty="0" err="1"/>
              <a:t>елементами</a:t>
            </a:r>
            <a:r>
              <a:rPr lang="ru-RU" sz="2800" dirty="0"/>
              <a:t>, </a:t>
            </a:r>
            <a:r>
              <a:rPr lang="ru-RU" sz="2800" dirty="0" err="1" smtClean="0"/>
              <a:t>вишукані</a:t>
            </a:r>
            <a:r>
              <a:rPr lang="ru-RU" sz="2800" dirty="0" smtClean="0"/>
              <a:t> </a:t>
            </a:r>
            <a:r>
              <a:rPr lang="ru-RU" sz="2800" dirty="0"/>
              <a:t>і </a:t>
            </a:r>
            <a:r>
              <a:rPr lang="ru-RU" sz="2800" dirty="0" err="1"/>
              <a:t>прості</a:t>
            </a:r>
            <a:r>
              <a:rPr lang="ru-RU" sz="2800" dirty="0"/>
              <a:t>, </a:t>
            </a:r>
            <a:r>
              <a:rPr lang="ru-RU" sz="2800" dirty="0" err="1"/>
              <a:t>кольорові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оформлені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smtClean="0"/>
              <a:t>дерево </a:t>
            </a:r>
            <a:r>
              <a:rPr lang="ru-RU" sz="2800" dirty="0" err="1" smtClean="0"/>
              <a:t>двері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243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Вікна</a:t>
            </a:r>
            <a:r>
              <a:rPr lang="ru-RU" dirty="0"/>
              <a:t> на балкон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лоджію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3-камерні </a:t>
            </a:r>
            <a:r>
              <a:rPr lang="ru-RU" sz="2800" dirty="0" err="1"/>
              <a:t>вікна</a:t>
            </a:r>
            <a:r>
              <a:rPr lang="ru-RU" sz="2800" dirty="0"/>
              <a:t>. </a:t>
            </a:r>
          </a:p>
          <a:p>
            <a:r>
              <a:rPr lang="ru-RU" sz="2800" dirty="0" err="1" smtClean="0"/>
              <a:t>Відрізняється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високою</a:t>
            </a:r>
            <a:r>
              <a:rPr lang="ru-RU" sz="2800" dirty="0" smtClean="0"/>
              <a:t> </a:t>
            </a:r>
            <a:r>
              <a:rPr lang="ru-RU" sz="2800" dirty="0" err="1"/>
              <a:t>стабільністю</a:t>
            </a:r>
            <a:r>
              <a:rPr lang="ru-RU" sz="2800" dirty="0"/>
              <a:t>, </a:t>
            </a:r>
            <a:r>
              <a:rPr lang="ru-RU" sz="2800" dirty="0" err="1"/>
              <a:t>надійністю</a:t>
            </a:r>
            <a:r>
              <a:rPr lang="ru-RU" sz="2800" dirty="0"/>
              <a:t>, </a:t>
            </a:r>
            <a:r>
              <a:rPr lang="ru-RU" sz="2800" dirty="0" err="1"/>
              <a:t>безпекою</a:t>
            </a:r>
            <a:r>
              <a:rPr lang="ru-RU" sz="2800" dirty="0"/>
              <a:t> та </a:t>
            </a:r>
            <a:r>
              <a:rPr lang="ru-RU" sz="2800" dirty="0" err="1"/>
              <a:t>якістю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/>
              <a:t>П</a:t>
            </a:r>
            <a:r>
              <a:rPr lang="ru-RU" sz="2800" dirty="0" err="1" smtClean="0"/>
              <a:t>рофілю</a:t>
            </a:r>
            <a:r>
              <a:rPr lang="ru-RU" sz="2800" dirty="0" smtClean="0"/>
              <a:t> </a:t>
            </a:r>
            <a:r>
              <a:rPr lang="ru-RU" sz="2800" dirty="0"/>
              <a:t>шириною 58 мм в </a:t>
            </a:r>
            <a:r>
              <a:rPr lang="ru-RU" sz="2800" dirty="0" err="1"/>
              <a:t>поєднанні</a:t>
            </a:r>
            <a:r>
              <a:rPr lang="ru-RU" sz="2800" dirty="0"/>
              <a:t> з </a:t>
            </a:r>
            <a:r>
              <a:rPr lang="ru-RU" sz="2800" dirty="0" err="1"/>
              <a:t>армованої</a:t>
            </a:r>
            <a:r>
              <a:rPr lang="ru-RU" sz="2800" dirty="0"/>
              <a:t> </a:t>
            </a:r>
            <a:r>
              <a:rPr lang="ru-RU" sz="2800" dirty="0" err="1"/>
              <a:t>фурнітурою</a:t>
            </a:r>
            <a:r>
              <a:rPr lang="ru-RU" sz="2800" dirty="0"/>
              <a:t> і </a:t>
            </a:r>
            <a:r>
              <a:rPr lang="ru-RU" sz="2800" dirty="0" err="1"/>
              <a:t>коекструдованим</a:t>
            </a:r>
            <a:r>
              <a:rPr lang="ru-RU" sz="2800" dirty="0"/>
              <a:t> </a:t>
            </a:r>
            <a:r>
              <a:rPr lang="ru-RU" sz="2800" dirty="0" err="1"/>
              <a:t>ущільнювачами</a:t>
            </a:r>
            <a:r>
              <a:rPr lang="ru-RU" sz="2800" dirty="0"/>
              <a:t> </a:t>
            </a:r>
            <a:r>
              <a:rPr lang="ru-RU" sz="2800" dirty="0" err="1"/>
              <a:t>забезпечує</a:t>
            </a:r>
            <a:r>
              <a:rPr lang="ru-RU" sz="2800" dirty="0"/>
              <a:t> </a:t>
            </a:r>
            <a:r>
              <a:rPr lang="ru-RU" sz="2800" dirty="0" err="1"/>
              <a:t>максимальний</a:t>
            </a:r>
            <a:r>
              <a:rPr lang="ru-RU" sz="2800" dirty="0"/>
              <a:t> </a:t>
            </a:r>
            <a:r>
              <a:rPr lang="ru-RU" sz="2800" dirty="0" err="1"/>
              <a:t>захист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пилу, </a:t>
            </a:r>
            <a:r>
              <a:rPr lang="ru-RU" sz="2800" dirty="0" err="1"/>
              <a:t>опадів</a:t>
            </a:r>
            <a:r>
              <a:rPr lang="ru-RU" sz="2800" dirty="0"/>
              <a:t>, шуму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виготовити</a:t>
            </a:r>
            <a:r>
              <a:rPr lang="ru-RU" sz="2800" dirty="0" smtClean="0"/>
              <a:t> </a:t>
            </a:r>
            <a:r>
              <a:rPr lang="ru-RU" sz="2800" dirty="0" err="1"/>
              <a:t>стандартний</a:t>
            </a:r>
            <a:r>
              <a:rPr lang="ru-RU" sz="2800" dirty="0"/>
              <a:t> </a:t>
            </a:r>
            <a:r>
              <a:rPr lang="ru-RU" sz="2800" dirty="0" err="1"/>
              <a:t>балконний</a:t>
            </a:r>
            <a:r>
              <a:rPr lang="ru-RU" sz="2800" dirty="0"/>
              <a:t> </a:t>
            </a:r>
            <a:r>
              <a:rPr lang="ru-RU" sz="2800" dirty="0" err="1"/>
              <a:t>склопакет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здійснити</a:t>
            </a:r>
            <a:r>
              <a:rPr lang="ru-RU" sz="2800" dirty="0"/>
              <a:t> </a:t>
            </a:r>
            <a:r>
              <a:rPr lang="ru-RU" sz="2800" dirty="0" err="1"/>
              <a:t>панорамне</a:t>
            </a:r>
            <a:r>
              <a:rPr lang="ru-RU" sz="2800" dirty="0"/>
              <a:t> </a:t>
            </a:r>
            <a:r>
              <a:rPr lang="ru-RU" sz="2800" dirty="0" err="1"/>
              <a:t>скління</a:t>
            </a:r>
            <a:r>
              <a:rPr lang="ru-RU" sz="2800" dirty="0"/>
              <a:t>. </a:t>
            </a:r>
            <a:r>
              <a:rPr lang="ru-RU" sz="2800" dirty="0" err="1"/>
              <a:t>Розсувні</a:t>
            </a:r>
            <a:r>
              <a:rPr lang="ru-RU" sz="2800" dirty="0"/>
              <a:t> </a:t>
            </a:r>
            <a:r>
              <a:rPr lang="ru-RU" sz="2800" dirty="0" err="1"/>
              <a:t>балконні</a:t>
            </a:r>
            <a:r>
              <a:rPr lang="ru-RU" sz="2800" dirty="0"/>
              <a:t> </a:t>
            </a:r>
            <a:r>
              <a:rPr lang="ru-RU" sz="2800" dirty="0" err="1"/>
              <a:t>профілі</a:t>
            </a:r>
            <a:r>
              <a:rPr lang="ru-RU" sz="2800" dirty="0"/>
              <a:t>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ідеально</a:t>
            </a:r>
            <a:r>
              <a:rPr lang="ru-RU" sz="2800" dirty="0"/>
              <a:t> </a:t>
            </a:r>
            <a:r>
              <a:rPr lang="ru-RU" sz="2800" dirty="0" err="1"/>
              <a:t>підходять</a:t>
            </a:r>
            <a:r>
              <a:rPr lang="ru-RU" sz="2800" dirty="0"/>
              <a:t> для дач і </a:t>
            </a:r>
            <a:r>
              <a:rPr lang="ru-RU" sz="2800" dirty="0" err="1"/>
              <a:t>заміських</a:t>
            </a:r>
            <a:r>
              <a:rPr lang="ru-RU" sz="2800" dirty="0"/>
              <a:t> </a:t>
            </a:r>
            <a:r>
              <a:rPr lang="ru-RU" sz="2800" dirty="0" err="1"/>
              <a:t>будинків</a:t>
            </a:r>
            <a:r>
              <a:rPr lang="ru-RU" sz="2800" dirty="0"/>
              <a:t>, де </a:t>
            </a:r>
            <a:r>
              <a:rPr lang="ru-RU" sz="2800" dirty="0" err="1"/>
              <a:t>потрібна</a:t>
            </a:r>
            <a:r>
              <a:rPr lang="ru-RU" sz="2800" dirty="0"/>
              <a:t> </a:t>
            </a:r>
            <a:r>
              <a:rPr lang="ru-RU" sz="2800" dirty="0" err="1"/>
              <a:t>скління</a:t>
            </a:r>
            <a:r>
              <a:rPr lang="ru-RU" sz="2800" dirty="0"/>
              <a:t> </a:t>
            </a:r>
            <a:r>
              <a:rPr lang="ru-RU" sz="2800" dirty="0" err="1"/>
              <a:t>терас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альтанок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6286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Підйомно-розсувні </a:t>
            </a:r>
            <a:r>
              <a:rPr lang="ru-RU" dirty="0" err="1"/>
              <a:t>двері</a:t>
            </a:r>
            <a:r>
              <a:rPr lang="ru-RU" dirty="0"/>
              <a:t> </a:t>
            </a:r>
            <a:r>
              <a:rPr lang="en-US" dirty="0" smtClean="0"/>
              <a:t>VEKASLIDE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 5-ти камерна система з монтажною шириною 70мм і </a:t>
            </a:r>
            <a:r>
              <a:rPr lang="ru-RU" sz="2800" dirty="0" err="1"/>
              <a:t>заввишки</a:t>
            </a:r>
            <a:r>
              <a:rPr lang="ru-RU" sz="2800" dirty="0"/>
              <a:t> 100мм</a:t>
            </a:r>
          </a:p>
          <a:p>
            <a:r>
              <a:rPr lang="ru-RU" sz="2800" dirty="0"/>
              <a:t>Рама 7-ми камерна система, з монтажною шириною 100мм і </a:t>
            </a:r>
            <a:r>
              <a:rPr lang="ru-RU" sz="2800" dirty="0" err="1"/>
              <a:t>заввишки</a:t>
            </a:r>
            <a:r>
              <a:rPr lang="ru-RU" sz="2800" dirty="0"/>
              <a:t> 50мм</a:t>
            </a:r>
          </a:p>
          <a:p>
            <a:r>
              <a:rPr lang="ru-RU" sz="2800" dirty="0" err="1" smtClean="0"/>
              <a:t>Високі</a:t>
            </a:r>
            <a:r>
              <a:rPr lang="ru-RU" sz="2800" dirty="0" smtClean="0"/>
              <a:t> </a:t>
            </a:r>
            <a:r>
              <a:rPr lang="ru-RU" sz="2800" dirty="0" err="1"/>
              <a:t>теплоізоляційні</a:t>
            </a:r>
            <a:r>
              <a:rPr lang="ru-RU" sz="2800" dirty="0"/>
              <a:t> </a:t>
            </a:r>
            <a:r>
              <a:rPr lang="ru-RU" sz="2800" dirty="0" err="1"/>
              <a:t>якості</a:t>
            </a:r>
            <a:r>
              <a:rPr lang="ru-RU" sz="2800" dirty="0"/>
              <a:t> </a:t>
            </a:r>
            <a:r>
              <a:rPr lang="ru-RU" sz="2800" dirty="0" err="1"/>
              <a:t>зберігаються</a:t>
            </a:r>
            <a:r>
              <a:rPr lang="ru-RU" sz="2800" dirty="0"/>
              <a:t> </a:t>
            </a:r>
            <a:r>
              <a:rPr lang="ru-RU" sz="2800" dirty="0" err="1"/>
              <a:t>також</a:t>
            </a:r>
            <a:r>
              <a:rPr lang="ru-RU" sz="2800" dirty="0"/>
              <a:t> і в </a:t>
            </a:r>
            <a:r>
              <a:rPr lang="ru-RU" sz="2800" dirty="0" err="1"/>
              <a:t>противовзломной</a:t>
            </a:r>
            <a:r>
              <a:rPr lang="ru-RU" sz="2800" dirty="0"/>
              <a:t> </a:t>
            </a:r>
            <a:r>
              <a:rPr lang="ru-RU" sz="2800" dirty="0" err="1"/>
              <a:t>конструкції</a:t>
            </a:r>
            <a:endParaRPr lang="ru-RU" sz="2800" dirty="0"/>
          </a:p>
          <a:p>
            <a:r>
              <a:rPr lang="ru-RU" sz="2800" dirty="0" err="1"/>
              <a:t>Алюмінієва</a:t>
            </a:r>
            <a:r>
              <a:rPr lang="ru-RU" sz="2800" dirty="0"/>
              <a:t> </a:t>
            </a:r>
            <a:r>
              <a:rPr lang="ru-RU" sz="2800" dirty="0" err="1"/>
              <a:t>напрямна</a:t>
            </a:r>
            <a:r>
              <a:rPr lang="ru-RU" sz="2800" dirty="0"/>
              <a:t> з </a:t>
            </a:r>
            <a:r>
              <a:rPr lang="ru-RU" sz="2800" dirty="0" err="1"/>
              <a:t>тефлоновим</a:t>
            </a:r>
            <a:r>
              <a:rPr lang="ru-RU" sz="2800" dirty="0"/>
              <a:t> </a:t>
            </a:r>
            <a:r>
              <a:rPr lang="ru-RU" sz="2800" dirty="0" err="1"/>
              <a:t>покриттям</a:t>
            </a:r>
            <a:r>
              <a:rPr lang="ru-RU" sz="2800" dirty="0"/>
              <a:t> </a:t>
            </a:r>
            <a:r>
              <a:rPr lang="ru-RU" sz="2800" dirty="0" err="1"/>
              <a:t>забезпечує</a:t>
            </a:r>
            <a:r>
              <a:rPr lang="ru-RU" sz="2800" dirty="0"/>
              <a:t> </a:t>
            </a:r>
            <a:r>
              <a:rPr lang="ru-RU" sz="2800" dirty="0" err="1"/>
              <a:t>легке</a:t>
            </a:r>
            <a:r>
              <a:rPr lang="ru-RU" sz="2800" dirty="0"/>
              <a:t> </a:t>
            </a:r>
            <a:r>
              <a:rPr lang="ru-RU" sz="2800" dirty="0" err="1"/>
              <a:t>ковзання</a:t>
            </a:r>
            <a:r>
              <a:rPr lang="ru-RU" sz="2800" dirty="0"/>
              <a:t> </a:t>
            </a:r>
            <a:r>
              <a:rPr lang="ru-RU" sz="2800" dirty="0" err="1"/>
              <a:t>стулок</a:t>
            </a:r>
            <a:endParaRPr lang="ru-RU" sz="2800" dirty="0"/>
          </a:p>
          <a:p>
            <a:r>
              <a:rPr lang="ru-RU" sz="2800" dirty="0" err="1"/>
              <a:t>Виконання</a:t>
            </a:r>
            <a:r>
              <a:rPr lang="ru-RU" sz="2800" dirty="0"/>
              <a:t> з </a:t>
            </a:r>
            <a:r>
              <a:rPr lang="ru-RU" sz="2800" dirty="0" err="1"/>
              <a:t>алюмінієвими</a:t>
            </a:r>
            <a:r>
              <a:rPr lang="ru-RU" sz="2800" dirty="0"/>
              <a:t> накладками </a:t>
            </a:r>
            <a:r>
              <a:rPr lang="ru-RU" sz="2800" dirty="0" err="1"/>
              <a:t>пропонує</a:t>
            </a:r>
            <a:r>
              <a:rPr lang="ru-RU" sz="2800" dirty="0"/>
              <a:t> </a:t>
            </a:r>
            <a:r>
              <a:rPr lang="ru-RU" sz="2800" dirty="0" err="1"/>
              <a:t>додаткові</a:t>
            </a:r>
            <a:r>
              <a:rPr lang="ru-RU" sz="2800" dirty="0"/>
              <a:t> </a:t>
            </a:r>
            <a:r>
              <a:rPr lang="ru-RU" sz="2800" dirty="0" err="1"/>
              <a:t>можливості</a:t>
            </a:r>
            <a:r>
              <a:rPr lang="ru-RU" sz="2800" dirty="0"/>
              <a:t> в </a:t>
            </a:r>
            <a:r>
              <a:rPr lang="ru-RU" sz="2800" dirty="0" err="1"/>
              <a:t>області</a:t>
            </a:r>
            <a:r>
              <a:rPr lang="ru-RU" sz="2800" dirty="0"/>
              <a:t> дизайну</a:t>
            </a:r>
          </a:p>
        </p:txBody>
      </p:sp>
    </p:spTree>
    <p:extLst>
      <p:ext uri="{BB962C8B-B14F-4D97-AF65-F5344CB8AC3E}">
        <p14:creationId xmlns:p14="http://schemas.microsoft.com/office/powerpoint/2010/main" xmlns="" val="4064645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200</TotalTime>
  <Words>456</Words>
  <Application>Microsoft Office PowerPoint</Application>
  <PresentationFormat>Произвольный</PresentationFormat>
  <Paragraphs>47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VEKA в Україні</vt:lpstr>
      <vt:lpstr>Історія</vt:lpstr>
      <vt:lpstr>Розташування, зв’язки</vt:lpstr>
      <vt:lpstr>Технологія виробництва</vt:lpstr>
      <vt:lpstr>Системи профілів:</vt:lpstr>
      <vt:lpstr>Профіль для пластикових вікон</vt:lpstr>
      <vt:lpstr>Двері з ПВХ профілю</vt:lpstr>
      <vt:lpstr>Вікна на балкон або лоджію</vt:lpstr>
      <vt:lpstr>Підйомно-розсувні двері VEKASLIDE</vt:lpstr>
      <vt:lpstr>Споживачі готової продукції</vt:lpstr>
      <vt:lpstr>Перспективи розвитку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VEKA в Україні</dc:title>
  <dc:creator>XTreme.ws</dc:creator>
  <cp:lastModifiedBy>User</cp:lastModifiedBy>
  <cp:revision>20</cp:revision>
  <dcterms:created xsi:type="dcterms:W3CDTF">2013-12-08T14:22:03Z</dcterms:created>
  <dcterms:modified xsi:type="dcterms:W3CDTF">2014-06-03T21:35:40Z</dcterms:modified>
</cp:coreProperties>
</file>