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68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8FB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CF6B-1017-4CC8-A764-409D46F80D4F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495F4D-1367-4B74-BE11-B567D372C73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CF6B-1017-4CC8-A764-409D46F80D4F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95F4D-1367-4B74-BE11-B567D372C7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CF6B-1017-4CC8-A764-409D46F80D4F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95F4D-1367-4B74-BE11-B567D372C7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CF6B-1017-4CC8-A764-409D46F80D4F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95F4D-1367-4B74-BE11-B567D372C7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CF6B-1017-4CC8-A764-409D46F80D4F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95F4D-1367-4B74-BE11-B567D372C73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CF6B-1017-4CC8-A764-409D46F80D4F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95F4D-1367-4B74-BE11-B567D372C73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CF6B-1017-4CC8-A764-409D46F80D4F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95F4D-1367-4B74-BE11-B567D372C73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CF6B-1017-4CC8-A764-409D46F80D4F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95F4D-1367-4B74-BE11-B567D372C7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CF6B-1017-4CC8-A764-409D46F80D4F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95F4D-1367-4B74-BE11-B567D372C7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CF6B-1017-4CC8-A764-409D46F80D4F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95F4D-1367-4B74-BE11-B567D372C7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CF6B-1017-4CC8-A764-409D46F80D4F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95F4D-1367-4B74-BE11-B567D372C7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449CF6B-1017-4CC8-A764-409D46F80D4F}" type="datetimeFigureOut">
              <a:rPr lang="ru-RU" smtClean="0"/>
              <a:t>30.11.2013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D495F4D-1367-4B74-BE11-B567D372C73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1547664" y="1861518"/>
            <a:ext cx="6192688" cy="1207442"/>
          </a:xfrm>
          <a:prstGeom prst="ellipse">
            <a:avLst/>
          </a:prstGeom>
          <a:solidFill>
            <a:srgbClr val="F7F8FB">
              <a:alpha val="6000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2142073"/>
            <a:ext cx="547260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600" b="1" spc="150" dirty="0" err="1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Ісаак</a:t>
            </a:r>
            <a:r>
              <a:rPr lang="ru-RU" sz="3600" b="1" spc="150" dirty="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3600" b="1" spc="150" dirty="0" err="1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Ілліч</a:t>
            </a:r>
            <a:r>
              <a:rPr lang="ru-RU" sz="3600" b="1" spc="150" dirty="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3600" b="1" spc="150" dirty="0" err="1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Левітан</a:t>
            </a:r>
            <a:endParaRPr lang="ru-RU" sz="3600" b="1" spc="150" dirty="0">
              <a:ln w="11430"/>
              <a:solidFill>
                <a:srgbClr val="00206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39167" y="6309320"/>
            <a:ext cx="2802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За </a:t>
            </a:r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вічним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спокоєм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1894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550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12968" cy="2376263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Училище художник </a:t>
            </a:r>
            <a:r>
              <a:rPr lang="ru-RU" dirty="0" err="1"/>
              <a:t>залишив</a:t>
            </a:r>
            <a:r>
              <a:rPr lang="ru-RU" dirty="0"/>
              <a:t> у </a:t>
            </a:r>
            <a:r>
              <a:rPr lang="ru-RU" dirty="0">
                <a:solidFill>
                  <a:srgbClr val="FF0000"/>
                </a:solidFill>
              </a:rPr>
              <a:t>1884 </a:t>
            </a:r>
            <a:r>
              <a:rPr lang="ru-RU" dirty="0" err="1">
                <a:solidFill>
                  <a:srgbClr val="FF0000"/>
                </a:solidFill>
              </a:rPr>
              <a:t>році</a:t>
            </a:r>
            <a:r>
              <a:rPr lang="ru-RU" dirty="0"/>
              <a:t>, </a:t>
            </a:r>
            <a:r>
              <a:rPr lang="ru-RU" dirty="0" err="1"/>
              <a:t>отримавши</a:t>
            </a:r>
            <a:r>
              <a:rPr lang="ru-RU" dirty="0"/>
              <a:t> диплом </a:t>
            </a:r>
            <a:r>
              <a:rPr lang="ru-RU" dirty="0" err="1"/>
              <a:t>некласного</a:t>
            </a:r>
            <a:r>
              <a:rPr lang="ru-RU" dirty="0"/>
              <a:t> художника, </a:t>
            </a:r>
            <a:r>
              <a:rPr lang="ru-RU" dirty="0" err="1"/>
              <a:t>що</a:t>
            </a:r>
            <a:r>
              <a:rPr lang="ru-RU" dirty="0"/>
              <a:t> давало </a:t>
            </a:r>
            <a:r>
              <a:rPr lang="ru-RU" dirty="0" err="1"/>
              <a:t>лише</a:t>
            </a:r>
            <a:r>
              <a:rPr lang="ru-RU" dirty="0"/>
              <a:t> право бути </a:t>
            </a:r>
            <a:r>
              <a:rPr lang="ru-RU" dirty="0" err="1">
                <a:solidFill>
                  <a:srgbClr val="FF0000"/>
                </a:solidFill>
              </a:rPr>
              <a:t>вчителем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малювання</a:t>
            </a:r>
            <a:r>
              <a:rPr lang="ru-RU" dirty="0"/>
              <a:t>. Причини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називаються</a:t>
            </a:r>
            <a:r>
              <a:rPr lang="ru-RU" dirty="0"/>
              <a:t> </a:t>
            </a:r>
            <a:r>
              <a:rPr lang="ru-RU" dirty="0" err="1"/>
              <a:t>різні</a:t>
            </a:r>
            <a:r>
              <a:rPr lang="ru-RU" dirty="0"/>
              <a:t>: </a:t>
            </a:r>
            <a:r>
              <a:rPr lang="ru-RU" dirty="0" err="1"/>
              <a:t>одні</a:t>
            </a:r>
            <a:r>
              <a:rPr lang="ru-RU" dirty="0"/>
              <a:t> </a:t>
            </a:r>
            <a:r>
              <a:rPr lang="ru-RU" dirty="0" err="1"/>
              <a:t>кажуть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сталося</a:t>
            </a:r>
            <a:r>
              <a:rPr lang="ru-RU" dirty="0"/>
              <a:t> через “</a:t>
            </a:r>
            <a:r>
              <a:rPr lang="ru-RU" dirty="0" err="1"/>
              <a:t>невідвідування</a:t>
            </a:r>
            <a:r>
              <a:rPr lang="ru-RU" dirty="0"/>
              <a:t> </a:t>
            </a:r>
            <a:r>
              <a:rPr lang="ru-RU" dirty="0" err="1"/>
              <a:t>класів</a:t>
            </a:r>
            <a:r>
              <a:rPr lang="ru-RU" dirty="0"/>
              <a:t>”;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стверджують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виразилося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>
                <a:solidFill>
                  <a:srgbClr val="FF0000"/>
                </a:solidFill>
              </a:rPr>
              <a:t>поблажливе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ставлення</a:t>
            </a:r>
            <a:r>
              <a:rPr lang="ru-RU" dirty="0">
                <a:solidFill>
                  <a:srgbClr val="FF0000"/>
                </a:solidFill>
              </a:rPr>
              <a:t> до самого жанра- пейзажу, як до </a:t>
            </a:r>
            <a:r>
              <a:rPr lang="ru-RU" dirty="0" err="1">
                <a:solidFill>
                  <a:srgbClr val="FF0000"/>
                </a:solidFill>
              </a:rPr>
              <a:t>чогось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другорядного</a:t>
            </a:r>
            <a:r>
              <a:rPr lang="ru-RU" dirty="0">
                <a:solidFill>
                  <a:srgbClr val="FF0000"/>
                </a:solidFill>
              </a:rPr>
              <a:t> і не </a:t>
            </a:r>
            <a:r>
              <a:rPr lang="ru-RU" dirty="0" err="1">
                <a:solidFill>
                  <a:srgbClr val="FF0000"/>
                </a:solidFill>
              </a:rPr>
              <a:t>гідного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високої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оцінки</a:t>
            </a:r>
            <a:r>
              <a:rPr lang="ru-RU" dirty="0"/>
              <a:t>. </a:t>
            </a:r>
            <a:r>
              <a:rPr lang="ru-RU" dirty="0" err="1"/>
              <a:t>Останнє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ймовірно</a:t>
            </a:r>
            <a:r>
              <a:rPr lang="ru-RU" dirty="0"/>
              <a:t> - в </a:t>
            </a:r>
            <a:r>
              <a:rPr lang="ru-RU" dirty="0" err="1"/>
              <a:t>умовах</a:t>
            </a:r>
            <a:r>
              <a:rPr lang="ru-RU" dirty="0"/>
              <a:t> </a:t>
            </a:r>
            <a:r>
              <a:rPr lang="ru-RU" dirty="0" err="1"/>
              <a:t>тодішнього</a:t>
            </a:r>
            <a:r>
              <a:rPr lang="ru-RU" dirty="0"/>
              <a:t> </a:t>
            </a:r>
            <a:r>
              <a:rPr lang="ru-RU" dirty="0" err="1"/>
              <a:t>панування</a:t>
            </a:r>
            <a:r>
              <a:rPr lang="ru-RU" dirty="0"/>
              <a:t> “</a:t>
            </a:r>
            <a:r>
              <a:rPr lang="ru-RU" dirty="0" err="1"/>
              <a:t>викривального</a:t>
            </a:r>
            <a:r>
              <a:rPr lang="ru-RU" dirty="0"/>
              <a:t>” </a:t>
            </a:r>
            <a:r>
              <a:rPr lang="ru-RU" dirty="0" err="1"/>
              <a:t>напряму</a:t>
            </a:r>
            <a:r>
              <a:rPr lang="ru-RU" dirty="0"/>
              <a:t> в </a:t>
            </a:r>
            <a:r>
              <a:rPr lang="ru-RU" dirty="0" err="1"/>
              <a:t>живопису</a:t>
            </a:r>
            <a:r>
              <a:rPr lang="ru-RU" dirty="0"/>
              <a:t> (і в </a:t>
            </a:r>
            <a:r>
              <a:rPr lang="ru-RU" dirty="0" err="1"/>
              <a:t>мистецтві</a:t>
            </a:r>
            <a:r>
              <a:rPr lang="ru-RU" dirty="0"/>
              <a:t> </a:t>
            </a:r>
            <a:r>
              <a:rPr lang="ru-RU" dirty="0" err="1"/>
              <a:t>взагалі</a:t>
            </a:r>
            <a:r>
              <a:rPr lang="ru-RU" dirty="0"/>
              <a:t>).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410" r="4182" b="-410"/>
          <a:stretch/>
        </p:blipFill>
        <p:spPr bwMode="auto">
          <a:xfrm>
            <a:off x="380256" y="2869832"/>
            <a:ext cx="4201886" cy="3123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2140" y="5805264"/>
            <a:ext cx="3247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</a:p>
          <a:p>
            <a:r>
              <a:rPr lang="ru-RU" dirty="0" err="1" smtClean="0"/>
              <a:t>Владімірка</a:t>
            </a:r>
            <a:r>
              <a:rPr lang="ru-RU" dirty="0" smtClean="0"/>
              <a:t>, 1892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07"/>
          <a:stretch/>
        </p:blipFill>
        <p:spPr bwMode="auto">
          <a:xfrm>
            <a:off x="4788024" y="2869832"/>
            <a:ext cx="4098032" cy="3149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34067" y="5877271"/>
            <a:ext cx="2141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</a:p>
          <a:p>
            <a:r>
              <a:rPr lang="ru-RU" dirty="0" err="1" smtClean="0"/>
              <a:t>Захід</a:t>
            </a:r>
            <a:r>
              <a:rPr lang="ru-RU" dirty="0" smtClean="0"/>
              <a:t>, 1900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7243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7992888" cy="1368152"/>
          </a:xfrm>
        </p:spPr>
        <p:txBody>
          <a:bodyPr>
            <a:normAutofit/>
          </a:bodyPr>
          <a:lstStyle/>
          <a:p>
            <a:pPr algn="just"/>
            <a:r>
              <a:rPr lang="ru-RU" sz="1800" dirty="0" err="1"/>
              <a:t>Наступний</a:t>
            </a:r>
            <a:r>
              <a:rPr lang="ru-RU" sz="1800" dirty="0"/>
              <a:t>, </a:t>
            </a:r>
            <a:r>
              <a:rPr lang="ru-RU" sz="1800" dirty="0">
                <a:solidFill>
                  <a:srgbClr val="FF0000"/>
                </a:solidFill>
              </a:rPr>
              <a:t>1887-й</a:t>
            </a:r>
            <a:r>
              <a:rPr lang="ru-RU" sz="1800" dirty="0"/>
              <a:t>, </a:t>
            </a:r>
            <a:r>
              <a:rPr lang="ru-RU" sz="1800" dirty="0" err="1"/>
              <a:t>рік</a:t>
            </a:r>
            <a:r>
              <a:rPr lang="ru-RU" sz="1800" dirty="0"/>
              <a:t> </a:t>
            </a:r>
            <a:r>
              <a:rPr lang="ru-RU" sz="1800" dirty="0" err="1"/>
              <a:t>виявився</a:t>
            </a:r>
            <a:r>
              <a:rPr lang="ru-RU" sz="1800" dirty="0"/>
              <a:t> </a:t>
            </a:r>
            <a:r>
              <a:rPr lang="ru-RU" sz="1800" dirty="0" err="1"/>
              <a:t>рубіжним</a:t>
            </a:r>
            <a:r>
              <a:rPr lang="ru-RU" sz="1800" dirty="0"/>
              <a:t> у </a:t>
            </a:r>
            <a:r>
              <a:rPr lang="ru-RU" sz="1800" dirty="0" err="1"/>
              <a:t>долі</a:t>
            </a:r>
            <a:r>
              <a:rPr lang="ru-RU" sz="1800" dirty="0"/>
              <a:t> </a:t>
            </a:r>
            <a:r>
              <a:rPr lang="ru-RU" sz="1800" dirty="0" err="1"/>
              <a:t>живописця</a:t>
            </a:r>
            <a:r>
              <a:rPr lang="ru-RU" sz="1800" dirty="0"/>
              <a:t>. </a:t>
            </a:r>
            <a:r>
              <a:rPr lang="ru-RU" sz="1800" dirty="0" err="1"/>
              <a:t>Він</a:t>
            </a:r>
            <a:r>
              <a:rPr lang="ru-RU" sz="1800" dirty="0"/>
              <a:t> </a:t>
            </a:r>
            <a:r>
              <a:rPr lang="ru-RU" sz="1800" dirty="0" err="1"/>
              <a:t>вперше</a:t>
            </a:r>
            <a:r>
              <a:rPr lang="ru-RU" sz="1800" dirty="0"/>
              <a:t> </a:t>
            </a:r>
            <a:r>
              <a:rPr lang="ru-RU" sz="1800" dirty="0" err="1"/>
              <a:t>зустрівся</a:t>
            </a:r>
            <a:r>
              <a:rPr lang="ru-RU" sz="1800" dirty="0"/>
              <a:t> з </a:t>
            </a:r>
            <a:r>
              <a:rPr lang="ru-RU" sz="1800" dirty="0">
                <a:solidFill>
                  <a:srgbClr val="FF0000"/>
                </a:solidFill>
              </a:rPr>
              <a:t>Волгою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стала </a:t>
            </a:r>
            <a:r>
              <a:rPr lang="ru-RU" sz="1800" dirty="0" err="1"/>
              <a:t>величезною</a:t>
            </a:r>
            <a:r>
              <a:rPr lang="ru-RU" sz="1800" dirty="0"/>
              <a:t> темою </a:t>
            </a:r>
            <a:r>
              <a:rPr lang="ru-RU" sz="1800" dirty="0" err="1"/>
              <a:t>його</a:t>
            </a:r>
            <a:r>
              <a:rPr lang="ru-RU" sz="1800" dirty="0"/>
              <a:t> </a:t>
            </a:r>
            <a:r>
              <a:rPr lang="ru-RU" sz="1800" dirty="0" err="1"/>
              <a:t>творчості</a:t>
            </a:r>
            <a:r>
              <a:rPr lang="ru-RU" sz="1800" dirty="0"/>
              <a:t>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01" y="1165583"/>
            <a:ext cx="7620000" cy="4962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59089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</a:p>
          <a:p>
            <a:r>
              <a:rPr lang="ru-RU" dirty="0" smtClean="0"/>
              <a:t>Золота </a:t>
            </a:r>
            <a:r>
              <a:rPr lang="ru-RU" dirty="0" err="1" smtClean="0"/>
              <a:t>осінь</a:t>
            </a:r>
            <a:r>
              <a:rPr lang="ru-RU" dirty="0" smtClean="0"/>
              <a:t>, 1895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429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32656"/>
            <a:ext cx="4664964" cy="5498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5984628"/>
            <a:ext cx="1643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Весна. </a:t>
            </a:r>
            <a:r>
              <a:rPr lang="ru-RU" dirty="0" err="1" smtClean="0"/>
              <a:t>Повінь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428" y="1334142"/>
            <a:ext cx="4911148" cy="396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093445"/>
            <a:ext cx="462756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22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45" y="188640"/>
            <a:ext cx="7620000" cy="5667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85754" y="6021288"/>
            <a:ext cx="1372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Тиша, 1898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74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04664"/>
            <a:ext cx="8325925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24808" y="56612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</a:p>
          <a:p>
            <a:r>
              <a:rPr lang="ru-RU" dirty="0" smtClean="0"/>
              <a:t>Плес 1889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8458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9"/>
            <a:ext cx="8208912" cy="1224135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У </a:t>
            </a:r>
            <a:r>
              <a:rPr lang="ru-RU" dirty="0">
                <a:solidFill>
                  <a:srgbClr val="FF0000"/>
                </a:solidFill>
              </a:rPr>
              <a:t>1890-ті </a:t>
            </a:r>
            <a:r>
              <a:rPr lang="ru-RU" dirty="0"/>
              <a:t>роки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здійснив</a:t>
            </a:r>
            <a:r>
              <a:rPr lang="ru-RU" dirty="0"/>
              <a:t> 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подорожей</a:t>
            </a:r>
            <a:r>
              <a:rPr lang="ru-RU" dirty="0"/>
              <a:t> по </a:t>
            </a:r>
            <a:r>
              <a:rPr lang="ru-RU" dirty="0" err="1">
                <a:solidFill>
                  <a:srgbClr val="FF0000"/>
                </a:solidFill>
              </a:rPr>
              <a:t>Європі</a:t>
            </a:r>
            <a:r>
              <a:rPr lang="ru-RU" dirty="0"/>
              <a:t>. </a:t>
            </a:r>
            <a:r>
              <a:rPr lang="ru-RU" dirty="0" err="1"/>
              <a:t>Левітан</a:t>
            </a:r>
            <a:r>
              <a:rPr lang="ru-RU" dirty="0"/>
              <a:t> </a:t>
            </a:r>
            <a:r>
              <a:rPr lang="ru-RU" dirty="0" err="1"/>
              <a:t>пильно</a:t>
            </a:r>
            <a:r>
              <a:rPr lang="ru-RU" dirty="0"/>
              <a:t> </a:t>
            </a:r>
            <a:r>
              <a:rPr lang="ru-RU" dirty="0" err="1"/>
              <a:t>стежив</a:t>
            </a:r>
            <a:r>
              <a:rPr lang="ru-RU" dirty="0"/>
              <a:t> за </a:t>
            </a:r>
            <a:r>
              <a:rPr lang="ru-RU" dirty="0" err="1"/>
              <a:t>новітніми</a:t>
            </a:r>
            <a:r>
              <a:rPr lang="ru-RU" dirty="0"/>
              <a:t> </a:t>
            </a:r>
            <a:r>
              <a:rPr lang="ru-RU" dirty="0" err="1"/>
              <a:t>художніми</a:t>
            </a:r>
            <a:r>
              <a:rPr lang="ru-RU" dirty="0"/>
              <a:t> </a:t>
            </a:r>
            <a:r>
              <a:rPr lang="ru-RU" dirty="0" err="1"/>
              <a:t>течіями</a:t>
            </a:r>
            <a:r>
              <a:rPr lang="ru-RU" dirty="0"/>
              <a:t>, на </a:t>
            </a:r>
            <a:r>
              <a:rPr lang="ru-RU" dirty="0" err="1"/>
              <a:t>схилі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зблизився</a:t>
            </a:r>
            <a:r>
              <a:rPr lang="ru-RU" dirty="0"/>
              <a:t> з </a:t>
            </a:r>
            <a:r>
              <a:rPr lang="ru-RU" dirty="0" err="1"/>
              <a:t>новонародженим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“</a:t>
            </a:r>
            <a:r>
              <a:rPr lang="ru-RU" dirty="0" err="1">
                <a:solidFill>
                  <a:srgbClr val="FF0000"/>
                </a:solidFill>
              </a:rPr>
              <a:t>Світом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мистецтва</a:t>
            </a:r>
            <a:r>
              <a:rPr lang="ru-RU" dirty="0">
                <a:solidFill>
                  <a:srgbClr val="FF0000"/>
                </a:solidFill>
              </a:rPr>
              <a:t>”</a:t>
            </a:r>
            <a:r>
              <a:rPr lang="ru-RU" dirty="0"/>
              <a:t> і з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лідерами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С. </a:t>
            </a:r>
            <a:r>
              <a:rPr lang="ru-RU" dirty="0" err="1">
                <a:solidFill>
                  <a:srgbClr val="FF0000"/>
                </a:solidFill>
              </a:rPr>
              <a:t>Дягілєвим</a:t>
            </a:r>
            <a:r>
              <a:rPr lang="ru-RU" dirty="0">
                <a:solidFill>
                  <a:srgbClr val="FF0000"/>
                </a:solidFill>
              </a:rPr>
              <a:t> і А. Бенуа</a:t>
            </a:r>
            <a:r>
              <a:rPr lang="ru-RU" dirty="0"/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95" y="1700808"/>
            <a:ext cx="7338392" cy="4403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58878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</a:p>
          <a:p>
            <a:r>
              <a:rPr lang="ru-RU" dirty="0" smtClean="0"/>
              <a:t>Весна в </a:t>
            </a:r>
            <a:r>
              <a:rPr lang="ru-RU" dirty="0" err="1" smtClean="0"/>
              <a:t>італії</a:t>
            </a:r>
            <a:r>
              <a:rPr lang="ru-RU" dirty="0" smtClean="0"/>
              <a:t>, 1890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50206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5616624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Але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не </a:t>
            </a:r>
            <a:r>
              <a:rPr lang="ru-RU" dirty="0" err="1"/>
              <a:t>залишалося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хворів</a:t>
            </a:r>
            <a:r>
              <a:rPr lang="ru-RU" dirty="0"/>
              <a:t> все </a:t>
            </a:r>
            <a:r>
              <a:rPr lang="ru-RU" dirty="0" err="1"/>
              <a:t>сильніше</a:t>
            </a:r>
            <a:r>
              <a:rPr lang="ru-RU" dirty="0"/>
              <a:t>, </a:t>
            </a:r>
            <a:r>
              <a:rPr lang="ru-RU" dirty="0" err="1"/>
              <a:t>серце</a:t>
            </a:r>
            <a:r>
              <a:rPr lang="ru-RU" dirty="0"/>
              <a:t> </a:t>
            </a:r>
            <a:r>
              <a:rPr lang="ru-RU" dirty="0" err="1"/>
              <a:t>відмовлялося</a:t>
            </a:r>
            <a:r>
              <a:rPr lang="ru-RU" dirty="0"/>
              <a:t> </a:t>
            </a:r>
            <a:r>
              <a:rPr lang="ru-RU" dirty="0" err="1"/>
              <a:t>служити</a:t>
            </a:r>
            <a:r>
              <a:rPr lang="ru-RU" dirty="0"/>
              <a:t>. </a:t>
            </a:r>
            <a:r>
              <a:rPr lang="ru-RU" dirty="0" err="1"/>
              <a:t>Ще</a:t>
            </a:r>
            <a:r>
              <a:rPr lang="ru-RU" dirty="0"/>
              <a:t> в </a:t>
            </a:r>
            <a:r>
              <a:rPr lang="ru-RU" dirty="0">
                <a:solidFill>
                  <a:srgbClr val="FF0000"/>
                </a:solidFill>
              </a:rPr>
              <a:t>1896</a:t>
            </a:r>
            <a:r>
              <a:rPr lang="ru-RU" dirty="0"/>
              <a:t> </a:t>
            </a:r>
            <a:r>
              <a:rPr lang="ru-RU" dirty="0" err="1"/>
              <a:t>році</a:t>
            </a:r>
            <a:r>
              <a:rPr lang="ru-RU" dirty="0"/>
              <a:t> Чехов </a:t>
            </a:r>
            <a:r>
              <a:rPr lang="ru-RU" dirty="0" err="1"/>
              <a:t>відзначив</a:t>
            </a:r>
            <a:r>
              <a:rPr lang="ru-RU" dirty="0"/>
              <a:t> у </a:t>
            </a:r>
            <a:r>
              <a:rPr lang="ru-RU" dirty="0" err="1"/>
              <a:t>щоденнику</a:t>
            </a:r>
            <a:r>
              <a:rPr lang="ru-RU" dirty="0" smtClean="0"/>
              <a:t>:</a:t>
            </a:r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 algn="ctr">
              <a:buNone/>
            </a:pPr>
            <a:r>
              <a:rPr lang="ru-RU" b="1" i="1" dirty="0" smtClean="0"/>
              <a:t>“</a:t>
            </a:r>
            <a:r>
              <a:rPr lang="ru-RU" b="1" i="1" dirty="0"/>
              <a:t>У </a:t>
            </a:r>
            <a:r>
              <a:rPr lang="ru-RU" b="1" i="1" dirty="0" err="1"/>
              <a:t>Левітана</a:t>
            </a:r>
            <a:r>
              <a:rPr lang="ru-RU" b="1" i="1" dirty="0"/>
              <a:t> </a:t>
            </a:r>
            <a:r>
              <a:rPr lang="ru-RU" b="1" i="1" dirty="0" err="1"/>
              <a:t>розширення</a:t>
            </a:r>
            <a:r>
              <a:rPr lang="ru-RU" b="1" i="1" dirty="0"/>
              <a:t> </a:t>
            </a:r>
            <a:r>
              <a:rPr lang="ru-RU" b="1" i="1" dirty="0" err="1"/>
              <a:t>аорти</a:t>
            </a:r>
            <a:r>
              <a:rPr lang="ru-RU" b="1" i="1" dirty="0"/>
              <a:t>. Носить на грудях глину. </a:t>
            </a:r>
            <a:r>
              <a:rPr lang="ru-RU" b="1" i="1" dirty="0" err="1"/>
              <a:t>Чудові</a:t>
            </a:r>
            <a:r>
              <a:rPr lang="ru-RU" b="1" i="1" dirty="0"/>
              <a:t> </a:t>
            </a:r>
            <a:r>
              <a:rPr lang="ru-RU" b="1" i="1" dirty="0" err="1"/>
              <a:t>етюди</a:t>
            </a:r>
            <a:r>
              <a:rPr lang="ru-RU" b="1" i="1" dirty="0"/>
              <a:t> й </a:t>
            </a:r>
            <a:r>
              <a:rPr lang="ru-RU" b="1" i="1" dirty="0" err="1"/>
              <a:t>пристрасна</a:t>
            </a:r>
            <a:r>
              <a:rPr lang="ru-RU" b="1" i="1" dirty="0"/>
              <a:t> </a:t>
            </a:r>
            <a:r>
              <a:rPr lang="ru-RU" b="1" i="1" dirty="0" err="1"/>
              <a:t>жага</a:t>
            </a:r>
            <a:r>
              <a:rPr lang="ru-RU" b="1" i="1" dirty="0"/>
              <a:t> </a:t>
            </a:r>
            <a:r>
              <a:rPr lang="ru-RU" b="1" i="1" dirty="0" err="1"/>
              <a:t>життя</a:t>
            </a:r>
            <a:r>
              <a:rPr lang="ru-RU" b="1" i="1" dirty="0"/>
              <a:t> “. </a:t>
            </a: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r>
              <a:rPr lang="ru-RU" dirty="0" smtClean="0"/>
              <a:t>За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місяців</a:t>
            </a:r>
            <a:r>
              <a:rPr lang="ru-RU" dirty="0"/>
              <a:t> до </a:t>
            </a:r>
            <a:r>
              <a:rPr lang="ru-RU" dirty="0" err="1"/>
              <a:t>смерті</a:t>
            </a:r>
            <a:r>
              <a:rPr lang="ru-RU" dirty="0"/>
              <a:t> сам художник писав </a:t>
            </a:r>
            <a:r>
              <a:rPr lang="ru-RU" dirty="0" err="1"/>
              <a:t>Марії</a:t>
            </a:r>
            <a:r>
              <a:rPr lang="ru-RU" dirty="0"/>
              <a:t> </a:t>
            </a:r>
            <a:r>
              <a:rPr lang="ru-RU" dirty="0" err="1"/>
              <a:t>Павлівні</a:t>
            </a:r>
            <a:r>
              <a:rPr lang="ru-RU" dirty="0"/>
              <a:t>, </a:t>
            </a:r>
            <a:r>
              <a:rPr lang="ru-RU" dirty="0" err="1"/>
              <a:t>сестрі</a:t>
            </a:r>
            <a:r>
              <a:rPr lang="ru-RU" dirty="0"/>
              <a:t> Чехова (</a:t>
            </a:r>
            <a:r>
              <a:rPr lang="ru-RU" dirty="0" err="1"/>
              <a:t>між</a:t>
            </a:r>
            <a:r>
              <a:rPr lang="ru-RU" dirty="0"/>
              <a:t> ними </a:t>
            </a:r>
            <a:r>
              <a:rPr lang="ru-RU" dirty="0" err="1"/>
              <a:t>свого</a:t>
            </a:r>
            <a:r>
              <a:rPr lang="ru-RU" dirty="0"/>
              <a:t> часу </a:t>
            </a:r>
            <a:r>
              <a:rPr lang="ru-RU" dirty="0" err="1"/>
              <a:t>теж</a:t>
            </a:r>
            <a:r>
              <a:rPr lang="ru-RU" dirty="0"/>
              <a:t> </a:t>
            </a:r>
            <a:r>
              <a:rPr lang="ru-RU" dirty="0" err="1"/>
              <a:t>сталося</a:t>
            </a:r>
            <a:r>
              <a:rPr lang="ru-RU" dirty="0"/>
              <a:t> </a:t>
            </a:r>
            <a:r>
              <a:rPr lang="ru-RU" dirty="0" err="1"/>
              <a:t>щось</a:t>
            </a:r>
            <a:r>
              <a:rPr lang="ru-RU" dirty="0"/>
              <a:t> </a:t>
            </a:r>
            <a:r>
              <a:rPr lang="ru-RU" dirty="0" err="1"/>
              <a:t>подібне</a:t>
            </a:r>
            <a:r>
              <a:rPr lang="ru-RU" dirty="0"/>
              <a:t> до </a:t>
            </a:r>
            <a:r>
              <a:rPr lang="ru-RU" dirty="0" err="1"/>
              <a:t>полуромана</a:t>
            </a:r>
            <a:r>
              <a:rPr lang="ru-RU" dirty="0"/>
              <a:t>):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i="1" dirty="0" smtClean="0"/>
              <a:t>“</a:t>
            </a:r>
            <a:r>
              <a:rPr lang="ru-RU" b="1" i="1" dirty="0" err="1"/>
              <a:t>Марі</a:t>
            </a:r>
            <a:r>
              <a:rPr lang="ru-RU" b="1" i="1" dirty="0"/>
              <a:t>! Як страшно </a:t>
            </a:r>
            <a:r>
              <a:rPr lang="ru-RU" b="1" i="1" dirty="0" err="1"/>
              <a:t>вмирати</a:t>
            </a:r>
            <a:r>
              <a:rPr lang="ru-RU" b="1" i="1" dirty="0"/>
              <a:t> і як </a:t>
            </a:r>
            <a:r>
              <a:rPr lang="ru-RU" b="1" i="1" dirty="0" err="1"/>
              <a:t>болить</a:t>
            </a:r>
            <a:r>
              <a:rPr lang="ru-RU" b="1" i="1" dirty="0"/>
              <a:t> </a:t>
            </a:r>
            <a:r>
              <a:rPr lang="ru-RU" b="1" i="1" dirty="0" err="1"/>
              <a:t>серце</a:t>
            </a:r>
            <a:r>
              <a:rPr lang="ru-RU" b="1" i="1" dirty="0"/>
              <a:t>! “ </a:t>
            </a:r>
            <a:endParaRPr lang="ru-RU" b="1" i="1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err="1" smtClean="0"/>
              <a:t>Йому</a:t>
            </a:r>
            <a:r>
              <a:rPr lang="ru-RU" dirty="0" smtClean="0"/>
              <a:t> </a:t>
            </a:r>
            <a:r>
              <a:rPr lang="ru-RU" dirty="0" err="1"/>
              <a:t>здавалося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зрозумів</a:t>
            </a:r>
            <a:r>
              <a:rPr lang="ru-RU" dirty="0"/>
              <a:t> </a:t>
            </a:r>
            <a:r>
              <a:rPr lang="ru-RU" dirty="0" err="1"/>
              <a:t>щось</a:t>
            </a:r>
            <a:r>
              <a:rPr lang="ru-RU" dirty="0"/>
              <a:t> </a:t>
            </a:r>
            <a:r>
              <a:rPr lang="ru-RU" dirty="0" err="1"/>
              <a:t>важливе</a:t>
            </a:r>
            <a:r>
              <a:rPr lang="ru-RU" dirty="0"/>
              <a:t> в </a:t>
            </a:r>
            <a:r>
              <a:rPr lang="ru-RU" dirty="0" err="1"/>
              <a:t>житті</a:t>
            </a:r>
            <a:r>
              <a:rPr lang="ru-RU" dirty="0"/>
              <a:t> і </a:t>
            </a:r>
            <a:r>
              <a:rPr lang="ru-RU" dirty="0" err="1"/>
              <a:t>тепер</a:t>
            </a:r>
            <a:r>
              <a:rPr lang="ru-RU" dirty="0"/>
              <a:t> </a:t>
            </a:r>
            <a:r>
              <a:rPr lang="ru-RU" dirty="0" err="1"/>
              <a:t>зможе</a:t>
            </a:r>
            <a:r>
              <a:rPr lang="ru-RU" dirty="0"/>
              <a:t> </a:t>
            </a:r>
            <a:r>
              <a:rPr lang="ru-RU" dirty="0" err="1"/>
              <a:t>писати</a:t>
            </a:r>
            <a:r>
              <a:rPr lang="ru-RU" dirty="0"/>
              <a:t> </a:t>
            </a:r>
            <a:r>
              <a:rPr lang="ru-RU" dirty="0" err="1"/>
              <a:t>зовсім</a:t>
            </a:r>
            <a:r>
              <a:rPr lang="ru-RU" dirty="0"/>
              <a:t> </a:t>
            </a:r>
            <a:r>
              <a:rPr lang="ru-RU" dirty="0" err="1"/>
              <a:t>по-іншому</a:t>
            </a:r>
            <a:r>
              <a:rPr lang="ru-RU" dirty="0"/>
              <a:t>.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22 </a:t>
            </a:r>
            <a:r>
              <a:rPr lang="ru-RU" dirty="0" err="1">
                <a:solidFill>
                  <a:srgbClr val="FF0000"/>
                </a:solidFill>
              </a:rPr>
              <a:t>липня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(4 </a:t>
            </a:r>
            <a:r>
              <a:rPr lang="ru-RU" dirty="0" err="1"/>
              <a:t>серпня</a:t>
            </a:r>
            <a:r>
              <a:rPr lang="ru-RU" dirty="0"/>
              <a:t> за </a:t>
            </a:r>
            <a:r>
              <a:rPr lang="ru-RU" dirty="0" err="1"/>
              <a:t>новим</a:t>
            </a:r>
            <a:r>
              <a:rPr lang="ru-RU" dirty="0"/>
              <a:t> стилем) </a:t>
            </a:r>
            <a:r>
              <a:rPr lang="ru-RU" dirty="0">
                <a:solidFill>
                  <a:srgbClr val="FF0000"/>
                </a:solidFill>
              </a:rPr>
              <a:t>1900</a:t>
            </a:r>
            <a:r>
              <a:rPr lang="ru-RU" dirty="0"/>
              <a:t> року </a:t>
            </a:r>
            <a:r>
              <a:rPr lang="ru-RU" dirty="0" err="1"/>
              <a:t>Левітан</a:t>
            </a:r>
            <a:r>
              <a:rPr lang="ru-RU" dirty="0"/>
              <a:t> помер.</a:t>
            </a:r>
          </a:p>
        </p:txBody>
      </p:sp>
    </p:spTree>
    <p:extLst>
      <p:ext uri="{BB962C8B-B14F-4D97-AF65-F5344CB8AC3E}">
        <p14:creationId xmlns:p14="http://schemas.microsoft.com/office/powerpoint/2010/main" val="1995346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3"/>
            <a:ext cx="4863514" cy="4894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35150" y="980728"/>
            <a:ext cx="3491880" cy="5361460"/>
          </a:xfrm>
        </p:spPr>
        <p:txBody>
          <a:bodyPr>
            <a:normAutofit/>
          </a:bodyPr>
          <a:lstStyle/>
          <a:p>
            <a:r>
              <a:rPr lang="ru-RU" dirty="0" err="1"/>
              <a:t>Народився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18 </a:t>
            </a:r>
            <a:r>
              <a:rPr lang="ru-RU" dirty="0" err="1">
                <a:solidFill>
                  <a:srgbClr val="FF0000"/>
                </a:solidFill>
              </a:rPr>
              <a:t>серпня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(30 </a:t>
            </a:r>
            <a:r>
              <a:rPr lang="ru-RU" dirty="0" err="1"/>
              <a:t>серпня</a:t>
            </a:r>
            <a:r>
              <a:rPr lang="ru-RU" dirty="0"/>
              <a:t> за </a:t>
            </a:r>
            <a:r>
              <a:rPr lang="ru-RU" dirty="0" err="1"/>
              <a:t>новим</a:t>
            </a:r>
            <a:r>
              <a:rPr lang="ru-RU" dirty="0"/>
              <a:t> стилем) </a:t>
            </a:r>
            <a:r>
              <a:rPr lang="ru-RU" dirty="0">
                <a:solidFill>
                  <a:srgbClr val="FF0000"/>
                </a:solidFill>
              </a:rPr>
              <a:t>1860 року </a:t>
            </a:r>
            <a:r>
              <a:rPr lang="ru-RU" dirty="0"/>
              <a:t>в </a:t>
            </a:r>
            <a:r>
              <a:rPr lang="ru-RU" dirty="0" err="1"/>
              <a:t>Кібарти</a:t>
            </a:r>
            <a:r>
              <a:rPr lang="ru-RU" dirty="0"/>
              <a:t> (</a:t>
            </a:r>
            <a:r>
              <a:rPr lang="ru-RU" dirty="0" err="1"/>
              <a:t>нині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місто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в </a:t>
            </a:r>
            <a:r>
              <a:rPr lang="ru-RU" dirty="0" err="1"/>
              <a:t>Литві</a:t>
            </a:r>
            <a:r>
              <a:rPr lang="ru-RU" dirty="0"/>
              <a:t>) </a:t>
            </a:r>
            <a:r>
              <a:rPr lang="ru-RU" dirty="0" err="1"/>
              <a:t>поблизу</a:t>
            </a:r>
            <a:r>
              <a:rPr lang="ru-RU" dirty="0"/>
              <a:t> </a:t>
            </a:r>
            <a:r>
              <a:rPr lang="ru-RU" dirty="0" err="1"/>
              <a:t>станції</a:t>
            </a:r>
            <a:r>
              <a:rPr lang="ru-RU" dirty="0"/>
              <a:t> </a:t>
            </a:r>
            <a:r>
              <a:rPr lang="ru-RU" dirty="0" err="1"/>
              <a:t>Вержболово</a:t>
            </a:r>
            <a:r>
              <a:rPr lang="ru-RU" dirty="0"/>
              <a:t> в </a:t>
            </a:r>
            <a:r>
              <a:rPr lang="ru-RU" dirty="0" err="1"/>
              <a:t>інтелігентній</a:t>
            </a:r>
            <a:r>
              <a:rPr lang="ru-RU" dirty="0"/>
              <a:t> </a:t>
            </a:r>
            <a:r>
              <a:rPr lang="ru-RU" dirty="0" err="1"/>
              <a:t>єврейській</a:t>
            </a:r>
            <a:r>
              <a:rPr lang="ru-RU" dirty="0"/>
              <a:t> </a:t>
            </a:r>
            <a:r>
              <a:rPr lang="ru-RU" dirty="0" err="1"/>
              <a:t>родині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5833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747" y="188640"/>
            <a:ext cx="4392488" cy="5949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70535" y="6237312"/>
            <a:ext cx="1596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Автопортрет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5431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4248472" cy="6336703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rgbClr val="FF0000"/>
                </a:solidFill>
              </a:rPr>
              <a:t>1873</a:t>
            </a:r>
            <a:r>
              <a:rPr lang="ru-RU" dirty="0"/>
              <a:t> </a:t>
            </a:r>
            <a:r>
              <a:rPr lang="ru-RU" dirty="0" smtClean="0"/>
              <a:t>- </a:t>
            </a:r>
            <a:r>
              <a:rPr lang="ru-RU" dirty="0" err="1" smtClean="0"/>
              <a:t>зовсім</a:t>
            </a:r>
            <a:r>
              <a:rPr lang="ru-RU" dirty="0" smtClean="0"/>
              <a:t> </a:t>
            </a:r>
            <a:r>
              <a:rPr lang="ru-RU" dirty="0" err="1"/>
              <a:t>юним</a:t>
            </a:r>
            <a:r>
              <a:rPr lang="ru-RU" dirty="0"/>
              <a:t> </a:t>
            </a:r>
            <a:r>
              <a:rPr lang="ru-RU" dirty="0" err="1"/>
              <a:t>Ісаак</a:t>
            </a:r>
            <a:r>
              <a:rPr lang="ru-RU" dirty="0"/>
              <a:t> вступив до </a:t>
            </a:r>
            <a:r>
              <a:rPr lang="ru-RU" dirty="0" err="1" smtClean="0">
                <a:solidFill>
                  <a:srgbClr val="FF0000"/>
                </a:solidFill>
              </a:rPr>
              <a:t>Московського</a:t>
            </a:r>
            <a:r>
              <a:rPr lang="ru-RU" dirty="0" smtClean="0">
                <a:solidFill>
                  <a:srgbClr val="FF0000"/>
                </a:solidFill>
              </a:rPr>
              <a:t> училища </a:t>
            </a:r>
            <a:r>
              <a:rPr lang="ru-RU" dirty="0" err="1">
                <a:solidFill>
                  <a:srgbClr val="FF0000"/>
                </a:solidFill>
              </a:rPr>
              <a:t>живопису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 err="1">
                <a:solidFill>
                  <a:srgbClr val="FF0000"/>
                </a:solidFill>
              </a:rPr>
              <a:t>скульптури</a:t>
            </a:r>
            <a:r>
              <a:rPr lang="ru-RU" dirty="0">
                <a:solidFill>
                  <a:srgbClr val="FF0000"/>
                </a:solidFill>
              </a:rPr>
              <a:t> і </a:t>
            </a:r>
            <a:r>
              <a:rPr lang="ru-RU" dirty="0" err="1">
                <a:solidFill>
                  <a:srgbClr val="FF0000"/>
                </a:solidFill>
              </a:rPr>
              <a:t>архітектури</a:t>
            </a:r>
            <a:r>
              <a:rPr lang="ru-RU" dirty="0"/>
              <a:t>. </a:t>
            </a:r>
            <a:endParaRPr lang="en-US" dirty="0" smtClean="0"/>
          </a:p>
          <a:p>
            <a:r>
              <a:rPr lang="ru-RU" dirty="0"/>
              <a:t>У </a:t>
            </a:r>
            <a:r>
              <a:rPr lang="ru-RU" dirty="0">
                <a:solidFill>
                  <a:srgbClr val="FF0000"/>
                </a:solidFill>
              </a:rPr>
              <a:t>1875</a:t>
            </a:r>
            <a:r>
              <a:rPr lang="ru-RU" dirty="0"/>
              <a:t> </a:t>
            </a:r>
            <a:r>
              <a:rPr lang="ru-RU" dirty="0" err="1"/>
              <a:t>році</a:t>
            </a:r>
            <a:r>
              <a:rPr lang="ru-RU" dirty="0"/>
              <a:t> померла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, а </a:t>
            </a:r>
            <a:r>
              <a:rPr lang="ru-RU" dirty="0" err="1"/>
              <a:t>двома</a:t>
            </a:r>
            <a:r>
              <a:rPr lang="ru-RU" dirty="0"/>
              <a:t> роками </a:t>
            </a:r>
            <a:r>
              <a:rPr lang="ru-RU" dirty="0" err="1"/>
              <a:t>пізніше</a:t>
            </a:r>
            <a:r>
              <a:rPr lang="ru-RU" dirty="0"/>
              <a:t> - </a:t>
            </a:r>
            <a:r>
              <a:rPr lang="ru-RU" dirty="0" err="1"/>
              <a:t>батько</a:t>
            </a:r>
            <a:r>
              <a:rPr lang="ru-RU" dirty="0"/>
              <a:t>. </a:t>
            </a:r>
            <a:r>
              <a:rPr lang="ru-RU" dirty="0" err="1"/>
              <a:t>Левітан</a:t>
            </a:r>
            <a:r>
              <a:rPr lang="ru-RU" dirty="0"/>
              <a:t> </a:t>
            </a:r>
            <a:r>
              <a:rPr lang="ru-RU" dirty="0" err="1"/>
              <a:t>залишився</a:t>
            </a:r>
            <a:r>
              <a:rPr lang="ru-RU" dirty="0"/>
              <a:t> без </a:t>
            </a:r>
            <a:r>
              <a:rPr lang="ru-RU" dirty="0" err="1"/>
              <a:t>засобів</a:t>
            </a:r>
            <a:r>
              <a:rPr lang="ru-RU" dirty="0"/>
              <a:t> до </a:t>
            </a:r>
            <a:r>
              <a:rPr lang="ru-RU" dirty="0" err="1"/>
              <a:t>існування</a:t>
            </a:r>
            <a:r>
              <a:rPr lang="ru-RU" dirty="0"/>
              <a:t>. </a:t>
            </a:r>
            <a:endParaRPr lang="en-US" dirty="0" smtClean="0"/>
          </a:p>
          <a:p>
            <a:r>
              <a:rPr lang="ru-RU" dirty="0" err="1"/>
              <a:t>Деякий</a:t>
            </a:r>
            <a:r>
              <a:rPr lang="ru-RU" dirty="0"/>
              <a:t> </a:t>
            </a:r>
            <a:r>
              <a:rPr lang="ru-RU" dirty="0" err="1"/>
              <a:t>просвіт</a:t>
            </a:r>
            <a:r>
              <a:rPr lang="ru-RU" dirty="0"/>
              <a:t> </a:t>
            </a:r>
            <a:r>
              <a:rPr lang="ru-RU" dirty="0" err="1"/>
              <a:t>намітився</a:t>
            </a:r>
            <a:r>
              <a:rPr lang="ru-RU" dirty="0"/>
              <a:t> в </a:t>
            </a:r>
            <a:r>
              <a:rPr lang="ru-RU" dirty="0">
                <a:solidFill>
                  <a:srgbClr val="FF0000"/>
                </a:solidFill>
              </a:rPr>
              <a:t>1879</a:t>
            </a:r>
            <a:r>
              <a:rPr lang="ru-RU" dirty="0"/>
              <a:t> </a:t>
            </a:r>
            <a:r>
              <a:rPr lang="ru-RU" dirty="0" err="1"/>
              <a:t>році</a:t>
            </a:r>
            <a:r>
              <a:rPr lang="ru-RU" dirty="0"/>
              <a:t>, коли Рада училища </a:t>
            </a:r>
            <a:r>
              <a:rPr lang="ru-RU" dirty="0" err="1"/>
              <a:t>призначила</a:t>
            </a:r>
            <a:r>
              <a:rPr lang="ru-RU" dirty="0"/>
              <a:t> </a:t>
            </a:r>
            <a:r>
              <a:rPr lang="ru-RU" dirty="0" err="1"/>
              <a:t>Левітану</a:t>
            </a:r>
            <a:r>
              <a:rPr lang="ru-RU" dirty="0"/>
              <a:t> </a:t>
            </a:r>
            <a:r>
              <a:rPr lang="ru-RU" dirty="0" err="1"/>
              <a:t>стипендію</a:t>
            </a:r>
            <a:r>
              <a:rPr lang="ru-RU" dirty="0"/>
              <a:t> генерал-губернатора </a:t>
            </a:r>
            <a:r>
              <a:rPr lang="ru-RU" dirty="0" err="1"/>
              <a:t>Москви</a:t>
            </a:r>
            <a:r>
              <a:rPr lang="ru-RU" dirty="0"/>
              <a:t>, а П. Третьяков за сто </a:t>
            </a:r>
            <a:r>
              <a:rPr lang="ru-RU" dirty="0" err="1"/>
              <a:t>рублів</a:t>
            </a:r>
            <a:r>
              <a:rPr lang="ru-RU" dirty="0"/>
              <a:t> купив </a:t>
            </a:r>
            <a:r>
              <a:rPr lang="ru-RU" dirty="0" err="1"/>
              <a:t>його</a:t>
            </a:r>
            <a:r>
              <a:rPr lang="ru-RU" dirty="0"/>
              <a:t> картину </a:t>
            </a:r>
            <a:r>
              <a:rPr lang="ru-RU" dirty="0">
                <a:solidFill>
                  <a:srgbClr val="FF0000"/>
                </a:solidFill>
              </a:rPr>
              <a:t>“</a:t>
            </a:r>
            <a:r>
              <a:rPr lang="ru-RU" dirty="0" err="1">
                <a:solidFill>
                  <a:srgbClr val="FF0000"/>
                </a:solidFill>
              </a:rPr>
              <a:t>Осінній</a:t>
            </a:r>
            <a:r>
              <a:rPr lang="ru-RU" dirty="0">
                <a:solidFill>
                  <a:srgbClr val="FF0000"/>
                </a:solidFill>
              </a:rPr>
              <a:t> день. </a:t>
            </a:r>
            <a:r>
              <a:rPr lang="ru-RU" dirty="0" err="1" smtClean="0">
                <a:solidFill>
                  <a:srgbClr val="FF0000"/>
                </a:solidFill>
              </a:rPr>
              <a:t>Сокільники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“.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888" y="404664"/>
            <a:ext cx="4539204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257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404664"/>
            <a:ext cx="3888432" cy="6192688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/>
              <a:t>соловйовського</a:t>
            </a:r>
            <a:r>
              <a:rPr lang="ru-RU" dirty="0"/>
              <a:t> замаху на </a:t>
            </a:r>
            <a:r>
              <a:rPr lang="ru-RU" dirty="0" err="1">
                <a:solidFill>
                  <a:srgbClr val="FF0000"/>
                </a:solidFill>
              </a:rPr>
              <a:t>Олександра</a:t>
            </a:r>
            <a:r>
              <a:rPr lang="ru-RU" dirty="0">
                <a:solidFill>
                  <a:srgbClr val="FF0000"/>
                </a:solidFill>
              </a:rPr>
              <a:t> II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євреїв</a:t>
            </a:r>
            <a:r>
              <a:rPr lang="ru-RU" dirty="0"/>
              <a:t> </a:t>
            </a:r>
            <a:r>
              <a:rPr lang="ru-RU" dirty="0" err="1"/>
              <a:t>виселили</a:t>
            </a:r>
            <a:r>
              <a:rPr lang="ru-RU" dirty="0"/>
              <a:t> з </a:t>
            </a:r>
            <a:r>
              <a:rPr lang="ru-RU" dirty="0" err="1"/>
              <a:t>Москви</a:t>
            </a:r>
            <a:r>
              <a:rPr lang="ru-RU" dirty="0"/>
              <a:t>. </a:t>
            </a:r>
            <a:r>
              <a:rPr lang="ru-RU" dirty="0" err="1"/>
              <a:t>Митець</a:t>
            </a:r>
            <a:r>
              <a:rPr lang="ru-RU" dirty="0"/>
              <a:t> жив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Москвою</a:t>
            </a:r>
            <a:r>
              <a:rPr lang="ru-RU" dirty="0"/>
              <a:t>, а на </a:t>
            </a:r>
            <a:r>
              <a:rPr lang="ru-RU" dirty="0" err="1"/>
              <a:t>заняття</a:t>
            </a:r>
            <a:r>
              <a:rPr lang="ru-RU" dirty="0"/>
              <a:t> </a:t>
            </a:r>
            <a:r>
              <a:rPr lang="ru-RU" dirty="0" err="1"/>
              <a:t>їздив</a:t>
            </a:r>
            <a:r>
              <a:rPr lang="ru-RU" dirty="0"/>
              <a:t> на “</a:t>
            </a:r>
            <a:r>
              <a:rPr lang="ru-RU" dirty="0" err="1"/>
              <a:t>чавунці</a:t>
            </a:r>
            <a:r>
              <a:rPr lang="ru-RU" dirty="0" smtClean="0"/>
              <a:t>”.</a:t>
            </a:r>
          </a:p>
          <a:p>
            <a:r>
              <a:rPr lang="ru-RU" dirty="0"/>
              <a:t>Два </a:t>
            </a:r>
            <a:r>
              <a:rPr lang="ru-RU" dirty="0" err="1"/>
              <a:t>щасливих</a:t>
            </a:r>
            <a:r>
              <a:rPr lang="ru-RU" dirty="0"/>
              <a:t> </a:t>
            </a:r>
            <a:r>
              <a:rPr lang="ru-RU" dirty="0" err="1"/>
              <a:t>літа</a:t>
            </a:r>
            <a:r>
              <a:rPr lang="ru-RU" dirty="0"/>
              <a:t> (</a:t>
            </a:r>
            <a:r>
              <a:rPr lang="ru-RU" dirty="0">
                <a:solidFill>
                  <a:srgbClr val="FF0000"/>
                </a:solidFill>
              </a:rPr>
              <a:t>1875-76 </a:t>
            </a:r>
            <a:r>
              <a:rPr lang="ru-RU" dirty="0" err="1">
                <a:solidFill>
                  <a:srgbClr val="FF0000"/>
                </a:solidFill>
              </a:rPr>
              <a:t>рр</a:t>
            </a:r>
            <a:r>
              <a:rPr lang="ru-RU" dirty="0"/>
              <a:t>..)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провів</a:t>
            </a:r>
            <a:r>
              <a:rPr lang="ru-RU" dirty="0"/>
              <a:t> у </a:t>
            </a:r>
            <a:r>
              <a:rPr lang="ru-RU" dirty="0" err="1">
                <a:solidFill>
                  <a:srgbClr val="FF0000"/>
                </a:solidFill>
              </a:rPr>
              <a:t>Бабкіно</a:t>
            </a:r>
            <a:r>
              <a:rPr lang="ru-RU" dirty="0"/>
              <a:t>, </a:t>
            </a:r>
            <a:r>
              <a:rPr lang="ru-RU" dirty="0" err="1"/>
              <a:t>поблизу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Нового </a:t>
            </a:r>
            <a:r>
              <a:rPr lang="ru-RU" dirty="0" err="1"/>
              <a:t>Єрусалиму</a:t>
            </a:r>
            <a:r>
              <a:rPr lang="ru-RU" dirty="0"/>
              <a:t>. Там, в </a:t>
            </a:r>
            <a:r>
              <a:rPr lang="ru-RU" dirty="0" err="1"/>
              <a:t>Бабкіно</a:t>
            </a:r>
            <a:r>
              <a:rPr lang="ru-RU" dirty="0"/>
              <a:t>, жило </a:t>
            </a:r>
            <a:r>
              <a:rPr lang="ru-RU" dirty="0" err="1"/>
              <a:t>сімейство</a:t>
            </a:r>
            <a:r>
              <a:rPr lang="ru-RU" dirty="0"/>
              <a:t> </a:t>
            </a:r>
            <a:r>
              <a:rPr lang="ru-RU" dirty="0" err="1"/>
              <a:t>Чехових</a:t>
            </a:r>
            <a:r>
              <a:rPr lang="ru-RU" dirty="0"/>
              <a:t>. </a:t>
            </a:r>
            <a:r>
              <a:rPr lang="ru-RU" dirty="0" err="1">
                <a:solidFill>
                  <a:srgbClr val="FF0000"/>
                </a:solidFill>
              </a:rPr>
              <a:t>Микола</a:t>
            </a:r>
            <a:r>
              <a:rPr lang="ru-RU" dirty="0">
                <a:solidFill>
                  <a:srgbClr val="FF0000"/>
                </a:solidFill>
              </a:rPr>
              <a:t> Чехов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 smtClean="0"/>
              <a:t>однокласником</a:t>
            </a:r>
            <a:r>
              <a:rPr lang="ru-RU" dirty="0" smtClean="0"/>
              <a:t> </a:t>
            </a:r>
            <a:r>
              <a:rPr lang="ru-RU" dirty="0" err="1"/>
              <a:t>Левітана</a:t>
            </a:r>
            <a:r>
              <a:rPr lang="ru-RU" dirty="0"/>
              <a:t> по училищу, </a:t>
            </a:r>
            <a:r>
              <a:rPr lang="ru-RU" dirty="0" err="1"/>
              <a:t>він</a:t>
            </a:r>
            <a:r>
              <a:rPr lang="ru-RU" dirty="0"/>
              <a:t> і </a:t>
            </a:r>
            <a:r>
              <a:rPr lang="ru-RU" dirty="0" err="1"/>
              <a:t>звів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своїми</a:t>
            </a:r>
            <a:r>
              <a:rPr lang="ru-RU" dirty="0"/>
              <a:t> </a:t>
            </a:r>
            <a:r>
              <a:rPr lang="ru-RU" dirty="0" err="1"/>
              <a:t>рідними</a:t>
            </a:r>
            <a:r>
              <a:rPr lang="ru-RU" dirty="0"/>
              <a:t>. </a:t>
            </a:r>
            <a:r>
              <a:rPr lang="ru-RU" dirty="0" err="1"/>
              <a:t>Довга</a:t>
            </a:r>
            <a:r>
              <a:rPr lang="ru-RU" dirty="0"/>
              <a:t> дружба </a:t>
            </a:r>
            <a:r>
              <a:rPr lang="ru-RU" dirty="0" err="1"/>
              <a:t>Левітана</a:t>
            </a:r>
            <a:r>
              <a:rPr lang="ru-RU" dirty="0"/>
              <a:t> з А. П. </a:t>
            </a:r>
            <a:r>
              <a:rPr lang="ru-RU" dirty="0" err="1"/>
              <a:t>Чеховим</a:t>
            </a:r>
            <a:r>
              <a:rPr lang="ru-RU" dirty="0"/>
              <a:t> </a:t>
            </a:r>
            <a:r>
              <a:rPr lang="ru-RU" dirty="0" err="1"/>
              <a:t>почалася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тоді</a:t>
            </a:r>
            <a:r>
              <a:rPr lang="ru-RU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1" r="-98"/>
          <a:stretch/>
        </p:blipFill>
        <p:spPr bwMode="auto">
          <a:xfrm>
            <a:off x="323528" y="1124744"/>
            <a:ext cx="4784374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5301208"/>
            <a:ext cx="3143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Боім</a:t>
            </a:r>
            <a:r>
              <a:rPr lang="ru-RU" dirty="0" smtClean="0"/>
              <a:t> С.С. «Чехов і </a:t>
            </a:r>
            <a:r>
              <a:rPr lang="ru-RU" dirty="0" err="1" smtClean="0"/>
              <a:t>Левітан</a:t>
            </a:r>
            <a:r>
              <a:rPr lang="ru-RU" dirty="0" smtClean="0"/>
              <a:t>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2363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219575" cy="5705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47727" y="6021288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Сонячний</a:t>
            </a:r>
            <a:r>
              <a:rPr lang="ru-RU" dirty="0" smtClean="0"/>
              <a:t> день, 1876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727" y="188640"/>
            <a:ext cx="4181475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07594" y="6021288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Осінній</a:t>
            </a:r>
            <a:r>
              <a:rPr lang="ru-RU" dirty="0" smtClean="0"/>
              <a:t> пейзаж, 1880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286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31678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5805264"/>
            <a:ext cx="5076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</a:p>
          <a:p>
            <a:r>
              <a:rPr lang="ru-RU" dirty="0" err="1" smtClean="0"/>
              <a:t>Савинська</a:t>
            </a:r>
            <a:r>
              <a:rPr lang="ru-RU" dirty="0" smtClean="0"/>
              <a:t> слобода </a:t>
            </a:r>
            <a:r>
              <a:rPr lang="ru-RU" dirty="0" err="1" smtClean="0"/>
              <a:t>біля</a:t>
            </a:r>
            <a:r>
              <a:rPr lang="ru-RU" dirty="0" smtClean="0"/>
              <a:t> Звенигороду. 1884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3309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9431"/>
            <a:ext cx="4762500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36912"/>
            <a:ext cx="4926310" cy="4037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21846" y="548680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</a:p>
          <a:p>
            <a:r>
              <a:rPr lang="ru-RU" dirty="0" err="1" smtClean="0"/>
              <a:t>Міст</a:t>
            </a:r>
            <a:r>
              <a:rPr lang="ru-RU" dirty="0" smtClean="0"/>
              <a:t>. </a:t>
            </a:r>
            <a:r>
              <a:rPr lang="ru-RU" dirty="0" err="1" smtClean="0"/>
              <a:t>Савинська</a:t>
            </a:r>
            <a:r>
              <a:rPr lang="ru-RU" dirty="0" smtClean="0"/>
              <a:t> слобода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5229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</a:p>
          <a:p>
            <a:r>
              <a:rPr lang="ru-RU" dirty="0" err="1" smtClean="0"/>
              <a:t>Березень</a:t>
            </a:r>
            <a:r>
              <a:rPr lang="ru-RU" dirty="0" smtClean="0"/>
              <a:t>, 1895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503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14148" cy="4996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661248"/>
            <a:ext cx="2847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Березовий</a:t>
            </a:r>
            <a:r>
              <a:rPr lang="ru-RU" dirty="0" smtClean="0"/>
              <a:t> гай, 1885-1889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27805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83</TotalTime>
  <Words>507</Words>
  <Application>Microsoft Office PowerPoint</Application>
  <PresentationFormat>Экран (4:3)</PresentationFormat>
  <Paragraphs>45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Nika</dc:creator>
  <cp:lastModifiedBy>Nika</cp:lastModifiedBy>
  <cp:revision>8</cp:revision>
  <dcterms:created xsi:type="dcterms:W3CDTF">2013-11-30T09:39:03Z</dcterms:created>
  <dcterms:modified xsi:type="dcterms:W3CDTF">2013-11-30T11:02:28Z</dcterms:modified>
</cp:coreProperties>
</file>