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96D-9526-4301-A668-892C042C5549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8D0-93FB-4860-BFA9-73D83E68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63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96D-9526-4301-A668-892C042C5549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8D0-93FB-4860-BFA9-73D83E68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06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96D-9526-4301-A668-892C042C5549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8D0-93FB-4860-BFA9-73D83E68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3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96D-9526-4301-A668-892C042C5549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8D0-93FB-4860-BFA9-73D83E68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7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96D-9526-4301-A668-892C042C5549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8D0-93FB-4860-BFA9-73D83E68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1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96D-9526-4301-A668-892C042C5549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8D0-93FB-4860-BFA9-73D83E68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9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96D-9526-4301-A668-892C042C5549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8D0-93FB-4860-BFA9-73D83E68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7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96D-9526-4301-A668-892C042C5549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8D0-93FB-4860-BFA9-73D83E68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5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96D-9526-4301-A668-892C042C5549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8D0-93FB-4860-BFA9-73D83E68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1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96D-9526-4301-A668-892C042C5549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8D0-93FB-4860-BFA9-73D83E68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2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496D-9526-4301-A668-892C042C5549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A8D0-93FB-4860-BFA9-73D83E68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7496D-9526-4301-A668-892C042C5549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7A8D0-93FB-4860-BFA9-73D83E68A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03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ru-RU" dirty="0" err="1" smtClean="0"/>
              <a:t>Осв</a:t>
            </a:r>
            <a:r>
              <a:rPr lang="uk-UA" dirty="0" err="1" smtClean="0"/>
              <a:t>іта</a:t>
            </a:r>
            <a:r>
              <a:rPr lang="uk-UA" dirty="0" smtClean="0"/>
              <a:t> в другій половині </a:t>
            </a:r>
            <a:r>
              <a:rPr lang="en-US" dirty="0" smtClean="0"/>
              <a:t>XIX</a:t>
            </a:r>
            <a:r>
              <a:rPr lang="uk-UA" dirty="0" smtClean="0"/>
              <a:t> ст.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52536" y="4437112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Презентація учениці 9-А класу </a:t>
            </a:r>
          </a:p>
          <a:p>
            <a:r>
              <a:rPr lang="uk-UA" dirty="0" err="1" smtClean="0">
                <a:solidFill>
                  <a:schemeClr val="tx1"/>
                </a:solidFill>
              </a:rPr>
              <a:t>Присяжненко</a:t>
            </a:r>
            <a:r>
              <a:rPr lang="uk-UA" dirty="0" smtClean="0">
                <a:solidFill>
                  <a:schemeClr val="tx1"/>
                </a:solidFill>
              </a:rPr>
              <a:t> Анастасії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60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Недільні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в </a:t>
            </a:r>
            <a:r>
              <a:rPr lang="ru-RU" dirty="0" err="1" smtClean="0"/>
              <a:t>Наддніпрянській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Перша </a:t>
            </a:r>
            <a:r>
              <a:rPr lang="ru-RU" dirty="0" err="1" smtClean="0"/>
              <a:t>недільна</a:t>
            </a:r>
            <a:r>
              <a:rPr lang="ru-RU" dirty="0" smtClean="0"/>
              <a:t> школа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відкрита</a:t>
            </a:r>
            <a:r>
              <a:rPr lang="ru-RU" dirty="0" smtClean="0"/>
              <a:t> в </a:t>
            </a:r>
            <a:r>
              <a:rPr lang="ru-RU" dirty="0" err="1" smtClean="0"/>
              <a:t>жовтні</a:t>
            </a:r>
            <a:r>
              <a:rPr lang="ru-RU" dirty="0" smtClean="0"/>
              <a:t> 1859 р. в </a:t>
            </a:r>
            <a:r>
              <a:rPr lang="ru-RU" dirty="0" err="1" smtClean="0"/>
              <a:t>Києві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Протягом1859-1862 </a:t>
            </a:r>
            <a:r>
              <a:rPr lang="ru-RU" dirty="0" err="1" smtClean="0"/>
              <a:t>рр</a:t>
            </a:r>
            <a:r>
              <a:rPr lang="ru-RU" dirty="0" smtClean="0"/>
              <a:t>.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діяло</a:t>
            </a:r>
            <a:r>
              <a:rPr lang="ru-RU" dirty="0" smtClean="0"/>
              <a:t> 111 </a:t>
            </a:r>
            <a:r>
              <a:rPr lang="ru-RU" dirty="0" err="1" smtClean="0"/>
              <a:t>недільних</a:t>
            </a:r>
            <a:r>
              <a:rPr lang="ru-RU" dirty="0" smtClean="0"/>
              <a:t> </a:t>
            </a:r>
            <a:r>
              <a:rPr lang="ru-RU" dirty="0" err="1" smtClean="0"/>
              <a:t>шкіл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Засновники</a:t>
            </a:r>
            <a:r>
              <a:rPr lang="ru-RU" dirty="0" smtClean="0"/>
              <a:t> та </a:t>
            </a:r>
            <a:r>
              <a:rPr lang="ru-RU" dirty="0" err="1" smtClean="0"/>
              <a:t>вчителі</a:t>
            </a:r>
            <a:r>
              <a:rPr lang="ru-RU" dirty="0" smtClean="0"/>
              <a:t> </a:t>
            </a:r>
            <a:r>
              <a:rPr lang="ru-RU" dirty="0" err="1" smtClean="0"/>
              <a:t>недільних</a:t>
            </a:r>
            <a:r>
              <a:rPr lang="ru-RU" dirty="0" smtClean="0"/>
              <a:t> </a:t>
            </a:r>
            <a:r>
              <a:rPr lang="ru-RU" dirty="0" err="1" smtClean="0"/>
              <a:t>шкіл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: </a:t>
            </a:r>
            <a:r>
              <a:rPr lang="ru-RU" dirty="0" err="1" smtClean="0"/>
              <a:t>Федір</a:t>
            </a:r>
            <a:r>
              <a:rPr lang="ru-RU" dirty="0" smtClean="0"/>
              <a:t> Вороний, </a:t>
            </a:r>
            <a:r>
              <a:rPr lang="ru-RU" dirty="0" err="1" smtClean="0"/>
              <a:t>Яків</a:t>
            </a:r>
            <a:r>
              <a:rPr lang="ru-RU" dirty="0" smtClean="0"/>
              <a:t> </a:t>
            </a:r>
            <a:r>
              <a:rPr lang="ru-RU" dirty="0" err="1" smtClean="0"/>
              <a:t>Бекман</a:t>
            </a:r>
            <a:r>
              <a:rPr lang="ru-RU" dirty="0" smtClean="0"/>
              <a:t>, Митрофан </a:t>
            </a:r>
            <a:r>
              <a:rPr lang="ru-RU" dirty="0" err="1" smtClean="0"/>
              <a:t>Муравський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Христина </a:t>
            </a:r>
            <a:r>
              <a:rPr lang="ru-RU" dirty="0" err="1" smtClean="0"/>
              <a:t>Алчевська</a:t>
            </a:r>
            <a:r>
              <a:rPr lang="ru-RU" dirty="0" smtClean="0"/>
              <a:t> – </a:t>
            </a:r>
            <a:r>
              <a:rPr lang="ru-RU" dirty="0" err="1" smtClean="0"/>
              <a:t>відкрила</a:t>
            </a:r>
            <a:r>
              <a:rPr lang="ru-RU" dirty="0" smtClean="0"/>
              <a:t> у </a:t>
            </a:r>
            <a:r>
              <a:rPr lang="ru-RU" dirty="0" err="1" smtClean="0"/>
              <a:t>Харкові</a:t>
            </a:r>
            <a:r>
              <a:rPr lang="ru-RU" dirty="0" smtClean="0"/>
              <a:t> першу </a:t>
            </a:r>
            <a:r>
              <a:rPr lang="ru-RU" dirty="0" err="1" smtClean="0"/>
              <a:t>недільну</a:t>
            </a:r>
            <a:r>
              <a:rPr lang="ru-RU" dirty="0" smtClean="0"/>
              <a:t> школу.</a:t>
            </a:r>
          </a:p>
          <a:p>
            <a:r>
              <a:rPr lang="ru-RU" dirty="0" smtClean="0"/>
              <a:t>1862 р., </a:t>
            </a:r>
            <a:r>
              <a:rPr lang="ru-RU" dirty="0" err="1" smtClean="0"/>
              <a:t>нібитоза</a:t>
            </a:r>
            <a:r>
              <a:rPr lang="ru-RU" dirty="0" smtClean="0"/>
              <a:t> </a:t>
            </a:r>
            <a:r>
              <a:rPr lang="ru-RU" dirty="0" err="1" smtClean="0"/>
              <a:t>революційну</a:t>
            </a:r>
            <a:r>
              <a:rPr lang="ru-RU" dirty="0" smtClean="0"/>
              <a:t> пропаганду, </a:t>
            </a:r>
            <a:r>
              <a:rPr lang="ru-RU" dirty="0" err="1" smtClean="0"/>
              <a:t>царський</a:t>
            </a:r>
            <a:r>
              <a:rPr lang="ru-RU" dirty="0" smtClean="0"/>
              <a:t> уряд </a:t>
            </a:r>
            <a:r>
              <a:rPr lang="ru-RU" dirty="0" err="1" smtClean="0"/>
              <a:t>закрив</a:t>
            </a:r>
            <a:r>
              <a:rPr lang="ru-RU" dirty="0" smtClean="0"/>
              <a:t> </a:t>
            </a:r>
            <a:r>
              <a:rPr lang="ru-RU" dirty="0" err="1" smtClean="0"/>
              <a:t>недільні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1864 р.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 </a:t>
            </a:r>
            <a:r>
              <a:rPr lang="ru-RU" dirty="0" err="1" smtClean="0"/>
              <a:t>громадськості</a:t>
            </a:r>
            <a:r>
              <a:rPr lang="ru-RU" dirty="0" smtClean="0"/>
              <a:t> </a:t>
            </a:r>
            <a:r>
              <a:rPr lang="ru-RU" dirty="0" err="1" smtClean="0"/>
              <a:t>недільні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дозволені,хоча</a:t>
            </a:r>
            <a:r>
              <a:rPr lang="ru-RU" dirty="0" smtClean="0"/>
              <a:t> й з великими </a:t>
            </a:r>
            <a:r>
              <a:rPr lang="ru-RU" dirty="0" err="1" smtClean="0"/>
              <a:t>обмеженнями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86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Особливості розвитку культури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900" dirty="0" smtClean="0"/>
              <a:t>“</a:t>
            </a:r>
            <a:r>
              <a:rPr lang="ru-RU" sz="2900" dirty="0" err="1" smtClean="0"/>
              <a:t>Селяни</a:t>
            </a:r>
            <a:r>
              <a:rPr lang="ru-RU" sz="2900" dirty="0" smtClean="0"/>
              <a:t> один за одним </a:t>
            </a:r>
            <a:r>
              <a:rPr lang="ru-RU" sz="2900" dirty="0" err="1" smtClean="0"/>
              <a:t>самі</a:t>
            </a:r>
            <a:r>
              <a:rPr lang="ru-RU" sz="2900" dirty="0" smtClean="0"/>
              <a:t> </a:t>
            </a:r>
            <a:r>
              <a:rPr lang="ru-RU" sz="2900" dirty="0" err="1" smtClean="0"/>
              <a:t>посилали</a:t>
            </a:r>
            <a:r>
              <a:rPr lang="ru-RU" sz="2900" dirty="0" smtClean="0"/>
              <a:t> </a:t>
            </a:r>
            <a:r>
              <a:rPr lang="ru-RU" sz="2900" dirty="0" err="1" smtClean="0"/>
              <a:t>дітей</a:t>
            </a:r>
            <a:r>
              <a:rPr lang="ru-RU" sz="2900" dirty="0" smtClean="0"/>
              <a:t> «у науку»,-писав у 1862 р. журнал «Основа»”.</a:t>
            </a:r>
          </a:p>
          <a:p>
            <a:r>
              <a:rPr lang="ru-RU" sz="2900" dirty="0" err="1" smtClean="0"/>
              <a:t>Виникнення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громадсько-культурних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обэднань</a:t>
            </a:r>
            <a:r>
              <a:rPr lang="ru-RU" sz="2900" dirty="0" smtClean="0"/>
              <a:t>.</a:t>
            </a:r>
          </a:p>
          <a:p>
            <a:r>
              <a:rPr lang="ru-RU" sz="2900" dirty="0" err="1" smtClean="0"/>
              <a:t>Виникнення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серед</a:t>
            </a:r>
            <a:r>
              <a:rPr lang="ru-RU" sz="2900" dirty="0" smtClean="0"/>
              <a:t> </a:t>
            </a:r>
            <a:r>
              <a:rPr lang="ru-RU" sz="2900" dirty="0" err="1" smtClean="0"/>
              <a:t>капыталістів</a:t>
            </a:r>
            <a:r>
              <a:rPr lang="ru-RU" sz="2900" dirty="0" smtClean="0"/>
              <a:t> </a:t>
            </a:r>
            <a:r>
              <a:rPr lang="ru-RU" sz="2900" dirty="0" err="1" smtClean="0"/>
              <a:t>групи</a:t>
            </a:r>
            <a:r>
              <a:rPr lang="ru-RU" sz="2900" dirty="0" smtClean="0"/>
              <a:t> </a:t>
            </a:r>
            <a:r>
              <a:rPr lang="ru-RU" sz="2900" dirty="0" err="1" smtClean="0"/>
              <a:t>меценатів,готових</a:t>
            </a:r>
            <a:r>
              <a:rPr lang="ru-RU" sz="2900" dirty="0" smtClean="0"/>
              <a:t> і </a:t>
            </a:r>
            <a:r>
              <a:rPr lang="ru-RU" sz="2900" dirty="0" err="1" smtClean="0"/>
              <a:t>спроможних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підтримувати</a:t>
            </a:r>
            <a:r>
              <a:rPr lang="ru-RU" sz="2900" dirty="0" smtClean="0"/>
              <a:t> </a:t>
            </a:r>
            <a:r>
              <a:rPr lang="ru-RU" sz="2900" dirty="0" err="1" smtClean="0"/>
              <a:t>українську</a:t>
            </a:r>
            <a:r>
              <a:rPr lang="ru-RU" sz="2900" dirty="0" smtClean="0"/>
              <a:t> культуру</a:t>
            </a:r>
          </a:p>
          <a:p>
            <a:r>
              <a:rPr lang="ru-RU" sz="2900" dirty="0" err="1" smtClean="0"/>
              <a:t>Відкритість</a:t>
            </a:r>
            <a:r>
              <a:rPr lang="ru-RU" sz="2900" dirty="0" smtClean="0"/>
              <a:t> </a:t>
            </a:r>
            <a:r>
              <a:rPr lang="ru-RU" sz="2900" dirty="0" err="1" smtClean="0"/>
              <a:t>тогочасної</a:t>
            </a:r>
            <a:r>
              <a:rPr lang="ru-RU" sz="2900" dirty="0" smtClean="0"/>
              <a:t> </a:t>
            </a:r>
            <a:r>
              <a:rPr lang="ru-RU" sz="2900" dirty="0" err="1" smtClean="0"/>
              <a:t>української</a:t>
            </a:r>
            <a:r>
              <a:rPr lang="ru-RU" sz="2900" dirty="0" smtClean="0"/>
              <a:t> </a:t>
            </a:r>
            <a:r>
              <a:rPr lang="ru-RU" sz="2900" dirty="0" err="1" smtClean="0"/>
              <a:t>культури</a:t>
            </a:r>
            <a:r>
              <a:rPr lang="ru-RU" sz="2900" dirty="0" smtClean="0"/>
              <a:t> (Вона проявилась в </a:t>
            </a:r>
            <a:r>
              <a:rPr lang="ru-RU" sz="2900" dirty="0" err="1" smtClean="0"/>
              <a:t>паргенні</a:t>
            </a:r>
            <a:r>
              <a:rPr lang="ru-RU" sz="2900" dirty="0" smtClean="0"/>
              <a:t> </a:t>
            </a:r>
            <a:r>
              <a:rPr lang="ru-RU" sz="2900" dirty="0" err="1" smtClean="0"/>
              <a:t>українських</a:t>
            </a:r>
            <a:r>
              <a:rPr lang="ru-RU" sz="2900" dirty="0" smtClean="0"/>
              <a:t> </a:t>
            </a:r>
            <a:r>
              <a:rPr lang="ru-RU" sz="2900" dirty="0" err="1" smtClean="0"/>
              <a:t>митців</a:t>
            </a:r>
            <a:r>
              <a:rPr lang="ru-RU" sz="2900" dirty="0" smtClean="0"/>
              <a:t> </a:t>
            </a:r>
            <a:r>
              <a:rPr lang="ru-RU" sz="2900" dirty="0" err="1" smtClean="0"/>
              <a:t>посилити</a:t>
            </a:r>
            <a:r>
              <a:rPr lang="ru-RU" sz="2900" dirty="0" smtClean="0"/>
              <a:t> </a:t>
            </a:r>
            <a:r>
              <a:rPr lang="ru-RU" sz="2900" dirty="0" err="1" smtClean="0"/>
              <a:t>звязки</a:t>
            </a:r>
            <a:r>
              <a:rPr lang="ru-RU" sz="2900" dirty="0" smtClean="0"/>
              <a:t> </a:t>
            </a:r>
            <a:r>
              <a:rPr lang="ru-RU" sz="2900" dirty="0" err="1" smtClean="0"/>
              <a:t>із</a:t>
            </a:r>
            <a:r>
              <a:rPr lang="ru-RU" sz="2900" dirty="0" smtClean="0"/>
              <a:t> культурами </a:t>
            </a:r>
            <a:r>
              <a:rPr lang="ru-RU" sz="2900" dirty="0" err="1" smtClean="0"/>
              <a:t>Західної</a:t>
            </a:r>
            <a:r>
              <a:rPr lang="ru-RU" sz="2900" dirty="0" smtClean="0"/>
              <a:t> </a:t>
            </a:r>
            <a:r>
              <a:rPr lang="ru-RU" sz="2900" dirty="0" err="1" smtClean="0"/>
              <a:t>Європи</a:t>
            </a:r>
            <a:r>
              <a:rPr lang="ru-RU" sz="2900" dirty="0" smtClean="0"/>
              <a:t>)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273591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ru-RU" dirty="0" err="1" smtClean="0"/>
              <a:t>Висновок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: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19 ст. </a:t>
            </a:r>
            <a:r>
              <a:rPr lang="ru-RU" dirty="0" err="1" smtClean="0"/>
              <a:t>визначався</a:t>
            </a:r>
            <a:r>
              <a:rPr lang="ru-RU" dirty="0" smtClean="0"/>
              <a:t> </a:t>
            </a:r>
            <a:r>
              <a:rPr lang="ru-RU" dirty="0" err="1" smtClean="0"/>
              <a:t>працею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митців</a:t>
            </a:r>
            <a:r>
              <a:rPr lang="ru-RU" dirty="0" smtClean="0"/>
              <a:t>, </a:t>
            </a:r>
            <a:r>
              <a:rPr lang="ru-RU" dirty="0" err="1" smtClean="0"/>
              <a:t>громадсько-культурних</a:t>
            </a:r>
            <a:r>
              <a:rPr lang="ru-RU" dirty="0" smtClean="0"/>
              <a:t> </a:t>
            </a:r>
            <a:r>
              <a:rPr lang="ru-RU" dirty="0" err="1" smtClean="0"/>
              <a:t>діячів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, </a:t>
            </a:r>
            <a:r>
              <a:rPr lang="ru-RU" dirty="0" err="1" smtClean="0"/>
              <a:t>долаючи</a:t>
            </a:r>
            <a:r>
              <a:rPr lang="ru-RU" dirty="0" smtClean="0"/>
              <a:t> </a:t>
            </a:r>
            <a:r>
              <a:rPr lang="ru-RU" dirty="0" err="1" smtClean="0"/>
              <a:t>імперські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, </a:t>
            </a:r>
            <a:r>
              <a:rPr lang="ru-RU" dirty="0" err="1" smtClean="0"/>
              <a:t>створювали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класичні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 й ставали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митцями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87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ru-RU" dirty="0" err="1" smtClean="0"/>
              <a:t>Освіта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Освіта-це</a:t>
            </a:r>
            <a:r>
              <a:rPr lang="ru-RU" dirty="0" smtClean="0"/>
              <a:t> </a:t>
            </a:r>
            <a:r>
              <a:rPr lang="ru-RU" dirty="0" err="1" smtClean="0"/>
              <a:t>інтелектуальна</a:t>
            </a:r>
            <a:r>
              <a:rPr lang="ru-RU" dirty="0" smtClean="0"/>
              <a:t> основа </a:t>
            </a:r>
            <a:r>
              <a:rPr lang="ru-RU" dirty="0" err="1" smtClean="0"/>
              <a:t>культури</a:t>
            </a:r>
            <a:r>
              <a:rPr lang="ru-RU" dirty="0" smtClean="0"/>
              <a:t> яка </a:t>
            </a:r>
            <a:r>
              <a:rPr lang="ru-RU" dirty="0" err="1" smtClean="0"/>
              <a:t>перебувала</a:t>
            </a:r>
            <a:r>
              <a:rPr lang="ru-RU" dirty="0" smtClean="0"/>
              <a:t> в </a:t>
            </a:r>
            <a:r>
              <a:rPr lang="ru-RU" dirty="0" err="1" smtClean="0"/>
              <a:t>найважчих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987824" y="2852936"/>
            <a:ext cx="2952328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Існувало</a:t>
            </a:r>
            <a:r>
              <a:rPr lang="ru-RU" sz="2400" dirty="0" smtClean="0"/>
              <a:t> два </a:t>
            </a:r>
            <a:r>
              <a:rPr lang="ru-RU" sz="2400" dirty="0" err="1" smtClean="0"/>
              <a:t>види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869160"/>
            <a:ext cx="31683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Початкова </a:t>
            </a:r>
            <a:r>
              <a:rPr lang="ru-RU" sz="2800" dirty="0" err="1" smtClean="0"/>
              <a:t>освіта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4869160"/>
            <a:ext cx="316835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Сердня</a:t>
            </a:r>
            <a:r>
              <a:rPr lang="ru-RU" sz="2800" dirty="0" smtClean="0"/>
              <a:t> </a:t>
            </a:r>
            <a:r>
              <a:rPr lang="ru-RU" sz="2800" dirty="0" err="1" smtClean="0"/>
              <a:t>освіта</a:t>
            </a:r>
            <a:endParaRPr lang="ru-RU" sz="2800" dirty="0"/>
          </a:p>
        </p:txBody>
      </p:sp>
      <p:cxnSp>
        <p:nvCxnSpPr>
          <p:cNvPr id="10" name="Прямая со стрелкой 9"/>
          <p:cNvCxnSpPr>
            <a:stCxn id="4" idx="3"/>
          </p:cNvCxnSpPr>
          <p:nvPr/>
        </p:nvCxnSpPr>
        <p:spPr>
          <a:xfrm flipH="1">
            <a:off x="2411760" y="4328040"/>
            <a:ext cx="1008422" cy="469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5"/>
          </p:cNvCxnSpPr>
          <p:nvPr/>
        </p:nvCxnSpPr>
        <p:spPr>
          <a:xfrm>
            <a:off x="5507794" y="4328040"/>
            <a:ext cx="1224446" cy="469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51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Початкова </a:t>
            </a:r>
            <a:r>
              <a:rPr lang="ru-RU" dirty="0" err="1" smtClean="0"/>
              <a:t>освіта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За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шкільною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реформою 1864 р.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початкові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школи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поділялися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:</a:t>
            </a:r>
            <a:b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</a:b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1)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Однокласні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з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трирічним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терміном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навчання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.</a:t>
            </a:r>
            <a:b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</a:b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2)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Двокласні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з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п'ятирічним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терміном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навчання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.</a:t>
            </a:r>
            <a:b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</a:b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Міністерство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контролювало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,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щоб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навчання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в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усіх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ланках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освіти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-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від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початкової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до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вищої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-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велося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тільки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російською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мовою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.</a:t>
            </a:r>
            <a:b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</a:b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1864 р. Австро-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Угорська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імперія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проголосила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загальне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обовязкове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початкове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навчання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для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дітей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віком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від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6 до 14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років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.</a:t>
            </a:r>
            <a:b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</a:b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Кількість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українських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шкіл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значно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 </a:t>
            </a:r>
            <a:r>
              <a:rPr lang="ru-RU" sz="2400" b="0" i="0" dirty="0" err="1" smtClean="0">
                <a:solidFill>
                  <a:srgbClr val="1A1A1A"/>
                </a:solidFill>
                <a:effectLst/>
                <a:latin typeface="Open Sans Condensed"/>
              </a:rPr>
              <a:t>скорочувалася</a:t>
            </a:r>
            <a:r>
              <a:rPr lang="ru-RU" sz="2400" b="0" i="0" dirty="0" smtClean="0">
                <a:solidFill>
                  <a:srgbClr val="1A1A1A"/>
                </a:solidFill>
                <a:effectLst/>
                <a:latin typeface="Open Sans Condensed"/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953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освіта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 1850 р. в </a:t>
            </a:r>
            <a:r>
              <a:rPr lang="ru-RU" dirty="0" err="1" smtClean="0"/>
              <a:t>Києві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відкрито</a:t>
            </a:r>
            <a:r>
              <a:rPr lang="ru-RU" dirty="0" smtClean="0"/>
              <a:t> першу </a:t>
            </a:r>
            <a:r>
              <a:rPr lang="ru-RU" dirty="0" err="1" smtClean="0"/>
              <a:t>жіночу</a:t>
            </a:r>
            <a:r>
              <a:rPr lang="ru-RU" dirty="0" smtClean="0"/>
              <a:t> </a:t>
            </a:r>
            <a:r>
              <a:rPr lang="ru-RU" dirty="0" err="1" smtClean="0"/>
              <a:t>гімназію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Чотирирічні</a:t>
            </a:r>
            <a:r>
              <a:rPr lang="ru-RU" dirty="0" smtClean="0"/>
              <a:t> </a:t>
            </a:r>
            <a:r>
              <a:rPr lang="ru-RU" dirty="0" err="1" smtClean="0"/>
              <a:t>прогімназії</a:t>
            </a:r>
            <a:r>
              <a:rPr lang="ru-RU" dirty="0" smtClean="0"/>
              <a:t> давали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: </a:t>
            </a:r>
            <a:r>
              <a:rPr lang="ru-RU" dirty="0" err="1" smtClean="0"/>
              <a:t>Гуманітарну</a:t>
            </a:r>
            <a:r>
              <a:rPr lang="ru-RU" dirty="0" smtClean="0"/>
              <a:t>, </a:t>
            </a:r>
            <a:r>
              <a:rPr lang="ru-RU" dirty="0" err="1" smtClean="0"/>
              <a:t>опановували</a:t>
            </a:r>
            <a:r>
              <a:rPr lang="ru-RU" dirty="0" smtClean="0"/>
              <a:t> </a:t>
            </a:r>
            <a:r>
              <a:rPr lang="ru-RU" dirty="0" err="1" smtClean="0"/>
              <a:t>природознавство</a:t>
            </a:r>
            <a:r>
              <a:rPr lang="ru-RU" dirty="0" smtClean="0"/>
              <a:t>, </a:t>
            </a:r>
            <a:r>
              <a:rPr lang="ru-RU" dirty="0" err="1" smtClean="0"/>
              <a:t>хімію</a:t>
            </a:r>
            <a:r>
              <a:rPr lang="ru-RU" dirty="0" smtClean="0"/>
              <a:t>, </a:t>
            </a:r>
            <a:r>
              <a:rPr lang="ru-RU" dirty="0" err="1" smtClean="0"/>
              <a:t>фізику</a:t>
            </a:r>
            <a:r>
              <a:rPr lang="ru-RU" dirty="0" smtClean="0"/>
              <a:t>, математику, </a:t>
            </a:r>
            <a:r>
              <a:rPr lang="ru-RU" dirty="0" err="1" smtClean="0"/>
              <a:t>креслення</a:t>
            </a:r>
            <a:r>
              <a:rPr lang="ru-RU" dirty="0" smtClean="0"/>
              <a:t>,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гімназіях</a:t>
            </a:r>
            <a:r>
              <a:rPr lang="ru-RU" dirty="0" smtClean="0"/>
              <a:t> і </a:t>
            </a:r>
            <a:r>
              <a:rPr lang="ru-RU" dirty="0" err="1" smtClean="0"/>
              <a:t>реальних</a:t>
            </a:r>
            <a:r>
              <a:rPr lang="ru-RU" dirty="0" smtClean="0"/>
              <a:t> училищах </a:t>
            </a:r>
            <a:r>
              <a:rPr lang="ru-RU" dirty="0" err="1" smtClean="0"/>
              <a:t>навчалися</a:t>
            </a:r>
            <a:r>
              <a:rPr lang="ru-RU" dirty="0" smtClean="0"/>
              <a:t> в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поміщиків</a:t>
            </a:r>
            <a:r>
              <a:rPr lang="ru-RU" dirty="0" smtClean="0"/>
              <a:t>, </a:t>
            </a:r>
            <a:r>
              <a:rPr lang="ru-RU" dirty="0" err="1" smtClean="0"/>
              <a:t>чиновників</a:t>
            </a:r>
            <a:r>
              <a:rPr lang="ru-RU" dirty="0" smtClean="0"/>
              <a:t>, </a:t>
            </a:r>
            <a:r>
              <a:rPr lang="ru-RU" dirty="0" err="1" smtClean="0"/>
              <a:t>духівництва</a:t>
            </a:r>
            <a:r>
              <a:rPr lang="ru-RU" dirty="0" smtClean="0"/>
              <a:t> й </a:t>
            </a:r>
            <a:r>
              <a:rPr lang="ru-RU" dirty="0" err="1" smtClean="0"/>
              <a:t>буржуазії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1887 р. – </a:t>
            </a:r>
            <a:r>
              <a:rPr lang="ru-RU" dirty="0" err="1" smtClean="0"/>
              <a:t>відкрито</a:t>
            </a:r>
            <a:r>
              <a:rPr lang="ru-RU" dirty="0" smtClean="0"/>
              <a:t> першу </a:t>
            </a:r>
            <a:r>
              <a:rPr lang="ru-RU" dirty="0" err="1" smtClean="0"/>
              <a:t>українську</a:t>
            </a:r>
            <a:r>
              <a:rPr lang="ru-RU" dirty="0" smtClean="0"/>
              <a:t> </a:t>
            </a:r>
            <a:r>
              <a:rPr lang="ru-RU" dirty="0" err="1" smtClean="0"/>
              <a:t>гімназію</a:t>
            </a:r>
            <a:r>
              <a:rPr lang="ru-RU" dirty="0" smtClean="0"/>
              <a:t> в </a:t>
            </a:r>
            <a:r>
              <a:rPr lang="ru-RU" dirty="0" err="1" smtClean="0"/>
              <a:t>Перемишлі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Наприкінці</a:t>
            </a:r>
            <a:r>
              <a:rPr lang="ru-RU" dirty="0" smtClean="0"/>
              <a:t> 19 ст. </a:t>
            </a:r>
            <a:r>
              <a:rPr lang="ru-RU" dirty="0" err="1" smtClean="0"/>
              <a:t>також</a:t>
            </a:r>
            <a:r>
              <a:rPr lang="ru-RU" dirty="0" smtClean="0"/>
              <a:t> у </a:t>
            </a:r>
            <a:r>
              <a:rPr lang="ru-RU" dirty="0" err="1" smtClean="0"/>
              <a:t>Галичині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6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гімназій</a:t>
            </a:r>
            <a:r>
              <a:rPr lang="ru-RU" dirty="0" smtClean="0"/>
              <a:t>, </a:t>
            </a:r>
            <a:r>
              <a:rPr lang="ru-RU" dirty="0" err="1" smtClean="0"/>
              <a:t>тоді</a:t>
            </a:r>
            <a:r>
              <a:rPr lang="ru-RU" dirty="0" smtClean="0"/>
              <a:t> як польських-29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093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" y="980728"/>
            <a:ext cx="460851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4355976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8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</a:t>
            </a:r>
            <a:r>
              <a:rPr lang="ru-RU" dirty="0" err="1" smtClean="0"/>
              <a:t>Вищі</a:t>
            </a:r>
            <a:r>
              <a:rPr lang="ru-RU" dirty="0" smtClean="0"/>
              <a:t> </a:t>
            </a:r>
            <a:r>
              <a:rPr lang="ru-RU" dirty="0" err="1" smtClean="0"/>
              <a:t>навчальні</a:t>
            </a:r>
            <a:r>
              <a:rPr lang="ru-RU" dirty="0" smtClean="0"/>
              <a:t> </a:t>
            </a:r>
            <a:r>
              <a:rPr lang="ru-RU" dirty="0" err="1" smtClean="0"/>
              <a:t>заклади</a:t>
            </a:r>
            <a:r>
              <a:rPr lang="ru-RU" dirty="0" smtClean="0"/>
              <a:t>. </a:t>
            </a:r>
            <a:r>
              <a:rPr lang="ru-RU" dirty="0" err="1" smtClean="0"/>
              <a:t>Новоросьйський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1865 р. – на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Рішельєвського</a:t>
            </a:r>
            <a:r>
              <a:rPr lang="ru-RU" dirty="0" smtClean="0"/>
              <a:t> </a:t>
            </a:r>
            <a:r>
              <a:rPr lang="ru-RU" dirty="0" err="1" smtClean="0"/>
              <a:t>ліцею</a:t>
            </a:r>
            <a:r>
              <a:rPr lang="ru-RU" dirty="0" smtClean="0"/>
              <a:t> в </a:t>
            </a:r>
            <a:r>
              <a:rPr lang="ru-RU" dirty="0" err="1" smtClean="0"/>
              <a:t>Одесі</a:t>
            </a:r>
            <a:r>
              <a:rPr lang="ru-RU" dirty="0" smtClean="0"/>
              <a:t> </a:t>
            </a:r>
            <a:r>
              <a:rPr lang="ru-RU" dirty="0" err="1" smtClean="0"/>
              <a:t>відкрито</a:t>
            </a:r>
            <a:r>
              <a:rPr lang="ru-RU" dirty="0" smtClean="0"/>
              <a:t> </a:t>
            </a:r>
            <a:r>
              <a:rPr lang="ru-RU" dirty="0" err="1" smtClean="0"/>
              <a:t>Новоросійський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Із</a:t>
            </a:r>
            <a:r>
              <a:rPr lang="ru-RU" dirty="0" smtClean="0"/>
              <a:t> 80-х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Новоросійський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 став </a:t>
            </a:r>
            <a:r>
              <a:rPr lang="ru-RU" dirty="0" err="1" smtClean="0"/>
              <a:t>ініціатором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з'їздів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1884 р. – статут </a:t>
            </a:r>
            <a:r>
              <a:rPr lang="ru-RU" dirty="0" err="1" smtClean="0"/>
              <a:t>ліквідував</a:t>
            </a:r>
            <a:r>
              <a:rPr lang="ru-RU" dirty="0" smtClean="0"/>
              <a:t> </a:t>
            </a:r>
            <a:r>
              <a:rPr lang="ru-RU" dirty="0" err="1" smtClean="0"/>
              <a:t>університетську</a:t>
            </a:r>
            <a:r>
              <a:rPr lang="ru-RU" dirty="0" smtClean="0"/>
              <a:t> </a:t>
            </a:r>
            <a:r>
              <a:rPr lang="ru-RU" dirty="0" err="1" smtClean="0"/>
              <a:t>армію</a:t>
            </a:r>
            <a:r>
              <a:rPr lang="ru-RU" dirty="0" smtClean="0"/>
              <a:t>, </a:t>
            </a:r>
            <a:r>
              <a:rPr lang="ru-RU" dirty="0" err="1" smtClean="0"/>
              <a:t>відновивши</a:t>
            </a:r>
            <a:r>
              <a:rPr lang="ru-RU" dirty="0" smtClean="0"/>
              <a:t> контроль за думками й </a:t>
            </a:r>
            <a:r>
              <a:rPr lang="ru-RU" dirty="0" err="1" smtClean="0"/>
              <a:t>поглядами</a:t>
            </a:r>
            <a:r>
              <a:rPr lang="ru-RU" dirty="0" smtClean="0"/>
              <a:t> </a:t>
            </a:r>
            <a:r>
              <a:rPr lang="ru-RU" dirty="0" err="1" smtClean="0"/>
              <a:t>професорів</a:t>
            </a:r>
            <a:r>
              <a:rPr lang="ru-RU" dirty="0" smtClean="0"/>
              <a:t> й </a:t>
            </a:r>
            <a:r>
              <a:rPr lang="ru-RU" dirty="0" err="1" smtClean="0"/>
              <a:t>викладачів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вища</a:t>
            </a:r>
            <a:r>
              <a:rPr lang="ru-RU" dirty="0" smtClean="0"/>
              <a:t> </a:t>
            </a:r>
            <a:r>
              <a:rPr lang="ru-RU" dirty="0" err="1" smtClean="0"/>
              <a:t>освіта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недоступна для </a:t>
            </a:r>
            <a:r>
              <a:rPr lang="ru-RU" dirty="0" err="1" smtClean="0"/>
              <a:t>українцтва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Чернівецькому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університеті</a:t>
            </a:r>
            <a:r>
              <a:rPr lang="ru-RU" dirty="0" smtClean="0"/>
              <a:t> через 20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йоговідкриття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320 </a:t>
            </a:r>
            <a:r>
              <a:rPr lang="ru-RU" dirty="0" err="1" smtClean="0"/>
              <a:t>студентів</a:t>
            </a:r>
            <a:r>
              <a:rPr lang="ru-RU" dirty="0" smtClean="0"/>
              <a:t> </a:t>
            </a:r>
            <a:r>
              <a:rPr lang="ru-RU" dirty="0" err="1" smtClean="0"/>
              <a:t>навчалося</a:t>
            </a:r>
            <a:r>
              <a:rPr lang="ru-RU" dirty="0" smtClean="0"/>
              <a:t> 20 </a:t>
            </a:r>
            <a:r>
              <a:rPr lang="ru-RU" dirty="0" err="1" smtClean="0"/>
              <a:t>українців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788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584220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89040"/>
            <a:ext cx="525658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6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381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Освіта в другій половині XIX ст.</vt:lpstr>
      <vt:lpstr>Особливості розвитку культури</vt:lpstr>
      <vt:lpstr>Презентация PowerPoint</vt:lpstr>
      <vt:lpstr>2. Освіта</vt:lpstr>
      <vt:lpstr>Початкова освіта</vt:lpstr>
      <vt:lpstr>Середня освіта</vt:lpstr>
      <vt:lpstr>Презентация PowerPoint</vt:lpstr>
      <vt:lpstr>3. Вищі навчальні заклади. Новоросьйський університет</vt:lpstr>
      <vt:lpstr>Презентация PowerPoint</vt:lpstr>
      <vt:lpstr>Недільні школи в Наддніпрянській Україні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5</cp:revision>
  <dcterms:created xsi:type="dcterms:W3CDTF">2015-02-02T19:34:28Z</dcterms:created>
  <dcterms:modified xsi:type="dcterms:W3CDTF">2015-02-02T20:41:00Z</dcterms:modified>
</cp:coreProperties>
</file>