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7"/>
          </c:dPt>
          <c:dPt>
            <c:idx val="1"/>
            <c:explosion val="10"/>
          </c:dPt>
          <c:dPt>
            <c:idx val="2"/>
            <c:explosion val="8"/>
          </c:dPt>
          <c:cat>
            <c:strRef>
              <c:f>Лист1!$A$2:$A$4</c:f>
              <c:strCache>
                <c:ptCount val="3"/>
                <c:pt idx="0">
                  <c:v>0-14 лет</c:v>
                </c:pt>
                <c:pt idx="1">
                  <c:v>15-64</c:v>
                </c:pt>
                <c:pt idx="2">
                  <c:v>65 и старше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0.16900000000000001</c:v>
                </c:pt>
                <c:pt idx="1">
                  <c:v>0.65700000000000003</c:v>
                </c:pt>
                <c:pt idx="2">
                  <c:v>0.17399999999999999</c:v>
                </c:pt>
              </c:numCache>
            </c:numRef>
          </c:val>
        </c:ser>
        <c:dLbls/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42852"/>
            <a:ext cx="6480048" cy="2301240"/>
          </a:xfrm>
        </p:spPr>
        <p:txBody>
          <a:bodyPr/>
          <a:lstStyle/>
          <a:p>
            <a:pPr algn="ctr"/>
            <a:r>
              <a:rPr lang="ru-RU" i="1" dirty="0" smtClean="0"/>
              <a:t>Королевство Бельгия</a:t>
            </a:r>
            <a:endParaRPr lang="ru-RU" dirty="0"/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500174"/>
            <a:ext cx="3775230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000240"/>
            <a:ext cx="4841883" cy="363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2858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Река Шельда 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5" name="Рисунок 4" descr="шельда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928670"/>
            <a:ext cx="5069794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" name="Содержимое 3" descr="шельд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928934"/>
            <a:ext cx="4762500" cy="34956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1285860"/>
            <a:ext cx="2714644" cy="200026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428736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 Длина — 430 км, площадь бассейна — 35,5 тыс. км².</a:t>
            </a:r>
            <a:endParaRPr lang="ru-RU" sz="2400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5500702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92D050"/>
                </a:solidFill>
              </a:rPr>
              <a:t>Река </a:t>
            </a:r>
            <a:r>
              <a:rPr lang="ru-RU" sz="2000" dirty="0" smtClean="0">
                <a:solidFill>
                  <a:srgbClr val="92D050"/>
                </a:solidFill>
              </a:rPr>
              <a:t>во Франции, Бельгии и Нидерландах. </a:t>
            </a:r>
          </a:p>
          <a:p>
            <a:r>
              <a:rPr lang="ru-RU" sz="2000" dirty="0" smtClean="0">
                <a:solidFill>
                  <a:srgbClr val="92D050"/>
                </a:solidFill>
              </a:rPr>
              <a:t>Шельда берет начало в Пикардии, в Арденнских </a:t>
            </a:r>
            <a:r>
              <a:rPr lang="ru-RU" sz="2000" dirty="0" smtClean="0">
                <a:solidFill>
                  <a:srgbClr val="92D050"/>
                </a:solidFill>
              </a:rPr>
              <a:t>горах.</a:t>
            </a:r>
            <a:endParaRPr lang="ru-RU" sz="20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Река </a:t>
            </a:r>
            <a:r>
              <a:rPr lang="ru-RU" dirty="0" smtClean="0">
                <a:solidFill>
                  <a:srgbClr val="92D050"/>
                </a:solidFill>
              </a:rPr>
              <a:t>Маас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5" name="Рисунок 4" descr="маа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14422"/>
            <a:ext cx="4143404" cy="31075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Содержимое 3" descr="1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00496" y="2500306"/>
            <a:ext cx="4846215" cy="421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14942" y="1357298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Длина — 925 км, площадь бассейна — 36 тыс. км².</a:t>
            </a:r>
            <a:endParaRPr lang="ru-RU" sz="2400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4572008"/>
            <a:ext cx="3286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92D050"/>
                </a:solidFill>
              </a:rPr>
              <a:t>Река берёт начало на плато Лангр во Франции, течёт на север до Седана и Шарлевиль-Мезьера, затем проходит по территории </a:t>
            </a:r>
            <a:r>
              <a:rPr lang="ru-RU" sz="2000" dirty="0" smtClean="0">
                <a:solidFill>
                  <a:srgbClr val="92D050"/>
                </a:solidFill>
              </a:rPr>
              <a:t>Бельгии</a:t>
            </a:r>
            <a:r>
              <a:rPr lang="en-US" sz="2000" dirty="0" smtClean="0">
                <a:solidFill>
                  <a:srgbClr val="92D050"/>
                </a:solidFill>
              </a:rPr>
              <a:t>.</a:t>
            </a:r>
            <a:endParaRPr lang="ru-RU" sz="20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3"/>
            <a:ext cx="7467600" cy="15001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92D050"/>
                </a:solidFill>
              </a:rPr>
              <a:t>Леса занимают около 19 % площади страны и остались преимущественно в горных (южных) районах. </a:t>
            </a:r>
            <a:endParaRPr lang="ru-RU" sz="2400" dirty="0">
              <a:solidFill>
                <a:srgbClr val="92D050"/>
              </a:solidFill>
            </a:endParaRPr>
          </a:p>
        </p:txBody>
      </p:sp>
      <p:pic>
        <p:nvPicPr>
          <p:cNvPr id="4" name="Рисунок 3" descr="ле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737"/>
            <a:ext cx="5701593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лес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429000"/>
            <a:ext cx="4857784" cy="3251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В лесах можно встретить: </a:t>
            </a:r>
            <a:endParaRPr lang="ru-RU" sz="3200" dirty="0">
              <a:solidFill>
                <a:srgbClr val="92D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2107183" cy="203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34" y="335756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Благородный олень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57620" y="335756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Косуля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142984"/>
            <a:ext cx="1452561" cy="215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43702" y="342900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Куница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857628"/>
            <a:ext cx="2381245" cy="178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00100" y="578645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Лиса</a:t>
            </a:r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786190"/>
            <a:ext cx="2005008" cy="24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57620" y="635795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Сова</a:t>
            </a:r>
            <a:endParaRPr lang="ru-RU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929066"/>
            <a:ext cx="2121658" cy="164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57950" y="578645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Куропатка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000892" y="614364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</a:rPr>
              <a:t>И других.</a:t>
            </a:r>
            <a:endParaRPr lang="ru-RU" sz="28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Национальный </a:t>
            </a:r>
            <a:r>
              <a:rPr lang="ru-RU" dirty="0" smtClean="0">
                <a:solidFill>
                  <a:srgbClr val="92D050"/>
                </a:solidFill>
              </a:rPr>
              <a:t>парк </a:t>
            </a:r>
            <a:r>
              <a:rPr lang="ru-RU" dirty="0" err="1" smtClean="0">
                <a:solidFill>
                  <a:srgbClr val="92D050"/>
                </a:solidFill>
              </a:rPr>
              <a:t>От-Фань</a:t>
            </a:r>
            <a:r>
              <a:rPr lang="ru-RU" dirty="0" smtClean="0">
                <a:solidFill>
                  <a:srgbClr val="92D050"/>
                </a:solidFill>
              </a:rPr>
              <a:t>. 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от фань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3143248"/>
            <a:ext cx="3905250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т фань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428736"/>
            <a:ext cx="4905210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1571612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Основан в 1965 году, площадь 55 тыс. га. 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Природный заповедник </a:t>
            </a:r>
            <a:r>
              <a:rPr lang="ru-RU" dirty="0" err="1" smtClean="0">
                <a:solidFill>
                  <a:srgbClr val="92D050"/>
                </a:solidFill>
              </a:rPr>
              <a:t>Звин</a:t>
            </a:r>
            <a:r>
              <a:rPr lang="ru-RU" dirty="0" smtClean="0">
                <a:solidFill>
                  <a:srgbClr val="92D050"/>
                </a:solidFill>
              </a:rPr>
              <a:t>.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lpdby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4255840" cy="3190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lpdb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071810"/>
            <a:ext cx="457459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1472" y="4714884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Нынешний заповедник был образован в 1952 году. 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Национальный парк Ходж </a:t>
            </a:r>
            <a:r>
              <a:rPr lang="ru-RU" dirty="0" smtClean="0">
                <a:solidFill>
                  <a:srgbClr val="92D050"/>
                </a:solidFill>
              </a:rPr>
              <a:t>Кемпен. 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ходж-кемпе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438398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ходж кемпен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2524" y="3500438"/>
            <a:ext cx="4779529" cy="3076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1571612"/>
            <a:ext cx="392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Он охватил территории более 5000 гектаров и распростерся на землях шести муниципалитетов.</a:t>
            </a:r>
            <a:endParaRPr lang="ru-RU" sz="2400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072074"/>
            <a:ext cx="3357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92D050"/>
                </a:solidFill>
              </a:rPr>
              <a:t>Открыт </a:t>
            </a:r>
            <a:r>
              <a:rPr lang="ru-RU" sz="2200" dirty="0" smtClean="0">
                <a:solidFill>
                  <a:srgbClr val="92D050"/>
                </a:solidFill>
              </a:rPr>
              <a:t>в 2006 году в бельгийском Лимбурге.</a:t>
            </a:r>
            <a:endParaRPr lang="ru-RU" sz="2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Население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людиш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5562129" cy="2143140"/>
          </a:xfrm>
        </p:spPr>
      </p:pic>
      <p:graphicFrame>
        <p:nvGraphicFramePr>
          <p:cNvPr id="5" name="Диаграмма 4"/>
          <p:cNvGraphicFramePr/>
          <p:nvPr/>
        </p:nvGraphicFramePr>
        <p:xfrm>
          <a:off x="3214678" y="3786190"/>
          <a:ext cx="5119702" cy="3071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628" y="364331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Численность</a:t>
            </a:r>
            <a:endParaRPr lang="ru-RU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500042"/>
          <a:ext cx="2643206" cy="2886732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38500" dist="50800" dir="5400000" sy="-100000" algn="bl" rotWithShape="0"/>
                </a:effectLst>
                <a:tableStyleId>{125E5076-3810-47DD-B79F-674D7AD40C01}</a:tableStyleId>
              </a:tblPr>
              <a:tblGrid>
                <a:gridCol w="1857388"/>
                <a:gridCol w="785818"/>
              </a:tblGrid>
              <a:tr h="571504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Католичество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70%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578807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Протестантизм 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8%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578807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Ислам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5-6%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578807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Иудаизм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4%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578807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Православие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3%</a:t>
                      </a:r>
                      <a:endParaRPr lang="ru-RU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Содержимое 3" descr="Собор Антверпенской Богоматер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2428868"/>
            <a:ext cx="6176975" cy="411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86116" y="1571612"/>
            <a:ext cx="521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Собор Антверпенской </a:t>
            </a:r>
            <a:r>
              <a:rPr lang="ru-RU" sz="2400" dirty="0" smtClean="0">
                <a:solidFill>
                  <a:srgbClr val="92D050"/>
                </a:solidFill>
              </a:rPr>
              <a:t>Богоматери -  католическая церковь.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П</a:t>
            </a:r>
            <a:r>
              <a:rPr lang="ru-RU" dirty="0" smtClean="0">
                <a:solidFill>
                  <a:srgbClr val="92D050"/>
                </a:solidFill>
              </a:rPr>
              <a:t>орты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Антверпен пор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3072136"/>
            <a:ext cx="5715040" cy="3614423"/>
          </a:xfrm>
        </p:spPr>
      </p:pic>
      <p:pic>
        <p:nvPicPr>
          <p:cNvPr id="5" name="Рисунок 4" descr="порт ген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857232"/>
            <a:ext cx="467267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628" y="1285860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Гент</a:t>
            </a:r>
            <a:endParaRPr lang="ru-RU" sz="2400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4857760"/>
            <a:ext cx="27860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Антверпен— один из самых больших портов </a:t>
            </a:r>
            <a:r>
              <a:rPr lang="ru-RU" sz="2400" dirty="0" smtClean="0">
                <a:solidFill>
                  <a:srgbClr val="92D050"/>
                </a:solidFill>
              </a:rPr>
              <a:t>мира.</a:t>
            </a:r>
            <a:endParaRPr lang="ru-RU" sz="2400" dirty="0" smtClean="0">
              <a:solidFill>
                <a:srgbClr val="92D05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714752"/>
            <a:ext cx="4429131" cy="295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брюссел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500042"/>
            <a:ext cx="6096000" cy="4029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467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Столица — Брюссель.</a:t>
            </a:r>
            <a:endParaRPr lang="ru-RU" sz="32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578645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</a:rPr>
              <a:t>Флаг Брюсселя.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2D050"/>
                </a:solidFill>
              </a:rPr>
              <a:t>Брюссель – родина комиксов.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брюссель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5434547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Яркие улицы и крупных и мелких городов Бельгии.</a:t>
            </a:r>
            <a:endParaRPr lang="ru-RU" sz="3600" dirty="0">
              <a:solidFill>
                <a:srgbClr val="92D050"/>
              </a:solidFill>
            </a:endParaRPr>
          </a:p>
        </p:txBody>
      </p:sp>
      <p:pic>
        <p:nvPicPr>
          <p:cNvPr id="5" name="Рисунок 4" descr="комиксы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2214554"/>
            <a:ext cx="3967194" cy="4388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миксы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36"/>
            <a:ext cx="3078990" cy="410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комиксы 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572132" y="92867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миксы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57166"/>
            <a:ext cx="417912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миксы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357718" cy="605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миксы 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714356"/>
            <a:ext cx="4232701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комиксы 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85794"/>
            <a:ext cx="4214810" cy="561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5524500" cy="4143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Брюгге - шоколадная столица Бельгии.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60" y="1571612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Бельгийский шоколад славится своим невероятным вкусом.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2198" y="2928934"/>
            <a:ext cx="2786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Жители Бельгии придумали саксофон, кружева, картофель фри и пралине. А наслаждаться вкусом знаменитого лакомства лучше всего в городе Брюгге, который по праву называют шоколадной столицей страны.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Бельгийская кухня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шокола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3"/>
            <a:ext cx="3852835" cy="2571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ваф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214423"/>
            <a:ext cx="4000528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картош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000504"/>
            <a:ext cx="3169200" cy="244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ив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929066"/>
            <a:ext cx="3571900" cy="256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p_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3571876"/>
            <a:ext cx="3545581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1276578103.290144_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857784" cy="3746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428736"/>
            <a:ext cx="4071966" cy="2670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Содержимое 3" descr="равнина среднеевропейска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71612"/>
            <a:ext cx="5752169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92D050"/>
                </a:solidFill>
              </a:rPr>
              <a:t>Среднеевропейская </a:t>
            </a:r>
            <a:r>
              <a:rPr lang="ru-RU" sz="4400" i="1" dirty="0" smtClean="0">
                <a:solidFill>
                  <a:srgbClr val="92D050"/>
                </a:solidFill>
              </a:rPr>
              <a:t>равнина</a:t>
            </a:r>
            <a:endParaRPr lang="ru-RU" sz="4400" i="1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181754"/>
            <a:ext cx="3857652" cy="267624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000108"/>
            <a:ext cx="2806348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92D050"/>
                </a:solidFill>
              </a:rPr>
              <a:t> Центральные низменности</a:t>
            </a:r>
            <a:endParaRPr lang="ru-RU" i="1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равнина 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1" y="1214422"/>
            <a:ext cx="5356757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83742">
            <a:off x="5400255" y="2398508"/>
            <a:ext cx="3544646" cy="2369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894532"/>
            <a:ext cx="4500594" cy="2963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92D050"/>
                </a:solidFill>
              </a:rPr>
              <a:t>«Высокая Бельгия»</a:t>
            </a:r>
            <a:endParaRPr lang="ru-RU" sz="4800" dirty="0">
              <a:solidFill>
                <a:srgbClr val="92D050"/>
              </a:solidFill>
            </a:endParaRPr>
          </a:p>
        </p:txBody>
      </p:sp>
      <p:pic>
        <p:nvPicPr>
          <p:cNvPr id="5" name="Рисунок 4" descr="Бельгия_го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14818"/>
            <a:ext cx="3357586" cy="2518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Содержимое 3" descr="Арденн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571612"/>
            <a:ext cx="4610090" cy="288130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возвышеннос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571612"/>
            <a:ext cx="5265965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i="1" u="sng" dirty="0" smtClean="0">
                <a:solidFill>
                  <a:srgbClr val="92D050"/>
                </a:solidFill>
              </a:rPr>
              <a:t>Г</a:t>
            </a:r>
            <a:r>
              <a:rPr lang="ru-RU" sz="4400" i="1" u="sng" dirty="0" smtClean="0">
                <a:solidFill>
                  <a:srgbClr val="92D050"/>
                </a:solidFill>
              </a:rPr>
              <a:t>ора Ботранж -  694 м.</a:t>
            </a:r>
            <a:endParaRPr lang="ru-RU" sz="4400" u="sng" dirty="0">
              <a:solidFill>
                <a:srgbClr val="92D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417926" cy="2928958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429000"/>
            <a:ext cx="4882239" cy="3252792"/>
          </a:xfrm>
          <a:prstGeom prst="rect">
            <a:avLst/>
          </a:prstGeom>
          <a:ln>
            <a:noFill/>
          </a:ln>
          <a:effectLst>
            <a:reflection blurRad="6350" stA="50000" endA="300" endPos="90000" dist="50800" dir="5400000" sy="-100000" algn="bl" rotWithShape="0"/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4" y="2500306"/>
            <a:ext cx="3143272" cy="107157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i="1" u="sng" dirty="0" smtClean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Арденны </a:t>
            </a:r>
            <a:endParaRPr kumimoji="0" lang="ru-RU" sz="4400" b="0" i="0" u="sng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467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92D050"/>
                </a:solidFill>
              </a:rPr>
              <a:t>Полезные ископаемые</a:t>
            </a:r>
            <a:endParaRPr lang="ru-RU" sz="4800" dirty="0">
              <a:solidFill>
                <a:srgbClr val="92D05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21431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350043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Сурьма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00760" y="628652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Песчаник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7" y="1571612"/>
            <a:ext cx="257176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95706" y="365283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Цинк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72264" y="371475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85918" y="648866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Мрамор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285860"/>
            <a:ext cx="3051467" cy="250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172987" y="3541867"/>
            <a:ext cx="2608426" cy="338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3143271" cy="235745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Воды суши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057661" cy="3043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14062"/>
          <a:stretch>
            <a:fillRect/>
          </a:stretch>
        </p:blipFill>
        <p:spPr bwMode="auto">
          <a:xfrm rot="21400266" flipH="1">
            <a:off x="4760130" y="888383"/>
            <a:ext cx="3653331" cy="4125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000504"/>
            <a:ext cx="4000528" cy="267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128</TotalTime>
  <Words>286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Техническая</vt:lpstr>
      <vt:lpstr>Королевство Бельгия</vt:lpstr>
      <vt:lpstr>Столица — Брюссель.</vt:lpstr>
      <vt:lpstr>Слайд 3</vt:lpstr>
      <vt:lpstr>Среднеевропейская равнина</vt:lpstr>
      <vt:lpstr> Центральные низменности</vt:lpstr>
      <vt:lpstr>«Высокая Бельгия»</vt:lpstr>
      <vt:lpstr>Гора Ботранж -  694 м.</vt:lpstr>
      <vt:lpstr>Полезные ископаемые</vt:lpstr>
      <vt:lpstr>Воды суши</vt:lpstr>
      <vt:lpstr>Река Шельда </vt:lpstr>
      <vt:lpstr>Река Маас</vt:lpstr>
      <vt:lpstr>Слайд 12</vt:lpstr>
      <vt:lpstr>В лесах можно встретить: </vt:lpstr>
      <vt:lpstr>Национальный парк От-Фань. </vt:lpstr>
      <vt:lpstr>Природный заповедник Звин.</vt:lpstr>
      <vt:lpstr>Национальный парк Ходж Кемпен. </vt:lpstr>
      <vt:lpstr>Население</vt:lpstr>
      <vt:lpstr>Слайд 18</vt:lpstr>
      <vt:lpstr>Порты </vt:lpstr>
      <vt:lpstr>Брюссель – родина комиксов.</vt:lpstr>
      <vt:lpstr>Яркие улицы и крупных и мелких городов Бельгии.</vt:lpstr>
      <vt:lpstr>Слайд 22</vt:lpstr>
      <vt:lpstr>Слайд 23</vt:lpstr>
      <vt:lpstr>Брюгге - шоколадная столица Бельгии.</vt:lpstr>
      <vt:lpstr>Бельгийская кухня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Королевство Бельгия</dc:title>
  <cp:lastModifiedBy>Admin</cp:lastModifiedBy>
  <cp:revision>16</cp:revision>
  <dcterms:modified xsi:type="dcterms:W3CDTF">2014-01-20T16:21:51Z</dcterms:modified>
</cp:coreProperties>
</file>