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4" r:id="rId10"/>
    <p:sldId id="267" r:id="rId11"/>
    <p:sldId id="268" r:id="rId12"/>
    <p:sldId id="269" r:id="rId13"/>
    <p:sldId id="270" r:id="rId14"/>
    <p:sldId id="271" r:id="rId15"/>
    <p:sldId id="265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11" r:id="rId45"/>
    <p:sldId id="299" r:id="rId46"/>
    <p:sldId id="300" r:id="rId47"/>
    <p:sldId id="312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13" r:id="rId57"/>
    <p:sldId id="310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1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30677-8C70-472F-8D30-9FB087CE7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24CC-CCC9-4AA0-82AB-EB6AA8982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3C49-6CDC-4BA1-AE3C-9AD095E88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125E2-004A-4C77-9A95-5B32C95EA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E07FE-3847-4D7D-995C-958C2BFD8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0222-1834-4DD1-8A54-2DEF8EBE5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00D0-3DDE-43FB-B1D0-7D739CBEC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49DB-A76E-4DF0-A11B-46CD1D687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2043-867C-4911-B047-3C53FE876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DEC0-51D7-4865-8A05-B69931C25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DC19-CB92-4DD4-9852-62B0B1D57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1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8AE6E47-61AC-4BFA-AB86-BC598D0D1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D%D0%B0%D1%84%D1%82%D0%B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F%D1%88%D0%B5%D0%BD%D0%B8%D1%86%D1%8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1945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62000" y="228600"/>
            <a:ext cx="7772400" cy="1555750"/>
          </a:xfrm>
        </p:spPr>
        <p:txBody>
          <a:bodyPr/>
          <a:lstStyle/>
          <a:p>
            <a:pPr>
              <a:defRPr/>
            </a:pPr>
            <a:r>
              <a:rPr lang="uk-UA" sz="6600" b="1" i="1" dirty="0" smtClean="0">
                <a:latin typeface="Constantia" pitchFamily="18" charset="0"/>
              </a:rPr>
              <a:t>Австралія</a:t>
            </a:r>
            <a:endParaRPr lang="ru-RU" sz="6600" b="1" i="1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743200" y="5257800"/>
            <a:ext cx="6400800" cy="1752600"/>
          </a:xfrm>
        </p:spPr>
        <p:txBody>
          <a:bodyPr/>
          <a:lstStyle/>
          <a:p>
            <a:pPr algn="r">
              <a:defRPr/>
            </a:pPr>
            <a:r>
              <a:rPr lang="uk-UA" sz="2000" i="1" dirty="0" smtClean="0">
                <a:latin typeface="Constantia" pitchFamily="18" charset="0"/>
              </a:rPr>
              <a:t>Виконала:</a:t>
            </a:r>
          </a:p>
          <a:p>
            <a:pPr algn="r">
              <a:defRPr/>
            </a:pPr>
            <a:r>
              <a:rPr lang="uk-UA" sz="2000" i="1" dirty="0" smtClean="0">
                <a:latin typeface="Constantia" pitchFamily="18" charset="0"/>
              </a:rPr>
              <a:t>учениця 10 класу</a:t>
            </a:r>
          </a:p>
          <a:p>
            <a:pPr algn="r">
              <a:defRPr/>
            </a:pPr>
            <a:r>
              <a:rPr lang="uk-UA" sz="2000" i="1" dirty="0" smtClean="0">
                <a:latin typeface="Constantia" pitchFamily="18" charset="0"/>
              </a:rPr>
              <a:t>Дика Ірина</a:t>
            </a:r>
            <a:endParaRPr lang="ru-RU" sz="2000" i="1" dirty="0">
              <a:latin typeface="Constantia" pitchFamily="18" charset="0"/>
            </a:endParaRPr>
          </a:p>
        </p:txBody>
      </p:sp>
      <p:pic>
        <p:nvPicPr>
          <p:cNvPr id="13316" name="Picture 4" descr="http://www.studyinaustralia.com/wp-content/uploads/2008/06/aust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762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3352800" cy="1139825"/>
          </a:xfrm>
        </p:spPr>
        <p:txBody>
          <a:bodyPr/>
          <a:lstStyle/>
          <a:p>
            <a:pPr>
              <a:defRPr/>
            </a:pPr>
            <a:r>
              <a:rPr lang="uk-UA" sz="5400" b="1" i="1" dirty="0" smtClean="0">
                <a:latin typeface="Constantia" pitchFamily="18" charset="0"/>
              </a:rPr>
              <a:t>Сідней</a:t>
            </a:r>
            <a:endParaRPr lang="ru-RU" sz="5400" b="1" i="1" dirty="0">
              <a:latin typeface="Constantia" pitchFamily="18" charset="0"/>
            </a:endParaRPr>
          </a:p>
        </p:txBody>
      </p:sp>
      <p:pic>
        <p:nvPicPr>
          <p:cNvPr id="22531" name="Содержимое 4" descr="сыдн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200400"/>
            <a:ext cx="8786813" cy="3479800"/>
          </a:xfrm>
        </p:spPr>
      </p:pic>
      <p:pic>
        <p:nvPicPr>
          <p:cNvPr id="22532" name="Содержимое 5" descr="сыдней.jpg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52400"/>
            <a:ext cx="4851400" cy="2944813"/>
          </a:xfrm>
        </p:spPr>
      </p:pic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3581400" cy="1139825"/>
          </a:xfrm>
        </p:spPr>
        <p:txBody>
          <a:bodyPr/>
          <a:lstStyle/>
          <a:p>
            <a:pPr>
              <a:defRPr/>
            </a:pPr>
            <a:r>
              <a:rPr lang="uk-UA" sz="4800" b="1" i="1" dirty="0" smtClean="0">
                <a:latin typeface="Constantia" pitchFamily="18" charset="0"/>
              </a:rPr>
              <a:t>Мельбурн</a:t>
            </a:r>
            <a:endParaRPr lang="ru-RU" sz="4800" b="1" i="1" dirty="0">
              <a:latin typeface="Constantia" pitchFamily="18" charset="0"/>
            </a:endParaRPr>
          </a:p>
        </p:txBody>
      </p:sp>
      <p:pic>
        <p:nvPicPr>
          <p:cNvPr id="23555" name="Содержимое 3" descr="melbourne18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52400"/>
            <a:ext cx="4191000" cy="3086100"/>
          </a:xfrm>
        </p:spPr>
      </p:pic>
      <p:pic>
        <p:nvPicPr>
          <p:cNvPr id="23556" name="Рисунок 4" descr="мельбур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53340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5400" b="1" i="1" dirty="0" smtClean="0">
                <a:latin typeface="Constantia" pitchFamily="18" charset="0"/>
              </a:rPr>
              <a:t>Брісбен</a:t>
            </a:r>
            <a:endParaRPr lang="ru-RU" sz="5400" b="1" i="1" dirty="0">
              <a:latin typeface="Constantia" pitchFamily="18" charset="0"/>
            </a:endParaRPr>
          </a:p>
        </p:txBody>
      </p:sp>
      <p:pic>
        <p:nvPicPr>
          <p:cNvPr id="24579" name="Содержимое 3" descr="брысбе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52600"/>
            <a:ext cx="7315200" cy="4879975"/>
          </a:xfrm>
        </p:spPr>
      </p:pic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5400" b="1" i="1" dirty="0" smtClean="0">
                <a:latin typeface="Constantia" pitchFamily="18" charset="0"/>
              </a:rPr>
              <a:t>Перт</a:t>
            </a:r>
            <a:endParaRPr lang="ru-RU" sz="5400" b="1" i="1" dirty="0">
              <a:latin typeface="Constantia" pitchFamily="18" charset="0"/>
            </a:endParaRPr>
          </a:p>
        </p:txBody>
      </p:sp>
      <p:pic>
        <p:nvPicPr>
          <p:cNvPr id="25603" name="Содержимое 3" descr="пер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057400"/>
            <a:ext cx="8458200" cy="4456113"/>
          </a:xfrm>
        </p:spPr>
      </p:pic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uk-UA" sz="5400" b="1" i="1" dirty="0" smtClean="0">
                <a:latin typeface="Constantia" pitchFamily="18" charset="0"/>
              </a:rPr>
              <a:t>Аделаїда</a:t>
            </a:r>
            <a:endParaRPr lang="ru-RU" sz="5400" b="1" i="1" dirty="0">
              <a:latin typeface="Constantia" pitchFamily="18" charset="0"/>
            </a:endParaRPr>
          </a:p>
        </p:txBody>
      </p:sp>
      <p:pic>
        <p:nvPicPr>
          <p:cNvPr id="26627" name="Содержимое 3" descr="аделаъ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447800"/>
            <a:ext cx="8077200" cy="5130800"/>
          </a:xfrm>
        </p:spPr>
      </p:pic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latin typeface="Constantia" pitchFamily="18" charset="0"/>
              </a:rPr>
              <a:t>Географічне положення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914400"/>
            <a:ext cx="6400800" cy="5943600"/>
          </a:xfrm>
        </p:spPr>
        <p:txBody>
          <a:bodyPr/>
          <a:lstStyle/>
          <a:p>
            <a:pPr fontAlgn="t">
              <a:buFont typeface="Wingdings" pitchFamily="2" charset="2"/>
              <a:buNone/>
              <a:defRPr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Територія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розташована</a:t>
            </a:r>
            <a:r>
              <a:rPr lang="ru-RU" sz="2400" i="1" dirty="0" smtClean="0">
                <a:latin typeface="Constantia" pitchFamily="18" charset="0"/>
              </a:rPr>
              <a:t> на </a:t>
            </a:r>
            <a:r>
              <a:rPr lang="ru-RU" sz="2400" i="1" dirty="0" err="1" smtClean="0">
                <a:latin typeface="Constantia" pitchFamily="18" charset="0"/>
              </a:rPr>
              <a:t>Індо-Австралійській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плиті</a:t>
            </a:r>
            <a:r>
              <a:rPr lang="ru-RU" sz="2400" i="1" dirty="0" smtClean="0">
                <a:latin typeface="Constantia" pitchFamily="18" charset="0"/>
              </a:rPr>
              <a:t>. Оточена </a:t>
            </a:r>
            <a:r>
              <a:rPr lang="ru-RU" sz="2400" i="1" dirty="0" err="1" smtClean="0">
                <a:latin typeface="Constantia" pitchFamily="18" charset="0"/>
              </a:rPr>
              <a:t>Індійським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Тихим океанами, </a:t>
            </a:r>
            <a:r>
              <a:rPr lang="ru-RU" sz="2400" i="1" dirty="0" err="1" smtClean="0">
                <a:latin typeface="Constantia" pitchFamily="18" charset="0"/>
              </a:rPr>
              <a:t>Австралія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межує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Азією</a:t>
            </a:r>
            <a:r>
              <a:rPr lang="ru-RU" sz="2400" i="1" dirty="0" smtClean="0">
                <a:latin typeface="Constantia" pitchFamily="18" charset="0"/>
              </a:rPr>
              <a:t> через </a:t>
            </a:r>
            <a:r>
              <a:rPr lang="ru-RU" sz="2400" i="1" dirty="0" err="1" smtClean="0">
                <a:latin typeface="Constantia" pitchFamily="18" charset="0"/>
              </a:rPr>
              <a:t>Арафурське</a:t>
            </a:r>
            <a:r>
              <a:rPr lang="ru-RU" sz="2400" i="1" dirty="0" smtClean="0">
                <a:latin typeface="Constantia" pitchFamily="18" charset="0"/>
              </a:rPr>
              <a:t> та </a:t>
            </a:r>
            <a:r>
              <a:rPr lang="ru-RU" sz="2400" i="1" dirty="0" err="1" smtClean="0">
                <a:latin typeface="Constantia" pitchFamily="18" charset="0"/>
              </a:rPr>
              <a:t>Тиморське</a:t>
            </a:r>
            <a:r>
              <a:rPr lang="ru-RU" sz="2400" i="1" dirty="0" smtClean="0">
                <a:latin typeface="Constantia" pitchFamily="18" charset="0"/>
              </a:rPr>
              <a:t> моря. </a:t>
            </a:r>
            <a:r>
              <a:rPr lang="ru-RU" sz="2400" i="1" dirty="0" err="1" smtClean="0">
                <a:latin typeface="Constantia" pitchFamily="18" charset="0"/>
              </a:rPr>
              <a:t>Найменший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світі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континет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шоста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найбільша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країна</a:t>
            </a:r>
            <a:r>
              <a:rPr lang="ru-RU" sz="2400" i="1" dirty="0" smtClean="0">
                <a:latin typeface="Constantia" pitchFamily="18" charset="0"/>
              </a:rPr>
              <a:t> за </a:t>
            </a:r>
            <a:r>
              <a:rPr lang="ru-RU" sz="2400" i="1" dirty="0" err="1" smtClean="0">
                <a:latin typeface="Constantia" pitchFamily="18" charset="0"/>
              </a:rPr>
              <a:t>площею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світі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err="1" smtClean="0">
                <a:latin typeface="Constantia" pitchFamily="18" charset="0"/>
              </a:rPr>
              <a:t>Австралія</a:t>
            </a:r>
            <a:r>
              <a:rPr lang="ru-RU" sz="2400" i="1" dirty="0" smtClean="0">
                <a:latin typeface="Constantia" pitchFamily="18" charset="0"/>
              </a:rPr>
              <a:t> — </a:t>
            </a:r>
            <a:r>
              <a:rPr lang="ru-RU" sz="2400" i="1" dirty="0" err="1" smtClean="0">
                <a:latin typeface="Constantia" pitchFamily="18" charset="0"/>
              </a:rPr>
              <a:t>це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найплоскіший</a:t>
            </a:r>
            <a:r>
              <a:rPr lang="ru-RU" sz="2400" i="1" dirty="0" smtClean="0">
                <a:latin typeface="Constantia" pitchFamily="18" charset="0"/>
              </a:rPr>
              <a:t> континент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найстарішими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родючими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ґрунтами</a:t>
            </a:r>
            <a:r>
              <a:rPr lang="ru-RU" sz="2400" i="1" dirty="0" smtClean="0">
                <a:latin typeface="Constantia" pitchFamily="18" charset="0"/>
              </a:rPr>
              <a:t>; </a:t>
            </a:r>
            <a:r>
              <a:rPr lang="ru-RU" sz="2400" i="1" dirty="0" err="1" smtClean="0">
                <a:latin typeface="Constantia" pitchFamily="18" charset="0"/>
              </a:rPr>
              <a:t>Пустелі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чи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напівпустульні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землі</a:t>
            </a:r>
            <a:r>
              <a:rPr lang="ru-RU" sz="2400" i="1" dirty="0" smtClean="0">
                <a:latin typeface="Constantia" pitchFamily="18" charset="0"/>
              </a:rPr>
              <a:t> практично </a:t>
            </a:r>
            <a:r>
              <a:rPr lang="ru-RU" sz="2400" i="1" dirty="0" err="1" smtClean="0">
                <a:latin typeface="Constantia" pitchFamily="18" charset="0"/>
              </a:rPr>
              <a:t>незаселені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Це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найсухіший</a:t>
            </a:r>
            <a:r>
              <a:rPr lang="ru-RU" sz="2400" i="1" dirty="0" smtClean="0">
                <a:latin typeface="Constantia" pitchFamily="18" charset="0"/>
              </a:rPr>
              <a:t> населений континент на </a:t>
            </a:r>
            <a:r>
              <a:rPr lang="ru-RU" sz="2400" i="1" dirty="0" err="1" smtClean="0">
                <a:latin typeface="Constantia" pitchFamily="18" charset="0"/>
              </a:rPr>
              <a:t>планеті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тільки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південно-східна</a:t>
            </a:r>
            <a:r>
              <a:rPr lang="ru-RU" sz="2400" i="1" dirty="0" smtClean="0">
                <a:latin typeface="Constantia" pitchFamily="18" charset="0"/>
              </a:rPr>
              <a:t> та </a:t>
            </a:r>
            <a:r>
              <a:rPr lang="ru-RU" sz="2400" i="1" dirty="0" err="1" smtClean="0">
                <a:latin typeface="Constantia" pitchFamily="18" charset="0"/>
              </a:rPr>
              <a:t>південно-західна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його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частини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мають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помірний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клімат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r>
              <a:rPr lang="ru-RU" sz="2000" i="1" dirty="0" smtClean="0">
                <a:latin typeface="Constantia" pitchFamily="18" charset="0"/>
              </a:rPr>
              <a:t/>
            </a:r>
            <a:br>
              <a:rPr lang="ru-RU" sz="2000" i="1" dirty="0" smtClean="0">
                <a:latin typeface="Constantia" pitchFamily="18" charset="0"/>
              </a:rPr>
            </a:br>
            <a:endParaRPr lang="ru-RU" sz="2000" i="1" dirty="0" smtClean="0">
              <a:latin typeface="Constantia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0"/>
            <a:ext cx="8153400" cy="3048000"/>
          </a:xfrm>
        </p:spPr>
        <p:txBody>
          <a:bodyPr/>
          <a:lstStyle/>
          <a:p>
            <a:pPr>
              <a:buNone/>
              <a:defRPr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Серце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країни</a:t>
            </a:r>
            <a:r>
              <a:rPr lang="ru-RU" sz="2400" i="1" dirty="0" smtClean="0">
                <a:latin typeface="Constantia" pitchFamily="18" charset="0"/>
              </a:rPr>
              <a:t> — </a:t>
            </a:r>
            <a:r>
              <a:rPr lang="ru-RU" sz="2400" i="1" dirty="0" err="1" smtClean="0">
                <a:latin typeface="Constantia" pitchFamily="18" charset="0"/>
              </a:rPr>
              <a:t>це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рівнини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височини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центральної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характеризується</a:t>
            </a:r>
            <a:r>
              <a:rPr lang="ru-RU" sz="2400" i="1" dirty="0" smtClean="0">
                <a:latin typeface="Constantia" pitchFamily="18" charset="0"/>
              </a:rPr>
              <a:t> великою </a:t>
            </a:r>
            <a:r>
              <a:rPr lang="ru-RU" sz="2400" i="1" dirty="0" err="1" smtClean="0">
                <a:latin typeface="Constantia" pitchFamily="18" charset="0"/>
              </a:rPr>
              <a:t>кількістю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пустель</a:t>
            </a:r>
            <a:r>
              <a:rPr lang="ru-RU" sz="2400" i="1" dirty="0" smtClean="0">
                <a:latin typeface="Constantia" pitchFamily="18" charset="0"/>
              </a:rPr>
              <a:t>: Велика </a:t>
            </a:r>
            <a:r>
              <a:rPr lang="ru-RU" sz="2400" i="1" dirty="0" err="1" smtClean="0">
                <a:latin typeface="Constantia" pitchFamily="18" charset="0"/>
              </a:rPr>
              <a:t>Піщана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пустеля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Гібсона</a:t>
            </a:r>
            <a:r>
              <a:rPr lang="ru-RU" sz="2400" i="1" dirty="0" smtClean="0">
                <a:latin typeface="Constantia" pitchFamily="18" charset="0"/>
              </a:rPr>
              <a:t>, Велика </a:t>
            </a:r>
            <a:r>
              <a:rPr lang="ru-RU" sz="2400" i="1" dirty="0" err="1" smtClean="0">
                <a:latin typeface="Constantia" pitchFamily="18" charset="0"/>
              </a:rPr>
              <a:t>пустеля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Вікторія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пустеля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Сімпсона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відомою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Налларборською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рівниною</a:t>
            </a:r>
            <a:r>
              <a:rPr lang="ru-RU" sz="2400" i="1" dirty="0" smtClean="0">
                <a:latin typeface="Constantia" pitchFamily="18" charset="0"/>
              </a:rPr>
              <a:t> на </a:t>
            </a:r>
            <a:r>
              <a:rPr lang="ru-RU" sz="2400" i="1" dirty="0" err="1" smtClean="0">
                <a:latin typeface="Constantia" pitchFamily="18" charset="0"/>
              </a:rPr>
              <a:t>південному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узбережжі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smtClean="0">
                <a:latin typeface="Constantia" pitchFamily="18" charset="0"/>
              </a:rPr>
              <a:t> На </a:t>
            </a:r>
            <a:r>
              <a:rPr lang="ru-RU" sz="2400" i="1" dirty="0" err="1" smtClean="0">
                <a:latin typeface="Constantia" pitchFamily="18" charset="0"/>
              </a:rPr>
              <a:t>клімат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суттєво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впливають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океанічні</a:t>
            </a:r>
            <a:r>
              <a:rPr lang="ru-RU" sz="2400" i="1" dirty="0" smtClean="0">
                <a:latin typeface="Constantia" pitchFamily="18" charset="0"/>
              </a:rPr>
              <a:t> потоки, </a:t>
            </a:r>
            <a:r>
              <a:rPr lang="ru-RU" sz="2400" i="1" dirty="0" err="1" smtClean="0">
                <a:latin typeface="Constantia" pitchFamily="18" charset="0"/>
              </a:rPr>
              <a:t>зокрема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Індійський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океанський</a:t>
            </a:r>
            <a:r>
              <a:rPr lang="ru-RU" sz="2400" i="1" dirty="0" smtClean="0">
                <a:latin typeface="Constantia" pitchFamily="18" charset="0"/>
              </a:rPr>
              <a:t> диполь та </a:t>
            </a:r>
            <a:r>
              <a:rPr lang="ru-RU" sz="2400" i="1" dirty="0" err="1" smtClean="0">
                <a:latin typeface="Constantia" pitchFamily="18" charset="0"/>
              </a:rPr>
              <a:t>Ель-Ніньйо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які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корелюються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періодичними</a:t>
            </a:r>
            <a:r>
              <a:rPr lang="ru-RU" sz="2400" i="1" dirty="0" smtClean="0">
                <a:latin typeface="Constantia" pitchFamily="18" charset="0"/>
              </a:rPr>
              <a:t> засухами та </a:t>
            </a:r>
            <a:r>
              <a:rPr lang="ru-RU" sz="2400" i="1" dirty="0" err="1" smtClean="0">
                <a:latin typeface="Constantia" pitchFamily="18" charset="0"/>
              </a:rPr>
              <a:t>сезонними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тропічними</a:t>
            </a:r>
            <a:endParaRPr lang="ru-RU" sz="2400" dirty="0"/>
          </a:p>
        </p:txBody>
      </p:sp>
      <p:pic>
        <p:nvPicPr>
          <p:cNvPr id="4" name="Рисунок 3" descr="642px-Topography_of_austr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048000"/>
            <a:ext cx="407334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2766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onstantia" pitchFamily="18" charset="0"/>
              </a:rPr>
              <a:t>системами </a:t>
            </a:r>
            <a:r>
              <a:rPr lang="ru-RU" sz="2400" i="1" dirty="0" err="1" smtClean="0">
                <a:latin typeface="Constantia" pitchFamily="18" charset="0"/>
              </a:rPr>
              <a:t>низького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тиску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які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утворюють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циклони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північній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6324600"/>
            <a:ext cx="254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Constantia" pitchFamily="18" charset="0"/>
              </a:rPr>
              <a:t>Топографічна карта</a:t>
            </a:r>
            <a:endParaRPr lang="ru-RU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latin typeface="Constantia" pitchFamily="18" charset="0"/>
              </a:rPr>
              <a:t>Населення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066800"/>
            <a:ext cx="6629400" cy="4683125"/>
          </a:xfrm>
        </p:spPr>
        <p:txBody>
          <a:bodyPr/>
          <a:lstStyle/>
          <a:p>
            <a:pPr fontAlgn="t">
              <a:buFont typeface="Wingdings" pitchFamily="2" charset="2"/>
              <a:buNone/>
              <a:defRPr/>
            </a:pPr>
            <a:r>
              <a:rPr lang="ru-RU" sz="2400" i="1" dirty="0" smtClean="0">
                <a:latin typeface="Constantia" pitchFamily="18" charset="0"/>
              </a:rPr>
              <a:t>     На </a:t>
            </a:r>
            <a:r>
              <a:rPr lang="ru-RU" sz="2400" i="1" dirty="0" err="1" smtClean="0">
                <a:latin typeface="Constantia" pitchFamily="18" charset="0"/>
              </a:rPr>
              <a:t>території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живе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понад</a:t>
            </a:r>
            <a:r>
              <a:rPr lang="ru-RU" sz="2400" i="1" dirty="0" smtClean="0">
                <a:latin typeface="Constantia" pitchFamily="18" charset="0"/>
              </a:rPr>
              <a:t> 19 </a:t>
            </a:r>
            <a:r>
              <a:rPr lang="ru-RU" sz="2400" i="1" dirty="0" err="1" smtClean="0">
                <a:latin typeface="Constantia" pitchFamily="18" charset="0"/>
              </a:rPr>
              <a:t>млн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осіб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більшість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яких</a:t>
            </a:r>
            <a:r>
              <a:rPr lang="ru-RU" sz="2400" i="1" dirty="0" smtClean="0">
                <a:latin typeface="Constantia" pitchFamily="18" charset="0"/>
              </a:rPr>
              <a:t> (96 %) — </a:t>
            </a:r>
            <a:r>
              <a:rPr lang="ru-RU" sz="2400" i="1" dirty="0" err="1" smtClean="0">
                <a:latin typeface="Constantia" pitchFamily="18" charset="0"/>
              </a:rPr>
              <a:t>англо-австралійці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тобто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вихідці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Великої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Британії</a:t>
            </a:r>
            <a:r>
              <a:rPr lang="ru-RU" sz="2400" i="1" dirty="0" smtClean="0">
                <a:latin typeface="Constantia" pitchFamily="18" charset="0"/>
              </a:rPr>
              <a:t> та </a:t>
            </a:r>
            <a:r>
              <a:rPr lang="ru-RU" sz="2400" i="1" dirty="0" err="1" smtClean="0">
                <a:latin typeface="Constantia" pitchFamily="18" charset="0"/>
              </a:rPr>
              <a:t>Ірландії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Корінних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мешканців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дуже</a:t>
            </a:r>
            <a:r>
              <a:rPr lang="ru-RU" sz="2400" i="1" dirty="0" smtClean="0">
                <a:latin typeface="Constantia" pitchFamily="18" charset="0"/>
              </a:rPr>
              <a:t> мало (</a:t>
            </a:r>
            <a:r>
              <a:rPr lang="ru-RU" sz="2400" i="1" dirty="0" err="1" smtClean="0">
                <a:latin typeface="Constantia" pitchFamily="18" charset="0"/>
              </a:rPr>
              <a:t>близько</a:t>
            </a:r>
            <a:r>
              <a:rPr lang="ru-RU" sz="2400" i="1" dirty="0" smtClean="0">
                <a:latin typeface="Constantia" pitchFamily="18" charset="0"/>
              </a:rPr>
              <a:t> 2 %). </a:t>
            </a:r>
            <a:r>
              <a:rPr lang="ru-RU" sz="2400" i="1" dirty="0" err="1" smtClean="0">
                <a:latin typeface="Constantia" pitchFamily="18" charset="0"/>
              </a:rPr>
              <a:t>Решта</a:t>
            </a:r>
            <a:r>
              <a:rPr lang="ru-RU" sz="2400" i="1" dirty="0" smtClean="0">
                <a:latin typeface="Constantia" pitchFamily="18" charset="0"/>
              </a:rPr>
              <a:t> — </a:t>
            </a:r>
            <a:r>
              <a:rPr lang="ru-RU" sz="2400" i="1" dirty="0" err="1" smtClean="0">
                <a:latin typeface="Constantia" pitchFamily="18" charset="0"/>
              </a:rPr>
              <a:t>переселенці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інших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країн</a:t>
            </a:r>
            <a:r>
              <a:rPr lang="ru-RU" sz="2400" i="1" dirty="0" smtClean="0">
                <a:latin typeface="Constantia" pitchFamily="18" charset="0"/>
              </a:rPr>
              <a:t> (</a:t>
            </a:r>
            <a:r>
              <a:rPr lang="ru-RU" sz="2400" i="1" dirty="0" err="1" smtClean="0">
                <a:latin typeface="Constantia" pitchFamily="18" charset="0"/>
              </a:rPr>
              <a:t>італійці</a:t>
            </a:r>
            <a:r>
              <a:rPr lang="ru-RU" sz="2400" i="1" dirty="0" smtClean="0">
                <a:latin typeface="Constantia" pitchFamily="18" charset="0"/>
              </a:rPr>
              <a:t>, греки, </a:t>
            </a:r>
            <a:r>
              <a:rPr lang="ru-RU" sz="2400" i="1" dirty="0" err="1" smtClean="0">
                <a:latin typeface="Constantia" pitchFamily="18" charset="0"/>
              </a:rPr>
              <a:t>німці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китайці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українці</a:t>
            </a:r>
            <a:r>
              <a:rPr lang="ru-RU" sz="2400" i="1" dirty="0" smtClean="0">
                <a:latin typeface="Constantia" pitchFamily="18" charset="0"/>
              </a:rPr>
              <a:t>). </a:t>
            </a:r>
            <a:r>
              <a:rPr lang="ru-RU" sz="2400" i="1" dirty="0" err="1" smtClean="0">
                <a:latin typeface="Constantia" pitchFamily="18" charset="0"/>
              </a:rPr>
              <a:t>Населення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розміщене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нерівномірно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переважна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більшість</a:t>
            </a:r>
            <a:r>
              <a:rPr lang="ru-RU" sz="2400" i="1" dirty="0" smtClean="0">
                <a:latin typeface="Constantia" pitchFamily="18" charset="0"/>
              </a:rPr>
              <a:t> (85%) </a:t>
            </a:r>
            <a:r>
              <a:rPr lang="ru-RU" sz="2400" i="1" dirty="0" err="1" smtClean="0">
                <a:latin typeface="Constantia" pitchFamily="18" charset="0"/>
              </a:rPr>
              <a:t>мешкає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містах</a:t>
            </a:r>
            <a:r>
              <a:rPr lang="ru-RU" sz="2400" i="1" dirty="0" smtClean="0">
                <a:latin typeface="Constantia" pitchFamily="18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9700" name="Рисунок 3" descr="nas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581400"/>
            <a:ext cx="20574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3657600" y="59436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i="1">
                <a:latin typeface="Constantia" pitchFamily="18" charset="0"/>
              </a:rPr>
              <a:t>Корінна мешканка Австралії</a:t>
            </a:r>
            <a:endParaRPr lang="ru-RU" sz="2000" i="1"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latin typeface="Constantia" pitchFamily="18" charset="0"/>
              </a:rPr>
              <a:t>Рослинний світ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838200"/>
            <a:ext cx="5867400" cy="5638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   </a:t>
            </a:r>
            <a:r>
              <a:rPr lang="ru-RU" sz="2400" i="1" dirty="0" err="1" smtClean="0">
                <a:latin typeface="Constantia" pitchFamily="18" charset="0"/>
              </a:rPr>
              <a:t>Австралія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відрізняється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інших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материків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унікальністю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органічного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світу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Це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пов’язано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тим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що</a:t>
            </a:r>
            <a:r>
              <a:rPr lang="ru-RU" sz="2400" i="1" dirty="0" smtClean="0">
                <a:latin typeface="Constantia" pitchFamily="18" charset="0"/>
              </a:rPr>
              <a:t> вона </a:t>
            </a:r>
            <a:r>
              <a:rPr lang="ru-RU" sz="2400" i="1" dirty="0" err="1" smtClean="0">
                <a:latin typeface="Constantia" pitchFamily="18" charset="0"/>
              </a:rPr>
              <a:t>відокремилась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Гондвани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раніше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ніж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інші</a:t>
            </a:r>
            <a:r>
              <a:rPr lang="ru-RU" sz="2400" i="1" dirty="0" smtClean="0">
                <a:latin typeface="Constantia" pitchFamily="18" charset="0"/>
              </a:rPr>
              <a:t> материки, </a:t>
            </a:r>
            <a:r>
              <a:rPr lang="ru-RU" sz="2400" i="1" dirty="0" err="1" smtClean="0">
                <a:latin typeface="Constantia" pitchFamily="18" charset="0"/>
              </a:rPr>
              <a:t>значно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віддалена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інших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континентів</a:t>
            </a:r>
            <a:r>
              <a:rPr lang="ru-RU" sz="2400" i="1" dirty="0" smtClean="0">
                <a:latin typeface="Constantia" pitchFamily="18" charset="0"/>
              </a:rPr>
              <a:t>, а </a:t>
            </a:r>
            <a:r>
              <a:rPr lang="ru-RU" sz="2400" i="1" dirty="0" err="1" smtClean="0">
                <a:latin typeface="Constantia" pitchFamily="18" charset="0"/>
              </a:rPr>
              <a:t>видовий</a:t>
            </a:r>
            <a:r>
              <a:rPr lang="ru-RU" sz="2400" i="1" dirty="0" smtClean="0">
                <a:latin typeface="Constantia" pitchFamily="18" charset="0"/>
              </a:rPr>
              <a:t> склад </a:t>
            </a:r>
            <a:r>
              <a:rPr lang="ru-RU" sz="2400" i="1" dirty="0" err="1" smtClean="0">
                <a:latin typeface="Constantia" pitchFamily="18" charset="0"/>
              </a:rPr>
              <a:t>формувався</a:t>
            </a:r>
            <a:r>
              <a:rPr lang="ru-RU" sz="2400" i="1" dirty="0" smtClean="0">
                <a:latin typeface="Constantia" pitchFamily="18" charset="0"/>
              </a:rPr>
              <a:t> в </a:t>
            </a:r>
            <a:r>
              <a:rPr lang="ru-RU" sz="2400" i="1" dirty="0" err="1" smtClean="0">
                <a:latin typeface="Constantia" pitchFamily="18" charset="0"/>
              </a:rPr>
              <a:t>умовах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слабкої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конкурентної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боротьби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000" i="1" dirty="0" smtClean="0">
                <a:latin typeface="Constantia" pitchFamily="18" charset="0"/>
              </a:rPr>
              <a:t/>
            </a:r>
            <a:br>
              <a:rPr lang="ru-RU" sz="2000" i="1" dirty="0" smtClean="0">
                <a:latin typeface="Constantia" pitchFamily="18" charset="0"/>
              </a:rPr>
            </a:br>
            <a:endParaRPr lang="ru-RU" i="1" dirty="0">
              <a:latin typeface="Constantia" pitchFamily="18" charset="0"/>
            </a:endParaRPr>
          </a:p>
        </p:txBody>
      </p:sp>
      <p:pic>
        <p:nvPicPr>
          <p:cNvPr id="30724" name="Рисунок 4" descr="84.jpg"/>
          <p:cNvPicPr>
            <a:picLocks noChangeAspect="1"/>
          </p:cNvPicPr>
          <p:nvPr/>
        </p:nvPicPr>
        <p:blipFill>
          <a:blip r:embed="rId2" cstate="print"/>
          <a:srcRect r="500" b="9398"/>
          <a:stretch>
            <a:fillRect/>
          </a:stretch>
        </p:blipFill>
        <p:spPr bwMode="auto">
          <a:xfrm>
            <a:off x="6096000" y="3124200"/>
            <a:ext cx="29575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381000" y="3886200"/>
            <a:ext cx="5638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onstantia" pitchFamily="18" charset="0"/>
              </a:rPr>
              <a:t>Тут є велика кількість ендемічних рослин: різноманітні евкаліпти, акації, трав’яні дерева, казуаріни . У лісах серед деревоподібних папоротей, пальм і фікусів зустрічаються пляшкові дерева. У пустелях поширений скреб.</a:t>
            </a:r>
            <a:endParaRPr lang="ru-RU" sz="2400"/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7620000" y="27432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Constantia" pitchFamily="18" charset="0"/>
              </a:rPr>
              <a:t>Казуаріна</a:t>
            </a:r>
            <a:endParaRPr lang="ru-RU" sz="2000" b="1" i="1"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latin typeface="Constantia" pitchFamily="18" charset="0"/>
              </a:rPr>
              <a:t>Тваринний світ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990600"/>
            <a:ext cx="64008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Дуже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своєрідним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є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тваринний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світ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. </a:t>
            </a:r>
            <a:r>
              <a:rPr lang="ru-RU" sz="2400" i="1" dirty="0" err="1" smtClean="0">
                <a:latin typeface="Constantia" pitchFamily="18" charset="0"/>
              </a:rPr>
              <a:t>Найхарактерніша</a:t>
            </a:r>
            <a:r>
              <a:rPr lang="ru-RU" sz="2400" i="1" dirty="0" smtClean="0">
                <a:latin typeface="Constantia" pitchFamily="18" charset="0"/>
              </a:rPr>
              <a:t> риса </a:t>
            </a:r>
            <a:r>
              <a:rPr lang="ru-RU" sz="2400" i="1" dirty="0" err="1" smtClean="0">
                <a:latin typeface="Constantia" pitchFamily="18" charset="0"/>
              </a:rPr>
              <a:t>фауни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— </a:t>
            </a:r>
            <a:r>
              <a:rPr lang="ru-RU" sz="2400" i="1" dirty="0" err="1" smtClean="0">
                <a:latin typeface="Constantia" pitchFamily="18" charset="0"/>
              </a:rPr>
              <a:t>поширення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примітивних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ссавців</a:t>
            </a:r>
            <a:r>
              <a:rPr lang="ru-RU" sz="2400" i="1" dirty="0" smtClean="0">
                <a:latin typeface="Constantia" pitchFamily="18" charset="0"/>
              </a:rPr>
              <a:t>: </a:t>
            </a:r>
            <a:r>
              <a:rPr lang="ru-RU" sz="2400" i="1" dirty="0" err="1" smtClean="0">
                <a:latin typeface="Constantia" pitchFamily="18" charset="0"/>
              </a:rPr>
              <a:t>качкодзьобів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єхидн</a:t>
            </a:r>
            <a:r>
              <a:rPr lang="ru-RU" sz="2400" i="1" dirty="0" smtClean="0">
                <a:latin typeface="Constantia" pitchFamily="18" charset="0"/>
              </a:rPr>
              <a:t>, а </a:t>
            </a:r>
            <a:r>
              <a:rPr lang="ru-RU" sz="2400" i="1" dirty="0" err="1" smtClean="0">
                <a:latin typeface="Constantia" pitchFamily="18" charset="0"/>
              </a:rPr>
              <a:t>також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сумчастих</a:t>
            </a:r>
            <a:r>
              <a:rPr lang="ru-RU" sz="2400" i="1" dirty="0" smtClean="0">
                <a:latin typeface="Constantia" pitchFamily="18" charset="0"/>
              </a:rPr>
              <a:t>. В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нараховується</a:t>
            </a:r>
            <a:r>
              <a:rPr lang="ru-RU" sz="2400" i="1" dirty="0" smtClean="0">
                <a:latin typeface="Constantia" pitchFamily="18" charset="0"/>
              </a:rPr>
              <a:t> 130 </a:t>
            </a:r>
            <a:r>
              <a:rPr lang="ru-RU" sz="2400" i="1" dirty="0" err="1" smtClean="0">
                <a:latin typeface="Constantia" pitchFamily="18" charset="0"/>
              </a:rPr>
              <a:t>видів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сумчастих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тварин</a:t>
            </a:r>
            <a:r>
              <a:rPr lang="ru-RU" sz="2400" i="1" dirty="0" smtClean="0">
                <a:latin typeface="Constantia" pitchFamily="18" charset="0"/>
              </a:rPr>
              <a:t>: </a:t>
            </a:r>
            <a:r>
              <a:rPr lang="ru-RU" sz="2400" i="1" dirty="0" err="1" smtClean="0">
                <a:latin typeface="Constantia" pitchFamily="18" charset="0"/>
              </a:rPr>
              <a:t>сумчасті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хижаки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гризуни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травоїдні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комахоїдні</a:t>
            </a:r>
            <a:r>
              <a:rPr lang="ru-RU" sz="2400" i="1" dirty="0" smtClean="0">
                <a:latin typeface="Constantia" pitchFamily="18" charset="0"/>
              </a:rPr>
              <a:t>. Особливо </a:t>
            </a:r>
            <a:r>
              <a:rPr lang="ru-RU" sz="2400" i="1" dirty="0" err="1" smtClean="0">
                <a:latin typeface="Constantia" pitchFamily="18" charset="0"/>
              </a:rPr>
              <a:t>багато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представників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родини</a:t>
            </a:r>
            <a:r>
              <a:rPr lang="ru-RU" sz="2400" i="1" dirty="0" smtClean="0">
                <a:latin typeface="Constantia" pitchFamily="18" charset="0"/>
              </a:rPr>
              <a:t> кенгуру. </a:t>
            </a:r>
            <a:r>
              <a:rPr lang="ru-RU" sz="2400" i="1" dirty="0" err="1" smtClean="0">
                <a:latin typeface="Constantia" pitchFamily="18" charset="0"/>
              </a:rPr>
              <a:t>Унікальний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світ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птахів</a:t>
            </a:r>
            <a:r>
              <a:rPr lang="ru-RU" sz="2400" i="1" dirty="0" smtClean="0">
                <a:latin typeface="Constantia" pitchFamily="18" charset="0"/>
              </a:rPr>
              <a:t>: </a:t>
            </a:r>
            <a:r>
              <a:rPr lang="ru-RU" sz="2400" i="1" dirty="0" err="1" smtClean="0">
                <a:latin typeface="Constantia" pitchFamily="18" charset="0"/>
              </a:rPr>
              <a:t>казуари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сміттєві</a:t>
            </a:r>
            <a:r>
              <a:rPr lang="ru-RU" sz="2400" i="1" dirty="0" smtClean="0">
                <a:latin typeface="Constantia" pitchFamily="18" charset="0"/>
              </a:rPr>
              <a:t> кури, </a:t>
            </a:r>
            <a:r>
              <a:rPr lang="ru-RU" sz="2400" i="1" dirty="0" err="1" smtClean="0">
                <a:latin typeface="Constantia" pitchFamily="18" charset="0"/>
              </a:rPr>
              <a:t>чорні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лебеді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Дуже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багато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папуг</a:t>
            </a:r>
            <a:r>
              <a:rPr lang="ru-RU" sz="2400" i="1" dirty="0" smtClean="0">
                <a:latin typeface="Constantia" pitchFamily="18" charset="0"/>
              </a:rPr>
              <a:t>, у </a:t>
            </a:r>
            <a:r>
              <a:rPr lang="ru-RU" sz="2400" i="1" dirty="0" err="1" smtClean="0">
                <a:latin typeface="Constantia" pitchFamily="18" charset="0"/>
              </a:rPr>
              <a:t>лісах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водяться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райські</a:t>
            </a:r>
            <a:r>
              <a:rPr lang="ru-RU" sz="2400" i="1" dirty="0" smtClean="0">
                <a:latin typeface="Constantia" pitchFamily="18" charset="0"/>
              </a:rPr>
              <a:t> птахи, </a:t>
            </a:r>
            <a:r>
              <a:rPr lang="ru-RU" sz="2400" i="1" dirty="0" err="1" smtClean="0">
                <a:latin typeface="Constantia" pitchFamily="18" charset="0"/>
              </a:rPr>
              <a:t>лірохвости</a:t>
            </a:r>
            <a:r>
              <a:rPr lang="ru-RU" sz="2400" i="1" dirty="0" smtClean="0">
                <a:latin typeface="Constantia" pitchFamily="18" charset="0"/>
              </a:rPr>
              <a:t>, у саванах — </a:t>
            </a:r>
            <a:r>
              <a:rPr lang="ru-RU" sz="2400" i="1" dirty="0" err="1" smtClean="0">
                <a:latin typeface="Constantia" pitchFamily="18" charset="0"/>
              </a:rPr>
              <a:t>страуси</a:t>
            </a:r>
            <a:r>
              <a:rPr lang="ru-RU" sz="2400" i="1" dirty="0" smtClean="0">
                <a:latin typeface="Constantia" pitchFamily="18" charset="0"/>
              </a:rPr>
              <a:t> ему, </a:t>
            </a:r>
            <a:r>
              <a:rPr lang="ru-RU" sz="2400" i="1" dirty="0" err="1" smtClean="0">
                <a:latin typeface="Constantia" pitchFamily="18" charset="0"/>
              </a:rPr>
              <a:t>що</a:t>
            </a:r>
            <a:r>
              <a:rPr lang="ru-RU" sz="2400" i="1" dirty="0" smtClean="0">
                <a:latin typeface="Constantia" pitchFamily="18" charset="0"/>
              </a:rPr>
              <a:t>, як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кенгуру, </a:t>
            </a:r>
            <a:r>
              <a:rPr lang="ru-RU" sz="2400" i="1" dirty="0" err="1" smtClean="0">
                <a:latin typeface="Constantia" pitchFamily="18" charset="0"/>
              </a:rPr>
              <a:t>є</a:t>
            </a:r>
            <a:r>
              <a:rPr lang="ru-RU" sz="2400" i="1" dirty="0" smtClean="0">
                <a:latin typeface="Constantia" pitchFamily="18" charset="0"/>
              </a:rPr>
              <a:t> символом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0"/>
            <a:ext cx="6781800" cy="3200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Австралія</a:t>
            </a:r>
            <a:r>
              <a:rPr lang="ru-RU" sz="2400" i="1" dirty="0" smtClean="0">
                <a:latin typeface="Constantia" pitchFamily="18" charset="0"/>
              </a:rPr>
              <a:t> — </a:t>
            </a:r>
            <a:r>
              <a:rPr lang="ru-RU" sz="2400" i="1" dirty="0" err="1" smtClean="0">
                <a:latin typeface="Constantia" pitchFamily="18" charset="0"/>
              </a:rPr>
              <a:t>найменший</a:t>
            </a:r>
            <a:r>
              <a:rPr lang="ru-RU" sz="2400" i="1" dirty="0" smtClean="0">
                <a:latin typeface="Constantia" pitchFamily="18" charset="0"/>
              </a:rPr>
              <a:t> материк </a:t>
            </a:r>
            <a:r>
              <a:rPr lang="ru-RU" sz="2400" i="1" dirty="0" err="1" smtClean="0">
                <a:latin typeface="Constantia" pitchFamily="18" charset="0"/>
              </a:rPr>
              <a:t>Землі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Його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площа</a:t>
            </a:r>
            <a:r>
              <a:rPr lang="ru-RU" sz="2400" i="1" dirty="0" smtClean="0">
                <a:latin typeface="Constantia" pitchFamily="18" charset="0"/>
              </a:rPr>
              <a:t> — </a:t>
            </a:r>
            <a:r>
              <a:rPr lang="ru-RU" sz="2400" i="1" dirty="0" err="1" smtClean="0">
                <a:latin typeface="Constantia" pitchFamily="18" charset="0"/>
              </a:rPr>
              <a:t>близько</a:t>
            </a:r>
            <a:r>
              <a:rPr lang="ru-RU" sz="2400" i="1" dirty="0" smtClean="0">
                <a:latin typeface="Constantia" pitchFamily="18" charset="0"/>
              </a:rPr>
              <a:t> 7,7 </a:t>
            </a:r>
            <a:r>
              <a:rPr lang="ru-RU" sz="2400" i="1" dirty="0" err="1" smtClean="0">
                <a:latin typeface="Constantia" pitchFamily="18" charset="0"/>
              </a:rPr>
              <a:t>млн</a:t>
            </a:r>
            <a:r>
              <a:rPr lang="ru-RU" sz="2400" i="1" dirty="0" smtClean="0">
                <a:latin typeface="Constantia" pitchFamily="18" charset="0"/>
              </a:rPr>
              <a:t> км. кв. Разом </a:t>
            </a:r>
            <a:r>
              <a:rPr lang="ru-RU" sz="2400" i="1" dirty="0" err="1" smtClean="0">
                <a:latin typeface="Constantia" pitchFamily="18" charset="0"/>
              </a:rPr>
              <a:t>із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прилеглими</a:t>
            </a:r>
            <a:r>
              <a:rPr lang="ru-RU" sz="2400" i="1" dirty="0" smtClean="0">
                <a:latin typeface="Constantia" pitchFamily="18" charset="0"/>
              </a:rPr>
              <a:t> островами </a:t>
            </a:r>
            <a:r>
              <a:rPr lang="ru-RU" sz="2400" i="1" dirty="0" err="1" smtClean="0">
                <a:latin typeface="Constantia" pitchFamily="18" charset="0"/>
              </a:rPr>
              <a:t>він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повністю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розташований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Південній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півкулі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Південний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тропік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перетинає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Австралію</a:t>
            </a:r>
            <a:r>
              <a:rPr lang="ru-RU" sz="2400" i="1" dirty="0" smtClean="0">
                <a:latin typeface="Constantia" pitchFamily="18" charset="0"/>
              </a:rPr>
              <a:t> таким чином, </a:t>
            </a:r>
            <a:r>
              <a:rPr lang="ru-RU" sz="2400" i="1" dirty="0" err="1" smtClean="0">
                <a:latin typeface="Constantia" pitchFamily="18" charset="0"/>
              </a:rPr>
              <a:t>що</a:t>
            </a:r>
            <a:r>
              <a:rPr lang="ru-RU" sz="2400" i="1" dirty="0" smtClean="0">
                <a:latin typeface="Constantia" pitchFamily="18" charset="0"/>
              </a:rPr>
              <a:t> на </a:t>
            </a:r>
            <a:r>
              <a:rPr lang="ru-RU" sz="2400" i="1" dirty="0" err="1" smtClean="0">
                <a:latin typeface="Constantia" pitchFamily="18" charset="0"/>
              </a:rPr>
              <a:t>північ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нього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лежить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її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менша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частина</a:t>
            </a:r>
            <a:r>
              <a:rPr lang="ru-RU" sz="2400" i="1" dirty="0" smtClean="0">
                <a:latin typeface="Constantia" pitchFamily="18" charset="0"/>
              </a:rPr>
              <a:t>. Материк </a:t>
            </a:r>
            <a:r>
              <a:rPr lang="ru-RU" sz="2400" i="1" dirty="0" err="1" smtClean="0">
                <a:latin typeface="Constantia" pitchFamily="18" charset="0"/>
              </a:rPr>
              <a:t>омивають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теплі</a:t>
            </a:r>
            <a:r>
              <a:rPr lang="ru-RU" sz="2400" i="1" dirty="0" smtClean="0">
                <a:latin typeface="Constantia" pitchFamily="18" charset="0"/>
              </a:rPr>
              <a:t> води Тихого </a:t>
            </a:r>
            <a:r>
              <a:rPr lang="ru-RU" sz="2400" i="1" dirty="0" err="1" smtClean="0">
                <a:latin typeface="Constantia" pitchFamily="18" charset="0"/>
              </a:rPr>
              <a:t>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Індійського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океанів</a:t>
            </a:r>
            <a:r>
              <a:rPr lang="ru-RU" sz="2400" i="1" dirty="0" smtClean="0">
                <a:latin typeface="Constantia" pitchFamily="18" charset="0"/>
              </a:rPr>
              <a:t> . </a:t>
            </a:r>
            <a:endParaRPr lang="ru-RU" sz="2400" i="1" dirty="0">
              <a:latin typeface="Constantia" pitchFamily="18" charset="0"/>
            </a:endParaRPr>
          </a:p>
        </p:txBody>
      </p:sp>
      <p:pic>
        <p:nvPicPr>
          <p:cNvPr id="14339" name="Рисунок 3" descr="550px-AUS_orthographic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76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371600" y="2971800"/>
            <a:ext cx="4191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onstantia" pitchFamily="18" charset="0"/>
              </a:rPr>
              <a:t>Австралія не має сухопутних кордонів з іншими материками, тому її називають материком-островом. На північ і схід від Австралії розташована безліч островів материкового, коралового і вулканічного походження.</a:t>
            </a:r>
            <a:endParaRPr lang="ru-RU" sz="2400"/>
          </a:p>
        </p:txBody>
      </p:sp>
    </p:spTree>
  </p:cSld>
  <p:clrMapOvr>
    <a:masterClrMapping/>
  </p:clrMapOvr>
  <p:transition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4" descr="933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52400"/>
            <a:ext cx="3429000" cy="3221038"/>
          </a:xfrm>
        </p:spPr>
      </p:pic>
      <p:pic>
        <p:nvPicPr>
          <p:cNvPr id="32771" name="Содержимое 5" descr="702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505200"/>
            <a:ext cx="3429000" cy="3217863"/>
          </a:xfrm>
        </p:spPr>
      </p:pic>
      <p:pic>
        <p:nvPicPr>
          <p:cNvPr id="32772" name="Рисунок 6" descr="givotnye_avstralii_kenguru_foto_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"/>
            <a:ext cx="3849688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3276600" y="2971800"/>
            <a:ext cx="95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latin typeface="Constantia" pitchFamily="18" charset="0"/>
              </a:rPr>
              <a:t>Коала</a:t>
            </a:r>
            <a:endParaRPr lang="ru-RU" sz="2000" b="1" i="1">
              <a:latin typeface="Constantia" pitchFamily="18" charset="0"/>
            </a:endParaRP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7467600" y="5029200"/>
            <a:ext cx="1181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latin typeface="Constantia" pitchFamily="18" charset="0"/>
              </a:rPr>
              <a:t>Кенгуру</a:t>
            </a:r>
            <a:endParaRPr lang="ru-RU" sz="2000" b="1" i="1">
              <a:latin typeface="Constantia" pitchFamily="18" charset="0"/>
            </a:endParaRPr>
          </a:p>
        </p:txBody>
      </p:sp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4343400" y="6324600"/>
            <a:ext cx="111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latin typeface="Constantia" pitchFamily="18" charset="0"/>
              </a:rPr>
              <a:t>Єхидна</a:t>
            </a:r>
            <a:endParaRPr lang="ru-RU" sz="2000" b="1" i="1"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latin typeface="Constantia" pitchFamily="18" charset="0"/>
              </a:rPr>
              <a:t>Внутрішні води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914400"/>
            <a:ext cx="9296400" cy="5943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i="1" dirty="0" smtClean="0">
                <a:latin typeface="Constantia" pitchFamily="18" charset="0"/>
              </a:rPr>
              <a:t>     </a:t>
            </a:r>
            <a:r>
              <a:rPr lang="ru-RU" sz="2200" i="1" dirty="0" smtClean="0">
                <a:latin typeface="Constantia" pitchFamily="18" charset="0"/>
              </a:rPr>
              <a:t> На материку </a:t>
            </a:r>
            <a:r>
              <a:rPr lang="ru-RU" sz="2200" i="1" dirty="0" err="1" smtClean="0">
                <a:latin typeface="Constantia" pitchFamily="18" charset="0"/>
              </a:rPr>
              <a:t>надзвичайно</a:t>
            </a:r>
            <a:r>
              <a:rPr lang="ru-RU" sz="2200" i="1" dirty="0" smtClean="0">
                <a:latin typeface="Constantia" pitchFamily="18" charset="0"/>
              </a:rPr>
              <a:t> мало </a:t>
            </a:r>
            <a:r>
              <a:rPr lang="ru-RU" sz="2200" i="1" dirty="0" err="1" smtClean="0">
                <a:latin typeface="Constantia" pitchFamily="18" charset="0"/>
              </a:rPr>
              <a:t>річок</a:t>
            </a:r>
            <a:r>
              <a:rPr lang="ru-RU" sz="2200" i="1" dirty="0" smtClean="0">
                <a:latin typeface="Constantia" pitchFamily="18" charset="0"/>
              </a:rPr>
              <a:t> та озер, </a:t>
            </a:r>
            <a:r>
              <a:rPr lang="ru-RU" sz="2200" i="1" dirty="0" err="1" smtClean="0">
                <a:latin typeface="Constantia" pitchFamily="18" charset="0"/>
              </a:rPr>
              <a:t>які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розподіляються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відповідно</a:t>
            </a:r>
            <a:r>
              <a:rPr lang="ru-RU" sz="2200" i="1" dirty="0" smtClean="0">
                <a:latin typeface="Constantia" pitchFamily="18" charset="0"/>
              </a:rPr>
              <a:t> до </a:t>
            </a:r>
            <a:r>
              <a:rPr lang="ru-RU" sz="2200" i="1" dirty="0" err="1" smtClean="0">
                <a:latin typeface="Constantia" pitchFamily="18" charset="0"/>
              </a:rPr>
              <a:t>кліматичних</a:t>
            </a:r>
            <a:r>
              <a:rPr lang="ru-RU" sz="2200" i="1" dirty="0" smtClean="0">
                <a:latin typeface="Constantia" pitchFamily="18" charset="0"/>
              </a:rPr>
              <a:t> умов. </a:t>
            </a:r>
            <a:r>
              <a:rPr lang="ru-RU" sz="2200" i="1" dirty="0" err="1" smtClean="0">
                <a:latin typeface="Constantia" pitchFamily="18" charset="0"/>
              </a:rPr>
              <a:t>Оскільки</a:t>
            </a:r>
            <a:r>
              <a:rPr lang="ru-RU" sz="2200" i="1" dirty="0" smtClean="0">
                <a:latin typeface="Constantia" pitchFamily="18" charset="0"/>
              </a:rPr>
              <a:t> материк </a:t>
            </a:r>
            <a:r>
              <a:rPr lang="ru-RU" sz="2200" i="1" dirty="0" err="1" smtClean="0">
                <a:latin typeface="Constantia" pitchFamily="18" charset="0"/>
              </a:rPr>
              <a:t>посушливий</a:t>
            </a:r>
            <a:r>
              <a:rPr lang="ru-RU" sz="2200" i="1" dirty="0" smtClean="0">
                <a:latin typeface="Constantia" pitchFamily="18" charset="0"/>
              </a:rPr>
              <a:t>, </a:t>
            </a:r>
            <a:r>
              <a:rPr lang="ru-RU" sz="2200" i="1" dirty="0" err="1" smtClean="0">
                <a:latin typeface="Constantia" pitchFamily="18" charset="0"/>
              </a:rPr>
              <a:t>річки</a:t>
            </a:r>
            <a:r>
              <a:rPr lang="ru-RU" sz="2200" i="1" dirty="0" smtClean="0">
                <a:latin typeface="Constantia" pitchFamily="18" charset="0"/>
              </a:rPr>
              <a:t> та озера </a:t>
            </a:r>
            <a:r>
              <a:rPr lang="ru-RU" sz="2200" i="1" dirty="0" err="1" smtClean="0">
                <a:latin typeface="Constantia" pitchFamily="18" charset="0"/>
              </a:rPr>
              <a:t>неглибокі</a:t>
            </a:r>
            <a:r>
              <a:rPr lang="ru-RU" sz="2200" i="1" dirty="0" smtClean="0">
                <a:latin typeface="Constantia" pitchFamily="18" charset="0"/>
              </a:rPr>
              <a:t>, часто </a:t>
            </a:r>
            <a:r>
              <a:rPr lang="ru-RU" sz="2200" i="1" dirty="0" err="1" smtClean="0">
                <a:latin typeface="Constantia" pitchFamily="18" charset="0"/>
              </a:rPr>
              <a:t>пересихають</a:t>
            </a:r>
            <a:r>
              <a:rPr lang="ru-RU" sz="2200" i="1" dirty="0" smtClean="0">
                <a:latin typeface="Constantia" pitchFamily="18" charset="0"/>
              </a:rPr>
              <a:t>, </a:t>
            </a:r>
            <a:r>
              <a:rPr lang="ru-RU" sz="2200" i="1" dirty="0" err="1" smtClean="0">
                <a:latin typeface="Constantia" pitchFamily="18" charset="0"/>
              </a:rPr>
              <a:t>що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значною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мірою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зумовлює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невелику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кількість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опадів</a:t>
            </a:r>
            <a:r>
              <a:rPr lang="ru-RU" sz="2200" i="1" dirty="0" smtClean="0">
                <a:latin typeface="Constantia" pitchFamily="18" charset="0"/>
              </a:rPr>
              <a:t>. </a:t>
            </a:r>
            <a:r>
              <a:rPr lang="ru-RU" sz="2200" i="1" dirty="0" err="1" smtClean="0">
                <a:latin typeface="Constantia" pitchFamily="18" charset="0"/>
              </a:rPr>
              <a:t>Найбільша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річкова</a:t>
            </a:r>
            <a:r>
              <a:rPr lang="ru-RU" sz="2200" i="1" dirty="0" smtClean="0">
                <a:latin typeface="Constantia" pitchFamily="18" charset="0"/>
              </a:rPr>
              <a:t> система </a:t>
            </a:r>
            <a:r>
              <a:rPr lang="ru-RU" sz="2200" i="1" dirty="0" err="1" smtClean="0">
                <a:latin typeface="Constantia" pitchFamily="18" charset="0"/>
              </a:rPr>
              <a:t>Австралії</a:t>
            </a:r>
            <a:r>
              <a:rPr lang="ru-RU" sz="2200" i="1" dirty="0" smtClean="0">
                <a:latin typeface="Constantia" pitchFamily="18" charset="0"/>
              </a:rPr>
              <a:t> — </a:t>
            </a:r>
            <a:r>
              <a:rPr lang="ru-RU" sz="2200" i="1" dirty="0" err="1" smtClean="0">
                <a:latin typeface="Constantia" pitchFamily="18" charset="0"/>
              </a:rPr>
              <a:t>мілководна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річка</a:t>
            </a:r>
            <a:r>
              <a:rPr lang="ru-RU" sz="2200" i="1" dirty="0" smtClean="0">
                <a:latin typeface="Constantia" pitchFamily="18" charset="0"/>
              </a:rPr>
              <a:t> Муррей та </a:t>
            </a:r>
            <a:r>
              <a:rPr lang="ru-RU" sz="2200" i="1" dirty="0" err="1" smtClean="0">
                <a:latin typeface="Constantia" pitchFamily="18" charset="0"/>
              </a:rPr>
              <a:t>її</a:t>
            </a:r>
            <a:r>
              <a:rPr lang="ru-RU" sz="2200" i="1" dirty="0" smtClean="0">
                <a:latin typeface="Constantia" pitchFamily="18" charset="0"/>
              </a:rPr>
              <a:t> притока </a:t>
            </a:r>
            <a:r>
              <a:rPr lang="ru-RU" sz="2200" i="1" dirty="0" err="1" smtClean="0">
                <a:latin typeface="Constantia" pitchFamily="18" charset="0"/>
              </a:rPr>
              <a:t>Дарлінґ</a:t>
            </a:r>
            <a:r>
              <a:rPr lang="ru-RU" sz="2200" i="1" dirty="0" smtClean="0">
                <a:latin typeface="Constantia" pitchFamily="18" charset="0"/>
              </a:rPr>
              <a:t> — </a:t>
            </a:r>
            <a:r>
              <a:rPr lang="ru-RU" sz="2200" i="1" dirty="0" err="1" smtClean="0">
                <a:latin typeface="Constantia" pitchFamily="18" charset="0"/>
              </a:rPr>
              <a:t>беруть</a:t>
            </a:r>
            <a:r>
              <a:rPr lang="ru-RU" sz="2200" i="1" dirty="0" smtClean="0">
                <a:latin typeface="Constantia" pitchFamily="18" charset="0"/>
              </a:rPr>
              <a:t> початок на Великому </a:t>
            </a:r>
            <a:r>
              <a:rPr lang="ru-RU" sz="2200" i="1" dirty="0" err="1" smtClean="0">
                <a:latin typeface="Constantia" pitchFamily="18" charset="0"/>
              </a:rPr>
              <a:t>Вододільному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хребті</a:t>
            </a:r>
            <a:r>
              <a:rPr lang="ru-RU" sz="2200" i="1" dirty="0" smtClean="0">
                <a:latin typeface="Constantia" pitchFamily="18" charset="0"/>
              </a:rPr>
              <a:t>.</a:t>
            </a:r>
            <a:br>
              <a:rPr lang="ru-RU" sz="2200" i="1" dirty="0" smtClean="0">
                <a:latin typeface="Constantia" pitchFamily="18" charset="0"/>
              </a:rPr>
            </a:br>
            <a:r>
              <a:rPr lang="ru-RU" sz="2200" i="1" dirty="0" err="1" smtClean="0">
                <a:latin typeface="Constantia" pitchFamily="18" charset="0"/>
              </a:rPr>
              <a:t>Ще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бідніші</a:t>
            </a:r>
            <a:r>
              <a:rPr lang="ru-RU" sz="2200" i="1" dirty="0" smtClean="0">
                <a:latin typeface="Constantia" pitchFamily="18" charset="0"/>
              </a:rPr>
              <a:t> на воду </a:t>
            </a:r>
            <a:r>
              <a:rPr lang="ru-RU" sz="2200" i="1" dirty="0" err="1" smtClean="0">
                <a:latin typeface="Constantia" pitchFamily="18" charset="0"/>
              </a:rPr>
              <a:t>річки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внутрішньої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Австралії</a:t>
            </a:r>
            <a:r>
              <a:rPr lang="ru-RU" sz="2200" i="1" dirty="0" smtClean="0">
                <a:latin typeface="Constantia" pitchFamily="18" charset="0"/>
              </a:rPr>
              <a:t>, </a:t>
            </a:r>
            <a:r>
              <a:rPr lang="ru-RU" sz="2200" i="1" dirty="0" err="1" smtClean="0">
                <a:latin typeface="Constantia" pitchFamily="18" charset="0"/>
              </a:rPr>
              <a:t>сухі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річища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яких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називають</a:t>
            </a:r>
            <a:r>
              <a:rPr lang="ru-RU" sz="2200" i="1" dirty="0" smtClean="0">
                <a:latin typeface="Constantia" pitchFamily="18" charset="0"/>
              </a:rPr>
              <a:t> «</a:t>
            </a:r>
            <a:r>
              <a:rPr lang="ru-RU" sz="2200" i="1" dirty="0" err="1" smtClean="0">
                <a:latin typeface="Constantia" pitchFamily="18" charset="0"/>
              </a:rPr>
              <a:t>кріки</a:t>
            </a:r>
            <a:r>
              <a:rPr lang="ru-RU" sz="2200" i="1" dirty="0" smtClean="0">
                <a:latin typeface="Constantia" pitchFamily="18" charset="0"/>
              </a:rPr>
              <a:t>». </a:t>
            </a:r>
            <a:r>
              <a:rPr lang="ru-RU" sz="2200" i="1" dirty="0" err="1" smtClean="0">
                <a:latin typeface="Constantia" pitchFamily="18" charset="0"/>
              </a:rPr>
              <a:t>Лише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під</a:t>
            </a:r>
            <a:r>
              <a:rPr lang="ru-RU" sz="2200" i="1" dirty="0" smtClean="0">
                <a:latin typeface="Constantia" pitchFamily="18" charset="0"/>
              </a:rPr>
              <a:t> час </a:t>
            </a:r>
            <a:r>
              <a:rPr lang="ru-RU" sz="2200" i="1" dirty="0" err="1" smtClean="0">
                <a:latin typeface="Constantia" pitchFamily="18" charset="0"/>
              </a:rPr>
              <a:t>дощів</a:t>
            </a:r>
            <a:r>
              <a:rPr lang="ru-RU" sz="2200" i="1" dirty="0" smtClean="0">
                <a:latin typeface="Constantia" pitchFamily="18" charset="0"/>
              </a:rPr>
              <a:t> у них </a:t>
            </a:r>
            <a:r>
              <a:rPr lang="ru-RU" sz="2200" i="1" dirty="0" err="1" smtClean="0">
                <a:latin typeface="Constantia" pitchFamily="18" charset="0"/>
              </a:rPr>
              <a:t>збирається</a:t>
            </a:r>
            <a:r>
              <a:rPr lang="ru-RU" sz="2200" i="1" dirty="0" smtClean="0">
                <a:latin typeface="Constantia" pitchFamily="18" charset="0"/>
              </a:rPr>
              <a:t> вода, яка </a:t>
            </a:r>
            <a:r>
              <a:rPr lang="ru-RU" sz="2200" i="1" dirty="0" err="1" smtClean="0">
                <a:latin typeface="Constantia" pitchFamily="18" charset="0"/>
              </a:rPr>
              <a:t>всмоктується</a:t>
            </a:r>
            <a:r>
              <a:rPr lang="ru-RU" sz="2200" i="1" dirty="0" smtClean="0">
                <a:latin typeface="Constantia" pitchFamily="18" charset="0"/>
              </a:rPr>
              <a:t> в </a:t>
            </a:r>
            <a:r>
              <a:rPr lang="ru-RU" sz="2200" i="1" dirty="0" err="1" smtClean="0">
                <a:latin typeface="Constantia" pitchFamily="18" charset="0"/>
              </a:rPr>
              <a:t>пісок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або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потрапляє</a:t>
            </a:r>
            <a:r>
              <a:rPr lang="ru-RU" sz="2200" i="1" dirty="0" smtClean="0">
                <a:latin typeface="Constantia" pitchFamily="18" charset="0"/>
              </a:rPr>
              <a:t> до </a:t>
            </a:r>
            <a:r>
              <a:rPr lang="ru-RU" sz="2200" i="1" dirty="0" err="1" smtClean="0">
                <a:latin typeface="Constantia" pitchFamily="18" charset="0"/>
              </a:rPr>
              <a:t>солоних</a:t>
            </a:r>
            <a:r>
              <a:rPr lang="ru-RU" sz="2200" i="1" dirty="0" smtClean="0">
                <a:latin typeface="Constantia" pitchFamily="18" charset="0"/>
              </a:rPr>
              <a:t> озер. </a:t>
            </a:r>
            <a:r>
              <a:rPr lang="ru-RU" sz="2200" i="1" dirty="0" err="1" smtClean="0">
                <a:latin typeface="Constantia" pitchFamily="18" charset="0"/>
              </a:rPr>
              <a:t>Найдовший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крік</a:t>
            </a:r>
            <a:r>
              <a:rPr lang="ru-RU" sz="2200" i="1" dirty="0" smtClean="0">
                <a:latin typeface="Constantia" pitchFamily="18" charset="0"/>
              </a:rPr>
              <a:t> — Куперу, </a:t>
            </a:r>
            <a:r>
              <a:rPr lang="ru-RU" sz="2200" i="1" dirty="0" err="1" smtClean="0">
                <a:latin typeface="Constantia" pitchFamily="18" charset="0"/>
              </a:rPr>
              <a:t>який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впадає</a:t>
            </a:r>
            <a:r>
              <a:rPr lang="ru-RU" sz="2200" i="1" dirty="0" smtClean="0">
                <a:latin typeface="Constantia" pitchFamily="18" charset="0"/>
              </a:rPr>
              <a:t> в озеро </a:t>
            </a:r>
            <a:r>
              <a:rPr lang="ru-RU" sz="2200" i="1" dirty="0" err="1" smtClean="0">
                <a:latin typeface="Constantia" pitchFamily="18" charset="0"/>
              </a:rPr>
              <a:t>Ейр</a:t>
            </a:r>
            <a:r>
              <a:rPr lang="ru-RU" sz="2200" i="1" dirty="0" smtClean="0">
                <a:latin typeface="Constantia" pitchFamily="18" charset="0"/>
              </a:rPr>
              <a:t>. </a:t>
            </a:r>
            <a:r>
              <a:rPr lang="ru-RU" sz="2200" i="1" dirty="0" err="1" smtClean="0">
                <a:latin typeface="Constantia" pitchFamily="18" charset="0"/>
              </a:rPr>
              <a:t>Майже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всі</a:t>
            </a:r>
            <a:r>
              <a:rPr lang="ru-RU" sz="2200" i="1" dirty="0" smtClean="0">
                <a:latin typeface="Constantia" pitchFamily="18" charset="0"/>
              </a:rPr>
              <a:t> озера </a:t>
            </a:r>
            <a:r>
              <a:rPr lang="ru-RU" sz="2200" i="1" dirty="0" err="1" smtClean="0">
                <a:latin typeface="Constantia" pitchFamily="18" charset="0"/>
              </a:rPr>
              <a:t>солоні</a:t>
            </a:r>
            <a:r>
              <a:rPr lang="ru-RU" sz="2200" i="1" dirty="0" smtClean="0">
                <a:latin typeface="Constantia" pitchFamily="18" charset="0"/>
              </a:rPr>
              <a:t>, вода до них </a:t>
            </a:r>
            <a:r>
              <a:rPr lang="ru-RU" sz="2200" i="1" dirty="0" err="1" smtClean="0">
                <a:latin typeface="Constantia" pitchFamily="18" charset="0"/>
              </a:rPr>
              <a:t>потрапляє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лише</a:t>
            </a:r>
            <a:r>
              <a:rPr lang="ru-RU" sz="2200" i="1" dirty="0" smtClean="0">
                <a:latin typeface="Constantia" pitchFamily="18" charset="0"/>
              </a:rPr>
              <a:t> у </a:t>
            </a:r>
            <a:r>
              <a:rPr lang="ru-RU" sz="2200" i="1" dirty="0" err="1" smtClean="0">
                <a:latin typeface="Constantia" pitchFamily="18" charset="0"/>
              </a:rPr>
              <a:t>вологий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період</a:t>
            </a:r>
            <a:r>
              <a:rPr lang="ru-RU" sz="2200" i="1" dirty="0" smtClean="0">
                <a:latin typeface="Constantia" pitchFamily="18" charset="0"/>
              </a:rPr>
              <a:t> — </a:t>
            </a:r>
            <a:r>
              <a:rPr lang="ru-RU" sz="2200" i="1" dirty="0" err="1" smtClean="0">
                <a:latin typeface="Constantia" pitchFamily="18" charset="0"/>
              </a:rPr>
              <a:t>улітку</a:t>
            </a:r>
            <a:r>
              <a:rPr lang="ru-RU" sz="2200" i="1" dirty="0" smtClean="0">
                <a:latin typeface="Constantia" pitchFamily="18" charset="0"/>
              </a:rPr>
              <a:t>, коли </a:t>
            </a:r>
            <a:r>
              <a:rPr lang="ru-RU" sz="2200" i="1" dirty="0" err="1" smtClean="0">
                <a:latin typeface="Constantia" pitchFamily="18" charset="0"/>
              </a:rPr>
              <a:t>її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приносять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річки</a:t>
            </a:r>
            <a:r>
              <a:rPr lang="ru-RU" sz="2200" i="1" dirty="0" smtClean="0">
                <a:latin typeface="Constantia" pitchFamily="18" charset="0"/>
              </a:rPr>
              <a:t>. </a:t>
            </a:r>
            <a:r>
              <a:rPr lang="ru-RU" sz="2200" i="1" dirty="0" err="1" smtClean="0">
                <a:latin typeface="Constantia" pitchFamily="18" charset="0"/>
              </a:rPr>
              <a:t>Найбільше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австралійське</a:t>
            </a:r>
            <a:r>
              <a:rPr lang="ru-RU" sz="2200" i="1" dirty="0" smtClean="0">
                <a:latin typeface="Constantia" pitchFamily="18" charset="0"/>
              </a:rPr>
              <a:t> озеро </a:t>
            </a:r>
            <a:r>
              <a:rPr lang="ru-RU" sz="2200" i="1" dirty="0" err="1" smtClean="0">
                <a:latin typeface="Constantia" pitchFamily="18" charset="0"/>
              </a:rPr>
              <a:t>Ейр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лежить</a:t>
            </a:r>
            <a:r>
              <a:rPr lang="ru-RU" sz="2200" i="1" dirty="0" smtClean="0">
                <a:latin typeface="Constantia" pitchFamily="18" charset="0"/>
              </a:rPr>
              <a:t> у </a:t>
            </a:r>
            <a:r>
              <a:rPr lang="ru-RU" sz="2200" i="1" dirty="0" err="1" smtClean="0">
                <a:latin typeface="Constantia" pitchFamily="18" charset="0"/>
              </a:rPr>
              <a:t>западині</a:t>
            </a:r>
            <a:r>
              <a:rPr lang="ru-RU" sz="2200" i="1" dirty="0" smtClean="0">
                <a:latin typeface="Constantia" pitchFamily="18" charset="0"/>
              </a:rPr>
              <a:t>, </a:t>
            </a:r>
            <a:r>
              <a:rPr lang="ru-RU" sz="2200" i="1" dirty="0" err="1" smtClean="0">
                <a:latin typeface="Constantia" pitchFamily="18" charset="0"/>
              </a:rPr>
              <a:t>що</a:t>
            </a:r>
            <a:r>
              <a:rPr lang="ru-RU" sz="2200" i="1" dirty="0" smtClean="0">
                <a:latin typeface="Constantia" pitchFamily="18" charset="0"/>
              </a:rPr>
              <a:t> на 12 м </a:t>
            </a:r>
            <a:r>
              <a:rPr lang="ru-RU" sz="2200" i="1" dirty="0" err="1" smtClean="0">
                <a:latin typeface="Constantia" pitchFamily="18" charset="0"/>
              </a:rPr>
              <a:t>нижча</a:t>
            </a:r>
            <a:r>
              <a:rPr lang="ru-RU" sz="2200" i="1" dirty="0" smtClean="0">
                <a:latin typeface="Constantia" pitchFamily="18" charset="0"/>
              </a:rPr>
              <a:t> за </a:t>
            </a:r>
            <a:r>
              <a:rPr lang="ru-RU" sz="2200" i="1" dirty="0" err="1" smtClean="0">
                <a:latin typeface="Constantia" pitchFamily="18" charset="0"/>
              </a:rPr>
              <a:t>рівень</a:t>
            </a:r>
            <a:r>
              <a:rPr lang="ru-RU" sz="2200" i="1" dirty="0" smtClean="0">
                <a:latin typeface="Constantia" pitchFamily="18" charset="0"/>
              </a:rPr>
              <a:t> океану. </a:t>
            </a:r>
            <a:r>
              <a:rPr lang="ru-RU" sz="2200" i="1" dirty="0" err="1" smtClean="0">
                <a:latin typeface="Constantia" pitchFamily="18" charset="0"/>
              </a:rPr>
              <a:t>Упродовж</a:t>
            </a:r>
            <a:r>
              <a:rPr lang="ru-RU" sz="2200" i="1" dirty="0" smtClean="0">
                <a:latin typeface="Constantia" pitchFamily="18" charset="0"/>
              </a:rPr>
              <a:t> року озеро </a:t>
            </a:r>
            <a:r>
              <a:rPr lang="ru-RU" sz="2200" i="1" dirty="0" err="1" smtClean="0">
                <a:latin typeface="Constantia" pitchFamily="18" charset="0"/>
              </a:rPr>
              <a:t>поповнюється</a:t>
            </a:r>
            <a:r>
              <a:rPr lang="ru-RU" sz="2200" i="1" dirty="0" smtClean="0">
                <a:latin typeface="Constantia" pitchFamily="18" charset="0"/>
              </a:rPr>
              <a:t> водою </a:t>
            </a:r>
            <a:r>
              <a:rPr lang="ru-RU" sz="2200" i="1" dirty="0" err="1" smtClean="0">
                <a:latin typeface="Constantia" pitchFamily="18" charset="0"/>
              </a:rPr>
              <a:t>під</a:t>
            </a:r>
            <a:r>
              <a:rPr lang="ru-RU" sz="2200" i="1" dirty="0" smtClean="0">
                <a:latin typeface="Constantia" pitchFamily="18" charset="0"/>
              </a:rPr>
              <a:t> час </a:t>
            </a:r>
            <a:r>
              <a:rPr lang="ru-RU" sz="2200" i="1" dirty="0" err="1" smtClean="0">
                <a:latin typeface="Constantia" pitchFamily="18" charset="0"/>
              </a:rPr>
              <a:t>дощів</a:t>
            </a:r>
            <a:r>
              <a:rPr lang="ru-RU" sz="2200" i="1" dirty="0" smtClean="0">
                <a:latin typeface="Constantia" pitchFamily="18" charset="0"/>
              </a:rPr>
              <a:t>, </a:t>
            </a:r>
            <a:r>
              <a:rPr lang="ru-RU" sz="2200" i="1" dirty="0" err="1" smtClean="0">
                <a:latin typeface="Constantia" pitchFamily="18" charset="0"/>
              </a:rPr>
              <a:t>тоді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його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площа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може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збільшитися</a:t>
            </a:r>
            <a:r>
              <a:rPr lang="ru-RU" sz="2200" i="1" dirty="0" smtClean="0">
                <a:latin typeface="Constantia" pitchFamily="18" charset="0"/>
              </a:rPr>
              <a:t> в </a:t>
            </a:r>
            <a:r>
              <a:rPr lang="ru-RU" sz="2200" i="1" dirty="0" err="1" smtClean="0">
                <a:latin typeface="Constantia" pitchFamily="18" charset="0"/>
              </a:rPr>
              <a:t>кілька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разів</a:t>
            </a:r>
            <a:r>
              <a:rPr lang="ru-RU" sz="2200" i="1" dirty="0" smtClean="0">
                <a:latin typeface="Constantia" pitchFamily="18" charset="0"/>
              </a:rPr>
              <a:t>. </a:t>
            </a:r>
            <a:r>
              <a:rPr lang="ru-RU" sz="2200" i="1" dirty="0" err="1" smtClean="0">
                <a:latin typeface="Constantia" pitchFamily="18" charset="0"/>
              </a:rPr>
              <a:t>Під</a:t>
            </a:r>
            <a:r>
              <a:rPr lang="ru-RU" sz="2200" i="1" dirty="0" smtClean="0">
                <a:latin typeface="Constantia" pitchFamily="18" charset="0"/>
              </a:rPr>
              <a:t> час сухого </a:t>
            </a:r>
            <a:r>
              <a:rPr lang="ru-RU" sz="2200" i="1" dirty="0" err="1" smtClean="0">
                <a:latin typeface="Constantia" pitchFamily="18" charset="0"/>
              </a:rPr>
              <a:t>періоду</a:t>
            </a:r>
            <a:r>
              <a:rPr lang="ru-RU" sz="2200" i="1" dirty="0" smtClean="0">
                <a:latin typeface="Constantia" pitchFamily="18" charset="0"/>
              </a:rPr>
              <a:t> на </a:t>
            </a:r>
            <a:r>
              <a:rPr lang="ru-RU" sz="2200" i="1" dirty="0" err="1" smtClean="0">
                <a:latin typeface="Constantia" pitchFamily="18" charset="0"/>
              </a:rPr>
              <a:t>місці</a:t>
            </a:r>
            <a:r>
              <a:rPr lang="ru-RU" sz="2200" i="1" dirty="0" smtClean="0">
                <a:latin typeface="Constantia" pitchFamily="18" charset="0"/>
              </a:rPr>
              <a:t> озера </a:t>
            </a:r>
            <a:r>
              <a:rPr lang="ru-RU" sz="2200" i="1" dirty="0" err="1" smtClean="0">
                <a:latin typeface="Constantia" pitchFamily="18" charset="0"/>
              </a:rPr>
              <a:t>залишаються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неглибокі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водойми</a:t>
            </a:r>
            <a:r>
              <a:rPr lang="ru-RU" sz="2200" i="1" dirty="0" smtClean="0">
                <a:latin typeface="Constantia" pitchFamily="18" charset="0"/>
              </a:rPr>
              <a:t>, а </a:t>
            </a:r>
            <a:r>
              <a:rPr lang="ru-RU" sz="2200" i="1" dirty="0" err="1" smtClean="0">
                <a:latin typeface="Constantia" pitchFamily="18" charset="0"/>
              </a:rPr>
              <a:t>висохлі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ділянки</a:t>
            </a:r>
            <a:r>
              <a:rPr lang="ru-RU" sz="2200" i="1" dirty="0" smtClean="0">
                <a:latin typeface="Constantia" pitchFamily="18" charset="0"/>
              </a:rPr>
              <a:t> </a:t>
            </a:r>
            <a:r>
              <a:rPr lang="ru-RU" sz="2200" i="1" dirty="0" err="1" smtClean="0">
                <a:latin typeface="Constantia" pitchFamily="18" charset="0"/>
              </a:rPr>
              <a:t>вкриваються</a:t>
            </a:r>
            <a:r>
              <a:rPr lang="ru-RU" sz="2200" i="1" dirty="0" smtClean="0">
                <a:latin typeface="Constantia" pitchFamily="18" charset="0"/>
              </a:rPr>
              <a:t> шаром </a:t>
            </a:r>
            <a:r>
              <a:rPr lang="ru-RU" sz="2200" i="1" dirty="0" err="1" smtClean="0">
                <a:latin typeface="Constantia" pitchFamily="18" charset="0"/>
              </a:rPr>
              <a:t>солі</a:t>
            </a:r>
            <a:r>
              <a:rPr lang="ru-RU" sz="2200" i="1" dirty="0" smtClean="0">
                <a:latin typeface="Constantia" pitchFamily="18" charset="0"/>
              </a:rPr>
              <a:t>.</a:t>
            </a:r>
            <a:r>
              <a:rPr lang="ru-RU" sz="2000" i="1" dirty="0" smtClean="0">
                <a:latin typeface="Constantia" pitchFamily="18" charset="0"/>
              </a:rPr>
              <a:t/>
            </a:r>
            <a:br>
              <a:rPr lang="ru-RU" sz="2000" i="1" dirty="0" smtClean="0">
                <a:latin typeface="Constantia" pitchFamily="18" charset="0"/>
              </a:rPr>
            </a:br>
            <a:endParaRPr lang="ru-RU" sz="60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4" descr="murrey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3429000"/>
            <a:ext cx="4953000" cy="3306763"/>
          </a:xfrm>
        </p:spPr>
      </p:pic>
      <p:pic>
        <p:nvPicPr>
          <p:cNvPr id="34819" name="Содержимое 5" descr="1393444450_ozero-ejr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"/>
            <a:ext cx="4724400" cy="3149600"/>
          </a:xfrm>
        </p:spPr>
      </p:pic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152400" y="3352800"/>
            <a:ext cx="140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latin typeface="Constantia" pitchFamily="18" charset="0"/>
              </a:rPr>
              <a:t>озеро Ейр</a:t>
            </a:r>
            <a:endParaRPr lang="ru-RU" sz="2000" b="1" i="1">
              <a:latin typeface="Constantia" pitchFamily="18" charset="0"/>
            </a:endParaRP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2057400" y="6324600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latin typeface="Constantia" pitchFamily="18" charset="0"/>
              </a:rPr>
              <a:t>річка Муррей</a:t>
            </a:r>
            <a:endParaRPr lang="ru-RU" sz="2000" b="1" i="1"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latin typeface="Constantia" pitchFamily="18" charset="0"/>
              </a:rPr>
              <a:t>Промисловість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57912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Constantia" pitchFamily="18" charset="0"/>
              </a:rPr>
              <a:t>Основу </a:t>
            </a:r>
            <a:r>
              <a:rPr lang="ru-RU" sz="2400" i="1" dirty="0" err="1" smtClean="0">
                <a:latin typeface="Constantia" pitchFamily="18" charset="0"/>
              </a:rPr>
              <a:t>енергетичного</a:t>
            </a:r>
            <a:r>
              <a:rPr lang="ru-RU" sz="2400" i="1" dirty="0" smtClean="0">
                <a:latin typeface="Constantia" pitchFamily="18" charset="0"/>
              </a:rPr>
              <a:t> балансу </a:t>
            </a:r>
            <a:r>
              <a:rPr lang="ru-RU" sz="2400" i="1" dirty="0" err="1" smtClean="0">
                <a:latin typeface="Constantia" pitchFamily="18" charset="0"/>
              </a:rPr>
              <a:t>Австралійського</a:t>
            </a:r>
            <a:r>
              <a:rPr lang="ru-RU" sz="2400" i="1" dirty="0" smtClean="0">
                <a:latin typeface="Constantia" pitchFamily="18" charset="0"/>
              </a:rPr>
              <a:t> Союзу становить </a:t>
            </a:r>
            <a:r>
              <a:rPr lang="ru-RU" sz="2400" i="1" dirty="0" err="1" smtClean="0">
                <a:latin typeface="Constantia" pitchFamily="18" charset="0"/>
              </a:rPr>
              <a:t>кам'яне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буре </a:t>
            </a:r>
            <a:r>
              <a:rPr lang="ru-RU" sz="2400" i="1" dirty="0" err="1" smtClean="0">
                <a:latin typeface="Constantia" pitchFamily="18" charset="0"/>
              </a:rPr>
              <a:t>вугілля</a:t>
            </a:r>
            <a:r>
              <a:rPr lang="ru-RU" sz="2400" i="1" dirty="0" smtClean="0">
                <a:latin typeface="Constantia" pitchFamily="18" charset="0"/>
              </a:rPr>
              <a:t>. У 1958 </a:t>
            </a:r>
            <a:r>
              <a:rPr lang="ru-RU" sz="2400" i="1" dirty="0" err="1" smtClean="0">
                <a:latin typeface="Constantia" pitchFamily="18" charset="0"/>
              </a:rPr>
              <a:t>видобуто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кам'яного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вугілля</a:t>
            </a:r>
            <a:r>
              <a:rPr lang="ru-RU" sz="2400" i="1" dirty="0" smtClean="0">
                <a:latin typeface="Constantia" pitchFamily="18" charset="0"/>
              </a:rPr>
              <a:t> 20,7 </a:t>
            </a:r>
            <a:r>
              <a:rPr lang="ru-RU" sz="2400" i="1" dirty="0" err="1" smtClean="0">
                <a:latin typeface="Constantia" pitchFamily="18" charset="0"/>
              </a:rPr>
              <a:t>млн</a:t>
            </a:r>
            <a:r>
              <a:rPr lang="ru-RU" sz="2400" i="1" dirty="0" smtClean="0">
                <a:latin typeface="Constantia" pitchFamily="18" charset="0"/>
              </a:rPr>
              <a:t> т (</a:t>
            </a:r>
            <a:r>
              <a:rPr lang="ru-RU" sz="2400" i="1" dirty="0" err="1" smtClean="0">
                <a:latin typeface="Constantia" pitchFamily="18" charset="0"/>
              </a:rPr>
              <a:t>штати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Новий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Пд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Уельс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Квінсленд</a:t>
            </a:r>
            <a:r>
              <a:rPr lang="ru-RU" sz="2400" i="1" dirty="0" smtClean="0">
                <a:latin typeface="Constantia" pitchFamily="18" charset="0"/>
              </a:rPr>
              <a:t>), бурого—</a:t>
            </a:r>
            <a:r>
              <a:rPr lang="ru-RU" sz="2400" i="1" dirty="0" err="1" smtClean="0">
                <a:latin typeface="Constantia" pitchFamily="18" charset="0"/>
              </a:rPr>
              <a:t>близько</a:t>
            </a:r>
            <a:r>
              <a:rPr lang="ru-RU" sz="2400" i="1" dirty="0" smtClean="0">
                <a:latin typeface="Constantia" pitchFamily="18" charset="0"/>
              </a:rPr>
              <a:t> 11 </a:t>
            </a:r>
            <a:r>
              <a:rPr lang="ru-RU" sz="2400" i="1" dirty="0" err="1" smtClean="0">
                <a:latin typeface="Constantia" pitchFamily="18" charset="0"/>
              </a:rPr>
              <a:t>млн</a:t>
            </a:r>
            <a:r>
              <a:rPr lang="ru-RU" sz="2400" i="1" dirty="0" smtClean="0">
                <a:latin typeface="Constantia" pitchFamily="18" charset="0"/>
              </a:rPr>
              <a:t> т (</a:t>
            </a:r>
            <a:r>
              <a:rPr lang="ru-RU" sz="2400" i="1" dirty="0" err="1" smtClean="0">
                <a:latin typeface="Constantia" pitchFamily="18" charset="0"/>
              </a:rPr>
              <a:t>районн</a:t>
            </a:r>
            <a:r>
              <a:rPr lang="ru-RU" sz="2400" i="1" dirty="0" smtClean="0">
                <a:latin typeface="Constantia" pitchFamily="18" charset="0"/>
              </a:rPr>
              <a:t> м. Мельбурна).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i="1" dirty="0" err="1" smtClean="0">
                <a:latin typeface="Constantia" pitchFamily="18" charset="0"/>
              </a:rPr>
              <a:t>Розвинута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гірнича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промисловість</a:t>
            </a:r>
            <a:r>
              <a:rPr lang="ru-RU" sz="2400" i="1" dirty="0" smtClean="0">
                <a:latin typeface="Constantia" pitchFamily="18" charset="0"/>
              </a:rPr>
              <a:t> У 1957 </a:t>
            </a:r>
            <a:r>
              <a:rPr lang="ru-RU" sz="2400" i="1" dirty="0" err="1" smtClean="0">
                <a:latin typeface="Constantia" pitchFamily="18" charset="0"/>
              </a:rPr>
              <a:t>видобуток</a:t>
            </a:r>
            <a:r>
              <a:rPr lang="ru-RU" sz="2400" i="1" dirty="0" smtClean="0">
                <a:latin typeface="Constantia" pitchFamily="18" charset="0"/>
              </a:rPr>
              <a:t> (за </a:t>
            </a:r>
            <a:r>
              <a:rPr lang="ru-RU" sz="2400" i="1" dirty="0" err="1" smtClean="0">
                <a:latin typeface="Constantia" pitchFamily="18" charset="0"/>
              </a:rPr>
              <a:t>вмістом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металу</a:t>
            </a:r>
            <a:r>
              <a:rPr lang="ru-RU" sz="2400" i="1" dirty="0" smtClean="0">
                <a:latin typeface="Constantia" pitchFamily="18" charset="0"/>
              </a:rPr>
              <a:t>)- </a:t>
            </a:r>
            <a:r>
              <a:rPr lang="ru-RU" sz="2400" i="1" dirty="0" err="1" smtClean="0">
                <a:latin typeface="Constantia" pitchFamily="18" charset="0"/>
              </a:rPr>
              <a:t>заліз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руди</a:t>
            </a:r>
            <a:r>
              <a:rPr lang="ru-RU" sz="2400" i="1" dirty="0" smtClean="0">
                <a:latin typeface="Constantia" pitchFamily="18" charset="0"/>
              </a:rPr>
              <a:t>—2,5 </a:t>
            </a:r>
            <a:r>
              <a:rPr lang="ru-RU" sz="2400" i="1" dirty="0" err="1" smtClean="0">
                <a:latin typeface="Constantia" pitchFamily="18" charset="0"/>
              </a:rPr>
              <a:t>млн</a:t>
            </a:r>
            <a:r>
              <a:rPr lang="ru-RU" sz="2400" i="1" dirty="0" smtClean="0">
                <a:latin typeface="Constantia" pitchFamily="18" charset="0"/>
              </a:rPr>
              <a:t> т (</a:t>
            </a:r>
            <a:r>
              <a:rPr lang="ru-RU" sz="2400" i="1" dirty="0" err="1" smtClean="0">
                <a:latin typeface="Constantia" pitchFamily="18" charset="0"/>
              </a:rPr>
              <a:t>Пд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Австралія</a:t>
            </a:r>
            <a:r>
              <a:rPr lang="ru-RU" sz="2400" i="1" dirty="0" smtClean="0">
                <a:latin typeface="Constantia" pitchFamily="18" charset="0"/>
              </a:rPr>
              <a:t>, район </a:t>
            </a:r>
            <a:r>
              <a:rPr lang="ru-RU" sz="2400" i="1" dirty="0" err="1" smtClean="0">
                <a:latin typeface="Constantia" pitchFamily="18" charset="0"/>
              </a:rPr>
              <a:t>Айрон-Ноб</a:t>
            </a:r>
            <a:r>
              <a:rPr lang="ru-RU" sz="2400" i="1" dirty="0" smtClean="0">
                <a:latin typeface="Constantia" pitchFamily="18" charset="0"/>
              </a:rPr>
              <a:t> та </a:t>
            </a:r>
            <a:r>
              <a:rPr lang="ru-RU" sz="2400" i="1" dirty="0" err="1" smtClean="0">
                <a:latin typeface="Constantia" pitchFamily="18" charset="0"/>
              </a:rPr>
              <a:t>ін</a:t>
            </a:r>
            <a:r>
              <a:rPr lang="ru-RU" sz="2400" i="1" dirty="0" smtClean="0">
                <a:latin typeface="Constantia" pitchFamily="18" charset="0"/>
              </a:rPr>
              <a:t>.), </a:t>
            </a:r>
            <a:r>
              <a:rPr lang="ru-RU" sz="2400" i="1" dirty="0" err="1" smtClean="0">
                <a:latin typeface="Constantia" pitchFamily="18" charset="0"/>
              </a:rPr>
              <a:t>свинцевої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руди</a:t>
            </a:r>
            <a:r>
              <a:rPr lang="ru-RU" sz="2400" i="1" dirty="0" smtClean="0">
                <a:latin typeface="Constantia" pitchFamily="18" charset="0"/>
              </a:rPr>
              <a:t>—318 тис. т, </a:t>
            </a:r>
            <a:r>
              <a:rPr lang="ru-RU" sz="2400" i="1" dirty="0" err="1" smtClean="0">
                <a:latin typeface="Constantia" pitchFamily="18" charset="0"/>
              </a:rPr>
              <a:t>цинкової</a:t>
            </a:r>
            <a:r>
              <a:rPr lang="ru-RU" sz="2400" i="1" dirty="0" smtClean="0">
                <a:latin typeface="Constantia" pitchFamily="18" charset="0"/>
              </a:rPr>
              <a:t>—249 тис. т (</a:t>
            </a:r>
            <a:r>
              <a:rPr lang="ru-RU" sz="2400" i="1" dirty="0" err="1" smtClean="0">
                <a:latin typeface="Constantia" pitchFamily="18" charset="0"/>
              </a:rPr>
              <a:t>Новий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Південний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Уельс</a:t>
            </a:r>
            <a:r>
              <a:rPr lang="ru-RU" sz="2400" i="1" dirty="0" smtClean="0">
                <a:latin typeface="Constantia" pitchFamily="18" charset="0"/>
              </a:rPr>
              <a:t>, район </a:t>
            </a:r>
            <a:r>
              <a:rPr lang="ru-RU" sz="2400" i="1" dirty="0" err="1" smtClean="0">
                <a:latin typeface="Constantia" pitchFamily="18" charset="0"/>
              </a:rPr>
              <a:t>Брокен-Хілл</a:t>
            </a:r>
            <a:r>
              <a:rPr lang="ru-RU" sz="2400" i="1" dirty="0" smtClean="0">
                <a:latin typeface="Constantia" pitchFamily="18" charset="0"/>
              </a:rPr>
              <a:t>); </a:t>
            </a:r>
            <a:r>
              <a:rPr lang="ru-RU" sz="2400" i="1" dirty="0" err="1" smtClean="0">
                <a:latin typeface="Constantia" pitchFamily="18" charset="0"/>
              </a:rPr>
              <a:t>розробляються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родовища</a:t>
            </a:r>
            <a:r>
              <a:rPr lang="ru-RU" sz="2400" i="1" dirty="0" smtClean="0">
                <a:latin typeface="Constantia" pitchFamily="18" charset="0"/>
              </a:rPr>
              <a:t> золота (</a:t>
            </a:r>
            <a:r>
              <a:rPr lang="ru-RU" sz="2400" i="1" dirty="0" err="1" smtClean="0">
                <a:latin typeface="Constantia" pitchFamily="18" charset="0"/>
              </a:rPr>
              <a:t>Західна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Австралія</a:t>
            </a:r>
            <a:r>
              <a:rPr lang="ru-RU" sz="2400" i="1" dirty="0" smtClean="0">
                <a:latin typeface="Constantia" pitchFamily="18" charset="0"/>
              </a:rPr>
              <a:t>), урану (</a:t>
            </a:r>
            <a:r>
              <a:rPr lang="ru-RU" sz="2400" i="1" dirty="0" err="1" smtClean="0">
                <a:latin typeface="Constantia" pitchFamily="18" charset="0"/>
              </a:rPr>
              <a:t>Квінсленд</a:t>
            </a:r>
            <a:r>
              <a:rPr lang="ru-RU" sz="2400" i="1" dirty="0" smtClean="0">
                <a:latin typeface="Constantia" pitchFamily="18" charset="0"/>
              </a:rPr>
              <a:t>). У невеликих </a:t>
            </a:r>
            <a:r>
              <a:rPr lang="ru-RU" sz="2400" i="1" dirty="0" err="1" smtClean="0">
                <a:latin typeface="Constantia" pitchFamily="18" charset="0"/>
              </a:rPr>
              <a:t>розмірах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видобуваються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молібден</a:t>
            </a:r>
            <a:r>
              <a:rPr lang="ru-RU" sz="2400" i="1" dirty="0" smtClean="0">
                <a:latin typeface="Constantia" pitchFamily="18" charset="0"/>
              </a:rPr>
              <a:t>, вольфрам, </a:t>
            </a:r>
            <a:r>
              <a:rPr lang="ru-RU" sz="2400" i="1" dirty="0" err="1" smtClean="0">
                <a:latin typeface="Constantia" pitchFamily="18" charset="0"/>
              </a:rPr>
              <a:t>марганець</a:t>
            </a:r>
            <a:r>
              <a:rPr lang="ru-RU" sz="2400" i="1" dirty="0" smtClean="0">
                <a:latin typeface="Constantia" pitchFamily="18" charset="0"/>
              </a:rPr>
              <a:t>, кобальт. </a:t>
            </a:r>
            <a:r>
              <a:rPr lang="ru-RU" sz="2400" i="1" dirty="0" err="1" smtClean="0">
                <a:latin typeface="Constantia" pitchFamily="18" charset="0"/>
              </a:rPr>
              <a:t>Австралійський</a:t>
            </a:r>
            <a:r>
              <a:rPr lang="ru-RU" sz="2400" i="1" dirty="0" smtClean="0">
                <a:latin typeface="Constantia" pitchFamily="18" charset="0"/>
              </a:rPr>
              <a:t> Союз </a:t>
            </a:r>
            <a:r>
              <a:rPr lang="ru-RU" sz="2400" i="1" dirty="0" err="1" smtClean="0">
                <a:latin typeface="Constantia" pitchFamily="18" charset="0"/>
              </a:rPr>
              <a:t>займає</a:t>
            </a:r>
            <a:r>
              <a:rPr lang="ru-RU" sz="2400" i="1" dirty="0" smtClean="0">
                <a:latin typeface="Constantia" pitchFamily="18" charset="0"/>
              </a:rPr>
              <a:t> 1-е </a:t>
            </a:r>
            <a:r>
              <a:rPr lang="ru-RU" sz="2400" i="1" dirty="0" err="1" smtClean="0">
                <a:latin typeface="Constantia" pitchFamily="18" charset="0"/>
              </a:rPr>
              <a:t>місце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світі</a:t>
            </a:r>
            <a:r>
              <a:rPr lang="ru-RU" sz="2400" i="1" dirty="0" smtClean="0">
                <a:latin typeface="Constantia" pitchFamily="18" charset="0"/>
              </a:rPr>
              <a:t> по </a:t>
            </a:r>
            <a:r>
              <a:rPr lang="ru-RU" sz="2400" i="1" dirty="0" err="1" smtClean="0">
                <a:latin typeface="Constantia" pitchFamily="18" charset="0"/>
              </a:rPr>
              <a:t>виробництву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цирконію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рутилу.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0"/>
            <a:ext cx="7010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 err="1">
                <a:latin typeface="Constantia" pitchFamily="18" charset="0"/>
              </a:rPr>
              <a:t>Чорна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металургія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працює</a:t>
            </a:r>
            <a:r>
              <a:rPr lang="ru-RU" sz="2400" i="1" dirty="0">
                <a:latin typeface="Constantia" pitchFamily="18" charset="0"/>
              </a:rPr>
              <a:t> на </a:t>
            </a:r>
            <a:r>
              <a:rPr lang="ru-RU" sz="2400" i="1" dirty="0" err="1">
                <a:latin typeface="Constantia" pitchFamily="18" charset="0"/>
              </a:rPr>
              <a:t>місцевій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сировині</a:t>
            </a:r>
            <a:r>
              <a:rPr lang="ru-RU" sz="2400" i="1" dirty="0">
                <a:latin typeface="Constantia" pitchFamily="18" charset="0"/>
              </a:rPr>
              <a:t>. У 1958 </a:t>
            </a:r>
            <a:r>
              <a:rPr lang="ru-RU" sz="2400" i="1" dirty="0" err="1">
                <a:latin typeface="Constantia" pitchFamily="18" charset="0"/>
              </a:rPr>
              <a:t>виплавлено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чавуну</a:t>
            </a:r>
            <a:r>
              <a:rPr lang="ru-RU" sz="2400" i="1" dirty="0">
                <a:latin typeface="Constantia" pitchFamily="18" charset="0"/>
              </a:rPr>
              <a:t> 2280 тис. т. </a:t>
            </a:r>
            <a:r>
              <a:rPr lang="ru-RU" sz="2400" i="1" dirty="0" err="1">
                <a:latin typeface="Constantia" pitchFamily="18" charset="0"/>
              </a:rPr>
              <a:t>сталі</a:t>
            </a:r>
            <a:r>
              <a:rPr lang="ru-RU" sz="2400" i="1" dirty="0">
                <a:latin typeface="Constantia" pitchFamily="18" charset="0"/>
              </a:rPr>
              <a:t>—3208. </a:t>
            </a:r>
            <a:r>
              <a:rPr lang="ru-RU" sz="2400" i="1" dirty="0" err="1">
                <a:latin typeface="Constantia" pitchFamily="18" charset="0"/>
              </a:rPr>
              <a:t>Найважливіші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центри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чорної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металургії</a:t>
            </a:r>
            <a:r>
              <a:rPr lang="ru-RU" sz="2400" i="1" dirty="0">
                <a:latin typeface="Constantia" pitchFamily="18" charset="0"/>
              </a:rPr>
              <a:t>—</a:t>
            </a:r>
            <a:r>
              <a:rPr lang="ru-RU" sz="2400" i="1" dirty="0" err="1">
                <a:latin typeface="Constantia" pitchFamily="18" charset="0"/>
              </a:rPr>
              <a:t>Порт-Кембл</a:t>
            </a:r>
            <a:r>
              <a:rPr lang="ru-RU" sz="2400" i="1" dirty="0">
                <a:latin typeface="Constantia" pitchFamily="18" charset="0"/>
              </a:rPr>
              <a:t>, Ньюкасл </a:t>
            </a:r>
            <a:r>
              <a:rPr lang="ru-RU" sz="2400" i="1" dirty="0" err="1">
                <a:latin typeface="Constantia" pitchFamily="18" charset="0"/>
              </a:rPr>
              <a:t>і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Літгоу</a:t>
            </a:r>
            <a:r>
              <a:rPr lang="ru-RU" sz="2400" i="1" dirty="0">
                <a:latin typeface="Constantia" pitchFamily="18" charset="0"/>
              </a:rPr>
              <a:t> в Новому </a:t>
            </a:r>
            <a:r>
              <a:rPr lang="ru-RU" sz="2400" i="1" dirty="0" err="1">
                <a:latin typeface="Constantia" pitchFamily="18" charset="0"/>
              </a:rPr>
              <a:t>Південному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Уельсі</a:t>
            </a:r>
            <a:r>
              <a:rPr lang="ru-RU" sz="2400" i="1" dirty="0">
                <a:latin typeface="Constantia" pitchFamily="18" charset="0"/>
              </a:rPr>
              <a:t>. В </a:t>
            </a:r>
            <a:r>
              <a:rPr lang="ru-RU" sz="2400" i="1" dirty="0" err="1">
                <a:latin typeface="Constantia" pitchFamily="18" charset="0"/>
              </a:rPr>
              <a:t>кольоровій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металургії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виділяється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виробництво</a:t>
            </a:r>
            <a:r>
              <a:rPr lang="ru-RU" sz="2400" i="1" dirty="0">
                <a:latin typeface="Constantia" pitchFamily="18" charset="0"/>
              </a:rPr>
              <a:t> цинку—116,6 тис. т (</a:t>
            </a:r>
            <a:r>
              <a:rPr lang="ru-RU" sz="2400" i="1" dirty="0" err="1">
                <a:latin typeface="Constantia" pitchFamily="18" charset="0"/>
              </a:rPr>
              <a:t>основний</a:t>
            </a:r>
            <a:r>
              <a:rPr lang="ru-RU" sz="2400" i="1" dirty="0">
                <a:latin typeface="Constantia" pitchFamily="18" charset="0"/>
              </a:rPr>
              <a:t> центр </a:t>
            </a:r>
            <a:r>
              <a:rPr lang="ru-RU" sz="2400" i="1" dirty="0" err="1">
                <a:latin typeface="Constantia" pitchFamily="18" charset="0"/>
              </a:rPr>
              <a:t>Рісдон</a:t>
            </a:r>
            <a:r>
              <a:rPr lang="ru-RU" sz="2400" i="1" dirty="0">
                <a:latin typeface="Constantia" pitchFamily="18" charset="0"/>
              </a:rPr>
              <a:t>), </a:t>
            </a:r>
            <a:r>
              <a:rPr lang="ru-RU" sz="2400" i="1" dirty="0" err="1">
                <a:latin typeface="Constantia" pitchFamily="18" charset="0"/>
              </a:rPr>
              <a:t>свинцю</a:t>
            </a:r>
            <a:r>
              <a:rPr lang="ru-RU" sz="2400" i="1" dirty="0">
                <a:latin typeface="Constantia" pitchFamily="18" charset="0"/>
              </a:rPr>
              <a:t>—254,4 тис. т (</a:t>
            </a:r>
            <a:r>
              <a:rPr lang="ru-RU" sz="2400" i="1" dirty="0" err="1">
                <a:latin typeface="Constantia" pitchFamily="18" charset="0"/>
              </a:rPr>
              <a:t>Порт-Пірі</a:t>
            </a:r>
            <a:r>
              <a:rPr lang="ru-RU" sz="2400" i="1" dirty="0">
                <a:latin typeface="Constantia" pitchFamily="18" charset="0"/>
              </a:rPr>
              <a:t>, 2-е </a:t>
            </a:r>
            <a:r>
              <a:rPr lang="ru-RU" sz="2400" i="1" dirty="0" err="1">
                <a:latin typeface="Constantia" pitchFamily="18" charset="0"/>
              </a:rPr>
              <a:t>місце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серед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капіталістичних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країн</a:t>
            </a:r>
            <a:r>
              <a:rPr lang="ru-RU" sz="2400" i="1" dirty="0">
                <a:latin typeface="Constantia" pitchFamily="18" charset="0"/>
              </a:rPr>
              <a:t>). </a:t>
            </a:r>
            <a:r>
              <a:rPr lang="ru-RU" sz="2400" i="1" dirty="0" err="1">
                <a:latin typeface="Constantia" pitchFamily="18" charset="0"/>
              </a:rPr>
              <a:t>Працюють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мідеплавильний</a:t>
            </a:r>
            <a:r>
              <a:rPr lang="ru-RU" sz="2400" i="1" dirty="0">
                <a:latin typeface="Constantia" pitchFamily="18" charset="0"/>
              </a:rPr>
              <a:t> завод, </a:t>
            </a:r>
            <a:r>
              <a:rPr lang="ru-RU" sz="2400" i="1" dirty="0" err="1">
                <a:latin typeface="Constantia" pitchFamily="18" charset="0"/>
              </a:rPr>
              <a:t>алюмінійовий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комбінат</a:t>
            </a:r>
            <a:r>
              <a:rPr lang="ru-RU" sz="2400" i="1" dirty="0">
                <a:latin typeface="Constantia" pitchFamily="18" charset="0"/>
              </a:rPr>
              <a:t>. </a:t>
            </a:r>
            <a:r>
              <a:rPr lang="ru-RU" sz="2400" i="1" dirty="0" err="1">
                <a:latin typeface="Constantia" pitchFamily="18" charset="0"/>
              </a:rPr>
              <a:t>Значного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розвитку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набули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деякі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галузі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машинобудування</a:t>
            </a:r>
            <a:r>
              <a:rPr lang="ru-RU" sz="2400" i="1" dirty="0">
                <a:latin typeface="Constantia" pitchFamily="18" charset="0"/>
              </a:rPr>
              <a:t>—</a:t>
            </a:r>
            <a:r>
              <a:rPr lang="ru-RU" sz="2400" i="1" dirty="0" err="1">
                <a:latin typeface="Constantia" pitchFamily="18" charset="0"/>
              </a:rPr>
              <a:t>автобудування</a:t>
            </a:r>
            <a:r>
              <a:rPr lang="ru-RU" sz="2400" i="1" dirty="0">
                <a:latin typeface="Constantia" pitchFamily="18" charset="0"/>
              </a:rPr>
              <a:t> (</a:t>
            </a:r>
            <a:r>
              <a:rPr lang="ru-RU" sz="2400" i="1" dirty="0" err="1">
                <a:latin typeface="Constantia" pitchFamily="18" charset="0"/>
              </a:rPr>
              <a:t>головним</a:t>
            </a:r>
            <a:r>
              <a:rPr lang="ru-RU" sz="2400" i="1" dirty="0">
                <a:latin typeface="Constantia" pitchFamily="18" charset="0"/>
              </a:rPr>
              <a:t> чином </a:t>
            </a:r>
            <a:r>
              <a:rPr lang="ru-RU" sz="2400" i="1" dirty="0" err="1">
                <a:latin typeface="Constantia" pitchFamily="18" charset="0"/>
              </a:rPr>
              <a:t>з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частин</a:t>
            </a:r>
            <a:r>
              <a:rPr lang="ru-RU" sz="2400" i="1" dirty="0">
                <a:latin typeface="Constantia" pitchFamily="18" charset="0"/>
              </a:rPr>
              <a:t>, </a:t>
            </a:r>
            <a:r>
              <a:rPr lang="ru-RU" sz="2400" i="1" dirty="0" err="1">
                <a:latin typeface="Constantia" pitchFamily="18" charset="0"/>
              </a:rPr>
              <a:t>що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імпортуються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з</a:t>
            </a:r>
            <a:r>
              <a:rPr lang="ru-RU" sz="2400" i="1" dirty="0">
                <a:latin typeface="Constantia" pitchFamily="18" charset="0"/>
              </a:rPr>
              <a:t> США </a:t>
            </a:r>
            <a:r>
              <a:rPr lang="ru-RU" sz="2400" i="1" dirty="0" err="1">
                <a:latin typeface="Constantia" pitchFamily="18" charset="0"/>
              </a:rPr>
              <a:t>і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Англії</a:t>
            </a:r>
            <a:r>
              <a:rPr lang="ru-RU" sz="2400" i="1" dirty="0">
                <a:latin typeface="Constantia" pitchFamily="18" charset="0"/>
              </a:rPr>
              <a:t>), </a:t>
            </a:r>
            <a:r>
              <a:rPr lang="ru-RU" sz="2400" i="1" dirty="0" err="1">
                <a:latin typeface="Constantia" pitchFamily="18" charset="0"/>
              </a:rPr>
              <a:t>суднобудування</a:t>
            </a:r>
            <a:r>
              <a:rPr lang="ru-RU" sz="2400" i="1" dirty="0">
                <a:latin typeface="Constantia" pitchFamily="18" charset="0"/>
              </a:rPr>
              <a:t> (</a:t>
            </a:r>
            <a:r>
              <a:rPr lang="ru-RU" sz="2400" i="1" dirty="0" err="1">
                <a:latin typeface="Constantia" pitchFamily="18" charset="0"/>
              </a:rPr>
              <a:t>Сідней</a:t>
            </a:r>
            <a:r>
              <a:rPr lang="ru-RU" sz="2400" i="1" dirty="0">
                <a:latin typeface="Constantia" pitchFamily="18" charset="0"/>
              </a:rPr>
              <a:t>, Мельбурн, </a:t>
            </a:r>
            <a:r>
              <a:rPr lang="ru-RU" sz="2400" i="1" dirty="0" err="1">
                <a:latin typeface="Constantia" pitchFamily="18" charset="0"/>
              </a:rPr>
              <a:t>Уаялла</a:t>
            </a:r>
            <a:r>
              <a:rPr lang="ru-RU" sz="2400" i="1" dirty="0">
                <a:latin typeface="Constantia" pitchFamily="18" charset="0"/>
              </a:rPr>
              <a:t>, </a:t>
            </a:r>
            <a:r>
              <a:rPr lang="ru-RU" sz="2400" i="1" dirty="0" err="1">
                <a:latin typeface="Constantia" pitchFamily="18" charset="0"/>
              </a:rPr>
              <a:t>Брісбен</a:t>
            </a:r>
            <a:r>
              <a:rPr lang="ru-RU" sz="2400" i="1" dirty="0">
                <a:latin typeface="Constantia" pitchFamily="18" charset="0"/>
              </a:rPr>
              <a:t>), с.-г. </a:t>
            </a:r>
            <a:r>
              <a:rPr lang="ru-RU" sz="2400" i="1" dirty="0" err="1">
                <a:latin typeface="Constantia" pitchFamily="18" charset="0"/>
              </a:rPr>
              <a:t>машинобудування</a:t>
            </a:r>
            <a:r>
              <a:rPr lang="ru-RU" sz="2400" i="1" dirty="0">
                <a:latin typeface="Constantia" pitchFamily="18" charset="0"/>
              </a:rPr>
              <a:t> (</a:t>
            </a:r>
            <a:r>
              <a:rPr lang="ru-RU" sz="2400" i="1" dirty="0" err="1">
                <a:latin typeface="Constantia" pitchFamily="18" charset="0"/>
              </a:rPr>
              <a:t>міста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Пд</a:t>
            </a:r>
            <a:r>
              <a:rPr lang="ru-RU" sz="2400" i="1" dirty="0">
                <a:latin typeface="Constantia" pitchFamily="18" charset="0"/>
              </a:rPr>
              <a:t>. </a:t>
            </a:r>
            <a:r>
              <a:rPr lang="ru-RU" sz="2400" i="1" dirty="0" err="1">
                <a:latin typeface="Constantia" pitchFamily="18" charset="0"/>
              </a:rPr>
              <a:t>і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Пд</a:t>
            </a:r>
            <a:r>
              <a:rPr lang="ru-RU" sz="2400" i="1" dirty="0">
                <a:latin typeface="Constantia" pitchFamily="18" charset="0"/>
              </a:rPr>
              <a:t>. Сходу), </a:t>
            </a:r>
            <a:r>
              <a:rPr lang="ru-RU" sz="2400" i="1" dirty="0" err="1">
                <a:latin typeface="Constantia" pitchFamily="18" charset="0"/>
              </a:rPr>
              <a:t>виробництво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електротехнічного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устаткування</a:t>
            </a:r>
            <a:r>
              <a:rPr lang="ru-RU" sz="2400" i="1" dirty="0">
                <a:latin typeface="Constantia" pitchFamily="18" charset="0"/>
              </a:rPr>
              <a:t> (</a:t>
            </a:r>
            <a:r>
              <a:rPr lang="ru-RU" sz="2400" i="1" dirty="0" err="1">
                <a:latin typeface="Constantia" pitchFamily="18" charset="0"/>
              </a:rPr>
              <a:t>Сідней</a:t>
            </a:r>
            <a:r>
              <a:rPr lang="ru-RU" sz="2400" i="1" dirty="0">
                <a:latin typeface="Constantia" pitchFamily="18" charset="0"/>
              </a:rPr>
              <a:t>, Мельбурн, </a:t>
            </a:r>
            <a:r>
              <a:rPr lang="ru-RU" sz="2400" i="1" dirty="0" err="1">
                <a:latin typeface="Constantia" pitchFamily="18" charset="0"/>
              </a:rPr>
              <a:t>Аделаїда</a:t>
            </a:r>
            <a:r>
              <a:rPr lang="ru-RU" sz="2400" i="1" dirty="0">
                <a:latin typeface="Constantia" pitchFamily="18" charset="0"/>
              </a:rPr>
              <a:t>, </a:t>
            </a:r>
            <a:r>
              <a:rPr lang="ru-RU" sz="2400" i="1" dirty="0" err="1">
                <a:latin typeface="Constantia" pitchFamily="18" charset="0"/>
              </a:rPr>
              <a:t>Брісбен</a:t>
            </a:r>
            <a:r>
              <a:rPr lang="ru-RU" sz="2400" i="1" dirty="0">
                <a:latin typeface="Constantia" pitchFamily="18" charset="0"/>
              </a:rPr>
              <a:t>), </a:t>
            </a:r>
            <a:r>
              <a:rPr lang="ru-RU" sz="2400" i="1" dirty="0" err="1">
                <a:latin typeface="Constantia" pitchFamily="18" charset="0"/>
              </a:rPr>
              <a:t>різних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верстатів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і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озброєння</a:t>
            </a:r>
            <a:r>
              <a:rPr lang="ru-RU" sz="2400" i="1" dirty="0"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0"/>
            <a:ext cx="6858000" cy="6858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i="1" dirty="0" err="1" smtClean="0">
                <a:latin typeface="Constantia" pitchFamily="18" charset="0"/>
              </a:rPr>
              <a:t>Вироблено</a:t>
            </a:r>
            <a:r>
              <a:rPr lang="ru-RU" sz="2400" i="1" dirty="0" smtClean="0">
                <a:latin typeface="Constantia" pitchFamily="18" charset="0"/>
              </a:rPr>
              <a:t> 20 </a:t>
            </a:r>
            <a:r>
              <a:rPr lang="ru-RU" sz="2400" i="1" dirty="0" err="1" smtClean="0">
                <a:latin typeface="Constantia" pitchFamily="18" charset="0"/>
              </a:rPr>
              <a:t>млрд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квт-г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електроенергії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них 4/5 на </a:t>
            </a:r>
            <a:r>
              <a:rPr lang="ru-RU" sz="2400" i="1" dirty="0" err="1" smtClean="0">
                <a:latin typeface="Constantia" pitchFamily="18" charset="0"/>
              </a:rPr>
              <a:t>теплоелектростанціях</a:t>
            </a:r>
            <a:r>
              <a:rPr lang="ru-RU" sz="2400" i="1" dirty="0" smtClean="0">
                <a:latin typeface="Constantia" pitchFamily="18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i="1" dirty="0" err="1" smtClean="0">
                <a:latin typeface="Constantia" pitchFamily="18" charset="0"/>
              </a:rPr>
              <a:t>Потужність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нафтопереробних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з-дів</a:t>
            </a:r>
            <a:r>
              <a:rPr lang="ru-RU" sz="2400" i="1" dirty="0" smtClean="0">
                <a:latin typeface="Constantia" pitchFamily="18" charset="0"/>
              </a:rPr>
              <a:t> 8,6 </a:t>
            </a:r>
            <a:r>
              <a:rPr lang="ru-RU" sz="2400" i="1" dirty="0" err="1" smtClean="0">
                <a:latin typeface="Constantia" pitchFamily="18" charset="0"/>
              </a:rPr>
              <a:t>млн</a:t>
            </a:r>
            <a:r>
              <a:rPr lang="ru-RU" sz="2400" i="1" dirty="0" smtClean="0">
                <a:latin typeface="Constantia" pitchFamily="18" charset="0"/>
              </a:rPr>
              <a:t> т </a:t>
            </a:r>
            <a:r>
              <a:rPr lang="ru-RU" sz="2400" i="1" dirty="0" err="1" smtClean="0">
                <a:latin typeface="Constantia" pitchFamily="18" charset="0"/>
                <a:hlinkClick r:id="rId2" tooltip="Нафта"/>
              </a:rPr>
              <a:t>нафти</a:t>
            </a:r>
            <a:r>
              <a:rPr lang="ru-RU" sz="2400" i="1" dirty="0" smtClean="0">
                <a:latin typeface="Constantia" pitchFamily="18" charset="0"/>
              </a:rPr>
              <a:t> (1957).</a:t>
            </a:r>
            <a:endParaRPr lang="en-US" sz="2400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i="1" dirty="0" err="1" smtClean="0">
                <a:latin typeface="Constantia" pitchFamily="18" charset="0"/>
              </a:rPr>
              <a:t>Хімічна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промисловість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виробляє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синтетичне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пальне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сірчану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к-ту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добрива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вибухові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речовини</a:t>
            </a:r>
            <a:r>
              <a:rPr lang="ru-RU" sz="2400" i="1" dirty="0" smtClean="0">
                <a:latin typeface="Constantia" pitchFamily="18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Constantia" pitchFamily="18" charset="0"/>
              </a:rPr>
              <a:t>В </a:t>
            </a:r>
            <a:r>
              <a:rPr lang="ru-RU" sz="2400" i="1" dirty="0" err="1" smtClean="0">
                <a:latin typeface="Constantia" pitchFamily="18" charset="0"/>
              </a:rPr>
              <a:t>харчовій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промисловості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виділяються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м'ясокомбінати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зосереджені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містах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штатів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Квінсленд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Вікторія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Новий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Пд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Уельс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Підприємства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борошномельної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маслоробної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цукрової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пивоварної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промисловості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розміщені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більш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рівномірно</a:t>
            </a:r>
            <a:r>
              <a:rPr lang="ru-RU" sz="2400" i="1" dirty="0" smtClean="0">
                <a:latin typeface="Constantia" pitchFamily="18" charset="0"/>
              </a:rPr>
              <a:t> в портах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внутр.районах</a:t>
            </a:r>
            <a:r>
              <a:rPr lang="ru-RU" sz="2400" i="1" dirty="0" smtClean="0">
                <a:latin typeface="Constantia" pitchFamily="18" charset="0"/>
              </a:rPr>
              <a:t>. У текст. </a:t>
            </a:r>
            <a:r>
              <a:rPr lang="ru-RU" sz="2400" i="1" dirty="0" err="1" smtClean="0">
                <a:latin typeface="Constantia" pitchFamily="18" charset="0"/>
              </a:rPr>
              <a:t>промисловості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провідне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місце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займав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виробн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вовни</a:t>
            </a:r>
            <a:r>
              <a:rPr lang="ru-RU" sz="2400" i="1" dirty="0" smtClean="0">
                <a:latin typeface="Constantia" pitchFamily="18" charset="0"/>
              </a:rPr>
              <a:t> (шт. </a:t>
            </a:r>
            <a:r>
              <a:rPr lang="ru-RU" sz="2400" i="1" dirty="0" err="1" smtClean="0">
                <a:latin typeface="Constantia" pitchFamily="18" charset="0"/>
              </a:rPr>
              <a:t>Вікторія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Новий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Пд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Уельс</a:t>
            </a:r>
            <a:r>
              <a:rPr lang="ru-RU" sz="2400" i="1" dirty="0" smtClean="0">
                <a:latin typeface="Constantia" pitchFamily="18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uk-UA" b="1" i="1" dirty="0" smtClean="0">
                <a:latin typeface="Constantia" pitchFamily="18" charset="0"/>
              </a:rPr>
              <a:t>Сільське </a:t>
            </a:r>
            <a:r>
              <a:rPr lang="uk-UA" b="1" i="1" dirty="0" err="1" smtClean="0">
                <a:latin typeface="Constantia" pitchFamily="18" charset="0"/>
              </a:rPr>
              <a:t>господарсво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914400"/>
            <a:ext cx="7848600" cy="5943600"/>
          </a:xfrm>
        </p:spPr>
        <p:txBody>
          <a:bodyPr/>
          <a:lstStyle/>
          <a:p>
            <a:pPr>
              <a:buNone/>
            </a:pPr>
            <a:r>
              <a:rPr lang="ru-RU" sz="2100" i="1" dirty="0" smtClean="0">
                <a:latin typeface="Constantia" pitchFamily="18" charset="0"/>
              </a:rPr>
              <a:t>      </a:t>
            </a:r>
            <a:r>
              <a:rPr lang="ru-RU" sz="2100" i="1" dirty="0" err="1" smtClean="0">
                <a:latin typeface="Constantia" pitchFamily="18" charset="0"/>
              </a:rPr>
              <a:t>Австралія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є</a:t>
            </a:r>
            <a:r>
              <a:rPr lang="ru-RU" sz="2100" i="1" dirty="0" smtClean="0">
                <a:latin typeface="Constantia" pitchFamily="18" charset="0"/>
              </a:rPr>
              <a:t> одним </a:t>
            </a:r>
            <a:r>
              <a:rPr lang="ru-RU" sz="2100" i="1" dirty="0" err="1" smtClean="0">
                <a:latin typeface="Constantia" pitchFamily="18" charset="0"/>
              </a:rPr>
              <a:t>з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найбільших</a:t>
            </a:r>
            <a:r>
              <a:rPr lang="ru-RU" sz="2100" i="1" dirty="0" smtClean="0">
                <a:latin typeface="Constantia" pitchFamily="18" charset="0"/>
              </a:rPr>
              <a:t> у </a:t>
            </a:r>
            <a:r>
              <a:rPr lang="ru-RU" sz="2100" i="1" dirty="0" err="1" smtClean="0">
                <a:latin typeface="Constantia" pitchFamily="18" charset="0"/>
              </a:rPr>
              <a:t>світі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виробників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і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експортерів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зернових</a:t>
            </a:r>
            <a:r>
              <a:rPr lang="ru-RU" sz="2100" i="1" dirty="0" smtClean="0">
                <a:latin typeface="Constantia" pitchFamily="18" charset="0"/>
              </a:rPr>
              <a:t>. </a:t>
            </a:r>
            <a:r>
              <a:rPr lang="ru-RU" sz="2100" i="1" dirty="0" err="1" smtClean="0">
                <a:latin typeface="Constantia" pitchFamily="18" charset="0"/>
              </a:rPr>
              <a:t>Найбільше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значення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серед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зернових</a:t>
            </a:r>
            <a:r>
              <a:rPr lang="ru-RU" sz="2100" i="1" dirty="0" smtClean="0">
                <a:latin typeface="Constantia" pitchFamily="18" charset="0"/>
              </a:rPr>
              <a:t> культур </a:t>
            </a:r>
            <a:r>
              <a:rPr lang="ru-RU" sz="2100" i="1" dirty="0" err="1" smtClean="0">
                <a:latin typeface="Constantia" pitchFamily="18" charset="0"/>
              </a:rPr>
              <a:t>має</a:t>
            </a:r>
            <a:r>
              <a:rPr lang="ru-RU" sz="2100" i="1" dirty="0" smtClean="0">
                <a:latin typeface="Constantia" pitchFamily="18" charset="0"/>
              </a:rPr>
              <a:t> </a:t>
            </a:r>
            <a:r>
              <a:rPr lang="ru-RU" sz="2100" i="1" dirty="0" err="1" smtClean="0">
                <a:latin typeface="Constantia" pitchFamily="18" charset="0"/>
                <a:hlinkClick r:id="rId2" tooltip="Пшениця"/>
              </a:rPr>
              <a:t>пшениця</a:t>
            </a:r>
            <a:r>
              <a:rPr lang="ru-RU" sz="2100" i="1" dirty="0" smtClean="0">
                <a:latin typeface="Constantia" pitchFamily="18" charset="0"/>
              </a:rPr>
              <a:t>. </a:t>
            </a:r>
            <a:r>
              <a:rPr lang="ru-RU" sz="2100" i="1" dirty="0" err="1" smtClean="0">
                <a:latin typeface="Constantia" pitchFamily="18" charset="0"/>
              </a:rPr>
              <a:t>Посівна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площа</a:t>
            </a:r>
            <a:r>
              <a:rPr lang="ru-RU" sz="2100" i="1" dirty="0" smtClean="0">
                <a:latin typeface="Constantia" pitchFamily="18" charset="0"/>
              </a:rPr>
              <a:t> по </a:t>
            </a:r>
            <a:r>
              <a:rPr lang="ru-RU" sz="2100" i="1" dirty="0" err="1" smtClean="0">
                <a:latin typeface="Constantia" pitchFamily="18" charset="0"/>
              </a:rPr>
              <a:t>пшениці</a:t>
            </a:r>
            <a:r>
              <a:rPr lang="ru-RU" sz="2100" i="1" dirty="0" smtClean="0">
                <a:latin typeface="Constantia" pitchFamily="18" charset="0"/>
              </a:rPr>
              <a:t> в </a:t>
            </a:r>
            <a:r>
              <a:rPr lang="ru-RU" sz="2100" i="1" dirty="0" err="1" smtClean="0">
                <a:latin typeface="Constantia" pitchFamily="18" charset="0"/>
              </a:rPr>
              <a:t>середньому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коливається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від</a:t>
            </a:r>
            <a:r>
              <a:rPr lang="ru-RU" sz="2100" i="1" dirty="0" smtClean="0">
                <a:latin typeface="Constantia" pitchFamily="18" charset="0"/>
              </a:rPr>
              <a:t> 11,1 — 13,4 </a:t>
            </a:r>
            <a:r>
              <a:rPr lang="ru-RU" sz="2100" i="1" dirty="0" err="1" smtClean="0">
                <a:latin typeface="Constantia" pitchFamily="18" charset="0"/>
              </a:rPr>
              <a:t>млн</a:t>
            </a:r>
            <a:r>
              <a:rPr lang="ru-RU" sz="2100" i="1" dirty="0" smtClean="0">
                <a:latin typeface="Constantia" pitchFamily="18" charset="0"/>
              </a:rPr>
              <a:t> га. На </a:t>
            </a:r>
            <a:r>
              <a:rPr lang="ru-RU" sz="2100" i="1" dirty="0" err="1" smtClean="0">
                <a:latin typeface="Constantia" pitchFamily="18" charset="0"/>
              </a:rPr>
              <a:t>її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частку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припадає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понад</a:t>
            </a:r>
            <a:r>
              <a:rPr lang="ru-RU" sz="2100" i="1" dirty="0" smtClean="0">
                <a:latin typeface="Constantia" pitchFamily="18" charset="0"/>
              </a:rPr>
              <a:t> половина </a:t>
            </a:r>
            <a:r>
              <a:rPr lang="ru-RU" sz="2100" i="1" dirty="0" err="1" smtClean="0">
                <a:latin typeface="Constantia" pitchFamily="18" charset="0"/>
              </a:rPr>
              <a:t>всіх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посівних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площ</a:t>
            </a:r>
            <a:r>
              <a:rPr lang="ru-RU" sz="2100" i="1" dirty="0" smtClean="0">
                <a:latin typeface="Constantia" pitchFamily="18" charset="0"/>
              </a:rPr>
              <a:t>. </a:t>
            </a:r>
            <a:r>
              <a:rPr lang="ru-RU" sz="2100" i="1" dirty="0" err="1" smtClean="0">
                <a:latin typeface="Constantia" pitchFamily="18" charset="0"/>
              </a:rPr>
              <a:t>Врожайність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пшениці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різна</a:t>
            </a:r>
            <a:r>
              <a:rPr lang="ru-RU" sz="2100" i="1" dirty="0" smtClean="0">
                <a:latin typeface="Constantia" pitchFamily="18" charset="0"/>
              </a:rPr>
              <a:t> по роках </a:t>
            </a:r>
            <a:r>
              <a:rPr lang="ru-RU" sz="2100" i="1" dirty="0" err="1" smtClean="0">
                <a:latin typeface="Constantia" pitchFamily="18" charset="0"/>
              </a:rPr>
              <a:t>залежно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від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кліматичних</a:t>
            </a:r>
            <a:r>
              <a:rPr lang="ru-RU" sz="2100" i="1" dirty="0" smtClean="0">
                <a:latin typeface="Constantia" pitchFamily="18" charset="0"/>
              </a:rPr>
              <a:t> умов </a:t>
            </a:r>
            <a:r>
              <a:rPr lang="ru-RU" sz="2100" i="1" dirty="0" err="1" smtClean="0">
                <a:latin typeface="Constantia" pitchFamily="18" charset="0"/>
              </a:rPr>
              <a:t>і</a:t>
            </a:r>
            <a:r>
              <a:rPr lang="ru-RU" sz="2100" i="1" dirty="0" smtClean="0">
                <a:latin typeface="Constantia" pitchFamily="18" charset="0"/>
              </a:rPr>
              <a:t> становить </a:t>
            </a:r>
            <a:r>
              <a:rPr lang="ru-RU" sz="2100" i="1" dirty="0" err="1" smtClean="0">
                <a:latin typeface="Constantia" pitchFamily="18" charset="0"/>
              </a:rPr>
              <a:t>від</a:t>
            </a:r>
            <a:r>
              <a:rPr lang="ru-RU" sz="2100" i="1" dirty="0" smtClean="0">
                <a:latin typeface="Constantia" pitchFamily="18" charset="0"/>
              </a:rPr>
              <a:t> 0,9 до 2,1 тонн/га. </a:t>
            </a:r>
            <a:r>
              <a:rPr lang="ru-RU" sz="2100" i="1" dirty="0" err="1" smtClean="0">
                <a:latin typeface="Constantia" pitchFamily="18" charset="0"/>
              </a:rPr>
              <a:t>Переважно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це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озима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пшениця</a:t>
            </a:r>
            <a:r>
              <a:rPr lang="ru-RU" sz="2100" i="1" dirty="0" smtClean="0">
                <a:latin typeface="Constantia" pitchFamily="18" charset="0"/>
              </a:rPr>
              <a:t>, яка вельми </a:t>
            </a:r>
            <a:r>
              <a:rPr lang="ru-RU" sz="2100" i="1" dirty="0" err="1" smtClean="0">
                <a:latin typeface="Constantia" pitchFamily="18" charset="0"/>
              </a:rPr>
              <a:t>чутлива</a:t>
            </a:r>
            <a:r>
              <a:rPr lang="ru-RU" sz="2100" i="1" dirty="0" smtClean="0">
                <a:latin typeface="Constantia" pitchFamily="18" charset="0"/>
              </a:rPr>
              <a:t> до засух. В </a:t>
            </a:r>
            <a:r>
              <a:rPr lang="ru-RU" sz="2100" i="1" dirty="0" err="1" smtClean="0">
                <a:latin typeface="Constantia" pitchFamily="18" charset="0"/>
              </a:rPr>
              <a:t>середньому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валовий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збір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пшениці</a:t>
            </a:r>
            <a:r>
              <a:rPr lang="ru-RU" sz="2100" i="1" dirty="0" smtClean="0">
                <a:latin typeface="Constantia" pitchFamily="18" charset="0"/>
              </a:rPr>
              <a:t> становить </a:t>
            </a:r>
            <a:r>
              <a:rPr lang="ru-RU" sz="2100" i="1" dirty="0" err="1" smtClean="0">
                <a:latin typeface="Constantia" pitchFamily="18" charset="0"/>
              </a:rPr>
              <a:t>від</a:t>
            </a:r>
            <a:r>
              <a:rPr lang="ru-RU" sz="2100" i="1" dirty="0" smtClean="0">
                <a:latin typeface="Constantia" pitchFamily="18" charset="0"/>
              </a:rPr>
              <a:t> 10,1 (у </a:t>
            </a:r>
            <a:r>
              <a:rPr lang="ru-RU" sz="2100" i="1" dirty="0" err="1" smtClean="0">
                <a:latin typeface="Constantia" pitchFamily="18" charset="0"/>
              </a:rPr>
              <a:t>посушливі</a:t>
            </a:r>
            <a:r>
              <a:rPr lang="ru-RU" sz="2100" i="1" dirty="0" smtClean="0">
                <a:latin typeface="Constantia" pitchFamily="18" charset="0"/>
              </a:rPr>
              <a:t> роки) до 26,1 </a:t>
            </a:r>
            <a:r>
              <a:rPr lang="ru-RU" sz="2100" i="1" dirty="0" err="1" smtClean="0">
                <a:latin typeface="Constantia" pitchFamily="18" charset="0"/>
              </a:rPr>
              <a:t>млн</a:t>
            </a:r>
            <a:r>
              <a:rPr lang="ru-RU" sz="2100" i="1" dirty="0" smtClean="0">
                <a:latin typeface="Constantia" pitchFamily="18" charset="0"/>
              </a:rPr>
              <a:t> тонн. </a:t>
            </a:r>
            <a:r>
              <a:rPr lang="ru-RU" sz="2100" i="1" dirty="0" err="1" smtClean="0">
                <a:latin typeface="Constantia" pitchFamily="18" charset="0"/>
              </a:rPr>
              <a:t>Експорт</a:t>
            </a:r>
            <a:r>
              <a:rPr lang="ru-RU" sz="2100" i="1" dirty="0" smtClean="0">
                <a:latin typeface="Constantia" pitchFamily="18" charset="0"/>
              </a:rPr>
              <a:t> — </a:t>
            </a:r>
            <a:r>
              <a:rPr lang="ru-RU" sz="2100" i="1" dirty="0" err="1" smtClean="0">
                <a:latin typeface="Constantia" pitchFamily="18" charset="0"/>
              </a:rPr>
              <a:t>від</a:t>
            </a:r>
            <a:r>
              <a:rPr lang="ru-RU" sz="2100" i="1" dirty="0" smtClean="0">
                <a:latin typeface="Constantia" pitchFamily="18" charset="0"/>
              </a:rPr>
              <a:t> 7,5 до 18,0 </a:t>
            </a:r>
            <a:r>
              <a:rPr lang="ru-RU" sz="2100" i="1" dirty="0" err="1" smtClean="0">
                <a:latin typeface="Constantia" pitchFamily="18" charset="0"/>
              </a:rPr>
              <a:t>млн</a:t>
            </a:r>
            <a:r>
              <a:rPr lang="ru-RU" sz="2100" i="1" dirty="0" smtClean="0">
                <a:latin typeface="Constantia" pitchFamily="18" charset="0"/>
              </a:rPr>
              <a:t> тонн. </a:t>
            </a:r>
            <a:r>
              <a:rPr lang="ru-RU" sz="2100" i="1" dirty="0" err="1" smtClean="0">
                <a:latin typeface="Constantia" pitchFamily="18" charset="0"/>
              </a:rPr>
              <a:t>Імпорт</a:t>
            </a:r>
            <a:r>
              <a:rPr lang="ru-RU" sz="2100" i="1" dirty="0" smtClean="0">
                <a:latin typeface="Constantia" pitchFamily="18" charset="0"/>
              </a:rPr>
              <a:t> — 0,1-0,3 </a:t>
            </a:r>
            <a:r>
              <a:rPr lang="ru-RU" sz="2100" i="1" dirty="0" err="1" smtClean="0">
                <a:latin typeface="Constantia" pitchFamily="18" charset="0"/>
              </a:rPr>
              <a:t>млн</a:t>
            </a:r>
            <a:r>
              <a:rPr lang="ru-RU" sz="2100" i="1" dirty="0" smtClean="0">
                <a:latin typeface="Constantia" pitchFamily="18" charset="0"/>
              </a:rPr>
              <a:t> тонн. </a:t>
            </a:r>
            <a:r>
              <a:rPr lang="ru-RU" sz="2100" i="1" dirty="0" err="1" smtClean="0">
                <a:latin typeface="Constantia" pitchFamily="18" charset="0"/>
              </a:rPr>
              <a:t>Споживання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усередині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країни</a:t>
            </a:r>
            <a:r>
              <a:rPr lang="ru-RU" sz="2100" i="1" dirty="0" smtClean="0">
                <a:latin typeface="Constantia" pitchFamily="18" charset="0"/>
              </a:rPr>
              <a:t> — 5,3 — 6,5 </a:t>
            </a:r>
            <a:r>
              <a:rPr lang="ru-RU" sz="2100" i="1" dirty="0" err="1" smtClean="0">
                <a:latin typeface="Constantia" pitchFamily="18" charset="0"/>
              </a:rPr>
              <a:t>млн</a:t>
            </a:r>
            <a:r>
              <a:rPr lang="ru-RU" sz="2100" i="1" dirty="0" smtClean="0">
                <a:latin typeface="Constantia" pitchFamily="18" charset="0"/>
              </a:rPr>
              <a:t> тонн. </a:t>
            </a:r>
            <a:r>
              <a:rPr lang="ru-RU" sz="2100" i="1" dirty="0" err="1" smtClean="0">
                <a:latin typeface="Constantia" pitchFamily="18" charset="0"/>
              </a:rPr>
              <a:t>Перехідні</a:t>
            </a:r>
            <a:r>
              <a:rPr lang="ru-RU" sz="2100" i="1" dirty="0" smtClean="0">
                <a:latin typeface="Constantia" pitchFamily="18" charset="0"/>
              </a:rPr>
              <a:t> запаси </a:t>
            </a:r>
            <a:r>
              <a:rPr lang="ru-RU" sz="2100" i="1" dirty="0" err="1" smtClean="0">
                <a:latin typeface="Constantia" pitchFamily="18" charset="0"/>
              </a:rPr>
              <a:t>становлять</a:t>
            </a:r>
            <a:r>
              <a:rPr lang="ru-RU" sz="2100" i="1" dirty="0" smtClean="0">
                <a:latin typeface="Constantia" pitchFamily="18" charset="0"/>
              </a:rPr>
              <a:t> 3,2 — 9,6 </a:t>
            </a:r>
            <a:r>
              <a:rPr lang="ru-RU" sz="2100" i="1" dirty="0" err="1" smtClean="0">
                <a:latin typeface="Constantia" pitchFamily="18" charset="0"/>
              </a:rPr>
              <a:t>млн</a:t>
            </a:r>
            <a:r>
              <a:rPr lang="ru-RU" sz="2100" i="1" dirty="0" smtClean="0">
                <a:latin typeface="Constantia" pitchFamily="18" charset="0"/>
              </a:rPr>
              <a:t> тонн. </a:t>
            </a:r>
            <a:r>
              <a:rPr lang="ru-RU" sz="2100" i="1" dirty="0" err="1" smtClean="0">
                <a:latin typeface="Constantia" pitchFamily="18" charset="0"/>
              </a:rPr>
              <a:t>Посівна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площа</a:t>
            </a:r>
            <a:r>
              <a:rPr lang="ru-RU" sz="2100" i="1" dirty="0" smtClean="0">
                <a:latin typeface="Constantia" pitchFamily="18" charset="0"/>
              </a:rPr>
              <a:t> по ячменю становить 3,5 — 4,6 </a:t>
            </a:r>
            <a:r>
              <a:rPr lang="ru-RU" sz="2100" i="1" dirty="0" err="1" smtClean="0">
                <a:latin typeface="Constantia" pitchFamily="18" charset="0"/>
              </a:rPr>
              <a:t>млн</a:t>
            </a:r>
            <a:r>
              <a:rPr lang="ru-RU" sz="2100" i="1" dirty="0" smtClean="0">
                <a:latin typeface="Constantia" pitchFamily="18" charset="0"/>
              </a:rPr>
              <a:t> га. </a:t>
            </a:r>
            <a:r>
              <a:rPr lang="ru-RU" sz="2100" i="1" dirty="0" err="1" smtClean="0">
                <a:latin typeface="Constantia" pitchFamily="18" charset="0"/>
              </a:rPr>
              <a:t>Врожайність</a:t>
            </a:r>
            <a:r>
              <a:rPr lang="ru-RU" sz="2100" i="1" dirty="0" smtClean="0">
                <a:latin typeface="Constantia" pitchFamily="18" charset="0"/>
              </a:rPr>
              <a:t> 1,0 — 2,3 тонн/га. </a:t>
            </a:r>
            <a:r>
              <a:rPr lang="ru-RU" sz="2100" i="1" dirty="0" err="1" smtClean="0">
                <a:latin typeface="Constantia" pitchFamily="18" charset="0"/>
              </a:rPr>
              <a:t>Виробництво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коливається</a:t>
            </a:r>
            <a:r>
              <a:rPr lang="ru-RU" sz="2100" i="1" dirty="0" smtClean="0">
                <a:latin typeface="Constantia" pitchFamily="18" charset="0"/>
              </a:rPr>
              <a:t> в рамках 3,9 — 10,4 </a:t>
            </a:r>
            <a:r>
              <a:rPr lang="ru-RU" sz="2100" i="1" dirty="0" err="1" smtClean="0">
                <a:latin typeface="Constantia" pitchFamily="18" charset="0"/>
              </a:rPr>
              <a:t>млн</a:t>
            </a:r>
            <a:r>
              <a:rPr lang="ru-RU" sz="2100" i="1" dirty="0" smtClean="0">
                <a:latin typeface="Constantia" pitchFamily="18" charset="0"/>
              </a:rPr>
              <a:t> тонн. </a:t>
            </a:r>
            <a:r>
              <a:rPr lang="ru-RU" sz="2100" i="1" dirty="0" err="1" smtClean="0">
                <a:latin typeface="Constantia" pitchFamily="18" charset="0"/>
              </a:rPr>
              <a:t>Експорт</a:t>
            </a:r>
            <a:r>
              <a:rPr lang="ru-RU" sz="2100" i="1" dirty="0" smtClean="0">
                <a:latin typeface="Constantia" pitchFamily="18" charset="0"/>
              </a:rPr>
              <a:t> — 1,9 — 6,4 </a:t>
            </a:r>
            <a:r>
              <a:rPr lang="ru-RU" sz="2100" i="1" dirty="0" err="1" smtClean="0">
                <a:latin typeface="Constantia" pitchFamily="18" charset="0"/>
              </a:rPr>
              <a:t>млн</a:t>
            </a:r>
            <a:r>
              <a:rPr lang="ru-RU" sz="2100" i="1" dirty="0" smtClean="0">
                <a:latin typeface="Constantia" pitchFamily="18" charset="0"/>
              </a:rPr>
              <a:t> тонн, </a:t>
            </a:r>
            <a:r>
              <a:rPr lang="ru-RU" sz="2100" i="1" dirty="0" err="1" smtClean="0">
                <a:latin typeface="Constantia" pitchFamily="18" charset="0"/>
              </a:rPr>
              <a:t>залежно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від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світової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кон'юнктури</a:t>
            </a:r>
            <a:r>
              <a:rPr lang="ru-RU" sz="2100" i="1" dirty="0" smtClean="0">
                <a:latin typeface="Constantia" pitchFamily="18" charset="0"/>
              </a:rPr>
              <a:t>. </a:t>
            </a:r>
            <a:r>
              <a:rPr lang="ru-RU" sz="2100" i="1" dirty="0" err="1" smtClean="0">
                <a:latin typeface="Constantia" pitchFamily="18" charset="0"/>
              </a:rPr>
              <a:t>Споживання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всередині</a:t>
            </a:r>
            <a:r>
              <a:rPr lang="ru-RU" sz="2100" i="1" dirty="0" smtClean="0">
                <a:latin typeface="Constantia" pitchFamily="18" charset="0"/>
              </a:rPr>
              <a:t> </a:t>
            </a:r>
            <a:r>
              <a:rPr lang="ru-RU" sz="2100" i="1" dirty="0" err="1" smtClean="0">
                <a:latin typeface="Constantia" pitchFamily="18" charset="0"/>
              </a:rPr>
              <a:t>країни</a:t>
            </a:r>
            <a:r>
              <a:rPr lang="ru-RU" sz="2100" i="1" dirty="0" smtClean="0">
                <a:latin typeface="Constantia" pitchFamily="18" charset="0"/>
              </a:rPr>
              <a:t> становить 2,2 — 3,8 </a:t>
            </a:r>
            <a:r>
              <a:rPr lang="ru-RU" sz="2100" i="1" dirty="0" err="1" smtClean="0">
                <a:latin typeface="Constantia" pitchFamily="18" charset="0"/>
              </a:rPr>
              <a:t>млн</a:t>
            </a:r>
            <a:r>
              <a:rPr lang="ru-RU" sz="2100" i="1" dirty="0" smtClean="0">
                <a:latin typeface="Constantia" pitchFamily="18" charset="0"/>
              </a:rPr>
              <a:t> тонн. </a:t>
            </a:r>
            <a:r>
              <a:rPr lang="ru-RU" sz="2100" i="1" dirty="0" err="1" smtClean="0">
                <a:latin typeface="Constantia" pitchFamily="18" charset="0"/>
              </a:rPr>
              <a:t>Перехідні</a:t>
            </a:r>
            <a:r>
              <a:rPr lang="ru-RU" sz="2100" i="1" dirty="0" smtClean="0">
                <a:latin typeface="Constantia" pitchFamily="18" charset="0"/>
              </a:rPr>
              <a:t> запаси — 0,6 — 2,7 </a:t>
            </a:r>
            <a:r>
              <a:rPr lang="ru-RU" sz="2100" i="1" dirty="0" err="1" smtClean="0">
                <a:latin typeface="Constantia" pitchFamily="18" charset="0"/>
              </a:rPr>
              <a:t>млн</a:t>
            </a:r>
            <a:r>
              <a:rPr lang="ru-RU" sz="2100" i="1" dirty="0" smtClean="0">
                <a:latin typeface="Constantia" pitchFamily="18" charset="0"/>
              </a:rPr>
              <a:t> тонн.</a:t>
            </a:r>
          </a:p>
          <a:p>
            <a:pPr>
              <a:buNone/>
            </a:pPr>
            <a:endParaRPr lang="ru-RU" sz="1400" i="1" dirty="0" smtClean="0">
              <a:latin typeface="Constantia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0"/>
            <a:ext cx="6858000" cy="670560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Серед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інших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зернових</a:t>
            </a:r>
            <a:r>
              <a:rPr lang="ru-RU" sz="2400" i="1" dirty="0" smtClean="0">
                <a:latin typeface="Constantia" pitchFamily="18" charset="0"/>
              </a:rPr>
              <a:t> культур </a:t>
            </a:r>
            <a:r>
              <a:rPr lang="ru-RU" sz="2400" i="1" dirty="0" err="1" smtClean="0">
                <a:latin typeface="Constantia" pitchFamily="18" charset="0"/>
              </a:rPr>
              <a:t>виділяються</a:t>
            </a:r>
            <a:r>
              <a:rPr lang="ru-RU" sz="2400" i="1" dirty="0" smtClean="0">
                <a:latin typeface="Constantia" pitchFamily="18" charset="0"/>
              </a:rPr>
              <a:t> </a:t>
            </a:r>
            <a:r>
              <a:rPr lang="ru-RU" sz="2400" i="1" dirty="0" err="1" smtClean="0">
                <a:latin typeface="Constantia" pitchFamily="18" charset="0"/>
              </a:rPr>
              <a:t>кукурудза</a:t>
            </a:r>
            <a:r>
              <a:rPr lang="en-US" sz="2400" i="1" dirty="0" smtClean="0">
                <a:latin typeface="Constantia" pitchFamily="18" charset="0"/>
              </a:rPr>
              <a:t> </a:t>
            </a:r>
            <a:r>
              <a:rPr lang="ru-RU" sz="2400" i="1" dirty="0" smtClean="0">
                <a:latin typeface="Constantia" pitchFamily="18" charset="0"/>
              </a:rPr>
              <a:t>(</a:t>
            </a:r>
            <a:r>
              <a:rPr lang="ru-RU" sz="2400" i="1" dirty="0" err="1" smtClean="0">
                <a:latin typeface="Constantia" pitchFamily="18" charset="0"/>
              </a:rPr>
              <a:t>використовується</a:t>
            </a:r>
            <a:r>
              <a:rPr lang="ru-RU" sz="2400" i="1" dirty="0" smtClean="0">
                <a:latin typeface="Constantia" pitchFamily="18" charset="0"/>
              </a:rPr>
              <a:t> в основному на фураж), сорго (</a:t>
            </a:r>
            <a:r>
              <a:rPr lang="ru-RU" sz="2400" i="1" dirty="0" err="1" smtClean="0">
                <a:latin typeface="Constantia" pitchFamily="18" charset="0"/>
              </a:rPr>
              <a:t>вирощується</a:t>
            </a:r>
            <a:r>
              <a:rPr lang="ru-RU" sz="2400" i="1" dirty="0" smtClean="0">
                <a:latin typeface="Constantia" pitchFamily="18" charset="0"/>
              </a:rPr>
              <a:t> на зерно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на фураж), </a:t>
            </a:r>
            <a:r>
              <a:rPr lang="ru-RU" sz="2400" i="1" dirty="0" err="1" smtClean="0">
                <a:latin typeface="Constantia" pitchFamily="18" charset="0"/>
              </a:rPr>
              <a:t>трітікале</a:t>
            </a:r>
            <a:r>
              <a:rPr lang="ru-RU" sz="2400" i="1" dirty="0" smtClean="0">
                <a:latin typeface="Constantia" pitchFamily="18" charset="0"/>
              </a:rPr>
              <a:t> (</a:t>
            </a:r>
            <a:r>
              <a:rPr lang="ru-RU" sz="2400" i="1" dirty="0" err="1" smtClean="0">
                <a:latin typeface="Constantia" pitchFamily="18" charset="0"/>
              </a:rPr>
              <a:t>гібрид</a:t>
            </a:r>
            <a:r>
              <a:rPr lang="ru-RU" sz="2400" i="1" dirty="0" smtClean="0">
                <a:latin typeface="Constantia" pitchFamily="18" charset="0"/>
              </a:rPr>
              <a:t> жита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пшениці</a:t>
            </a:r>
            <a:r>
              <a:rPr lang="ru-RU" sz="2400" i="1" dirty="0" smtClean="0">
                <a:latin typeface="Constantia" pitchFamily="18" charset="0"/>
              </a:rPr>
              <a:t>), а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олійних</a:t>
            </a:r>
            <a:r>
              <a:rPr lang="ru-RU" sz="2400" i="1" dirty="0" smtClean="0">
                <a:latin typeface="Constantia" pitchFamily="18" charset="0"/>
              </a:rPr>
              <a:t> культур — </a:t>
            </a:r>
            <a:r>
              <a:rPr lang="ru-RU" sz="2400" i="1" dirty="0" err="1" smtClean="0">
                <a:latin typeface="Constantia" pitchFamily="18" charset="0"/>
              </a:rPr>
              <a:t>земляний</a:t>
            </a:r>
            <a:r>
              <a:rPr lang="en-US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горіх</a:t>
            </a:r>
            <a:r>
              <a:rPr lang="ru-RU" sz="2400" i="1" dirty="0" smtClean="0">
                <a:latin typeface="Constantia" pitchFamily="18" charset="0"/>
              </a:rPr>
              <a:t>, </a:t>
            </a:r>
            <a:r>
              <a:rPr lang="ru-RU" sz="2400" i="1" dirty="0" err="1" smtClean="0">
                <a:latin typeface="Constantia" pitchFamily="18" charset="0"/>
              </a:rPr>
              <a:t>соняшник</a:t>
            </a:r>
            <a:r>
              <a:rPr lang="ru-RU" sz="2400" i="1" dirty="0" smtClean="0">
                <a:latin typeface="Constantia" pitchFamily="18" charset="0"/>
              </a:rPr>
              <a:t>, сафлор, рапс, </a:t>
            </a:r>
            <a:r>
              <a:rPr lang="ru-RU" sz="2400" i="1" dirty="0" err="1" smtClean="0">
                <a:latin typeface="Constantia" pitchFamily="18" charset="0"/>
              </a:rPr>
              <a:t>канола</a:t>
            </a:r>
            <a:r>
              <a:rPr lang="ru-RU" sz="2400" i="1" dirty="0" smtClean="0">
                <a:latin typeface="Constantia" pitchFamily="18" charset="0"/>
              </a:rPr>
              <a:t>, соя</a:t>
            </a:r>
            <a:r>
              <a:rPr lang="en-US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Вирощують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цукрову</a:t>
            </a:r>
            <a:r>
              <a:rPr lang="ru-RU" sz="2400" i="1" dirty="0" smtClean="0">
                <a:latin typeface="Constantia" pitchFamily="18" charset="0"/>
              </a:rPr>
              <a:t> тростину, </a:t>
            </a:r>
            <a:r>
              <a:rPr lang="ru-RU" sz="2400" i="1" dirty="0" err="1" smtClean="0">
                <a:latin typeface="Constantia" pitchFamily="18" charset="0"/>
              </a:rPr>
              <a:t>банани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ананаси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земляний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горіх</a:t>
            </a:r>
            <a:r>
              <a:rPr lang="ru-RU" sz="2400" i="1" dirty="0" smtClean="0">
                <a:latin typeface="Constantia" pitchFamily="18" charset="0"/>
              </a:rPr>
              <a:t> (</a:t>
            </a:r>
            <a:r>
              <a:rPr lang="ru-RU" sz="2400" i="1" dirty="0" err="1" smtClean="0">
                <a:latin typeface="Constantia" pitchFamily="18" charset="0"/>
              </a:rPr>
              <a:t>переважно</a:t>
            </a:r>
            <a:r>
              <a:rPr lang="ru-RU" sz="2400" i="1" dirty="0" smtClean="0">
                <a:latin typeface="Constantia" pitchFamily="18" charset="0"/>
              </a:rPr>
              <a:t> в шт. </a:t>
            </a:r>
            <a:r>
              <a:rPr lang="ru-RU" sz="2400" i="1" dirty="0" err="1" smtClean="0">
                <a:latin typeface="Constantia" pitchFamily="18" charset="0"/>
              </a:rPr>
              <a:t>Квінсленд</a:t>
            </a:r>
            <a:r>
              <a:rPr lang="ru-RU" sz="2400" i="1" dirty="0" smtClean="0">
                <a:latin typeface="Constantia" pitchFamily="18" charset="0"/>
              </a:rPr>
              <a:t>), </a:t>
            </a:r>
            <a:r>
              <a:rPr lang="ru-RU" sz="2400" i="1" dirty="0" err="1" smtClean="0">
                <a:latin typeface="Constantia" pitchFamily="18" charset="0"/>
              </a:rPr>
              <a:t>цитрусові</a:t>
            </a:r>
            <a:r>
              <a:rPr lang="ru-RU" sz="2400" i="1" dirty="0" smtClean="0">
                <a:latin typeface="Constantia" pitchFamily="18" charset="0"/>
              </a:rPr>
              <a:t> (</a:t>
            </a:r>
            <a:r>
              <a:rPr lang="ru-RU" sz="2400" i="1" dirty="0" err="1" smtClean="0">
                <a:latin typeface="Constantia" pitchFamily="18" charset="0"/>
              </a:rPr>
              <a:t>Пд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Австралія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Вікторія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Новий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Пд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Уельс</a:t>
            </a:r>
            <a:r>
              <a:rPr lang="ru-RU" sz="2400" i="1" dirty="0" smtClean="0">
                <a:latin typeface="Constantia" pitchFamily="18" charset="0"/>
              </a:rPr>
              <a:t>).</a:t>
            </a:r>
            <a:endParaRPr lang="ru-RU" i="1" dirty="0">
              <a:latin typeface="Constantia" pitchFamily="18" charset="0"/>
            </a:endParaRPr>
          </a:p>
        </p:txBody>
      </p:sp>
      <p:pic>
        <p:nvPicPr>
          <p:cNvPr id="4" name="Рисунок 3" descr="aramel_ananas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962400"/>
            <a:ext cx="2667000" cy="2667000"/>
          </a:xfrm>
          <a:prstGeom prst="rect">
            <a:avLst/>
          </a:prstGeom>
        </p:spPr>
      </p:pic>
      <p:pic>
        <p:nvPicPr>
          <p:cNvPr id="5" name="Рисунок 4" descr="izbavyat-ot-migre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040" y="4419600"/>
            <a:ext cx="3566160" cy="222885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0"/>
            <a:ext cx="7239000" cy="6130925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Тваринництво</a:t>
            </a:r>
            <a:r>
              <a:rPr lang="ru-RU" sz="2400" i="1" dirty="0" smtClean="0">
                <a:latin typeface="Constantia" pitchFamily="18" charset="0"/>
              </a:rPr>
              <a:t> — </a:t>
            </a:r>
            <a:r>
              <a:rPr lang="ru-RU" sz="2400" i="1" dirty="0" err="1" smtClean="0">
                <a:latin typeface="Constantia" pitchFamily="18" charset="0"/>
              </a:rPr>
              <a:t>провідна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галузь</a:t>
            </a:r>
            <a:r>
              <a:rPr lang="ru-RU" sz="2400" i="1" dirty="0" smtClean="0">
                <a:latin typeface="Constantia" pitchFamily="18" charset="0"/>
              </a:rPr>
              <a:t> с. г.—</a:t>
            </a:r>
            <a:r>
              <a:rPr lang="ru-RU" sz="2400" i="1" dirty="0" err="1" smtClean="0">
                <a:latin typeface="Constantia" pitchFamily="18" charset="0"/>
              </a:rPr>
              <a:t>дає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бл</a:t>
            </a:r>
            <a:r>
              <a:rPr lang="ru-RU" sz="2400" i="1" dirty="0" smtClean="0">
                <a:latin typeface="Constantia" pitchFamily="18" charset="0"/>
              </a:rPr>
              <a:t>. 2/3 </a:t>
            </a:r>
            <a:r>
              <a:rPr lang="ru-RU" sz="2400" i="1" dirty="0" err="1" smtClean="0">
                <a:latin typeface="Constantia" pitchFamily="18" charset="0"/>
              </a:rPr>
              <a:t>вартості</a:t>
            </a:r>
            <a:r>
              <a:rPr lang="ru-RU" sz="2400" i="1" dirty="0" smtClean="0">
                <a:latin typeface="Constantia" pitchFamily="18" charset="0"/>
              </a:rPr>
              <a:t> с.-г. </a:t>
            </a:r>
            <a:r>
              <a:rPr lang="ru-RU" sz="2400" i="1" dirty="0" err="1" smtClean="0">
                <a:latin typeface="Constantia" pitchFamily="18" charset="0"/>
              </a:rPr>
              <a:t>продукції</a:t>
            </a:r>
            <a:r>
              <a:rPr lang="ru-RU" sz="2400" i="1" dirty="0" smtClean="0">
                <a:latin typeface="Constantia" pitchFamily="18" charset="0"/>
              </a:rPr>
              <a:t>. За </a:t>
            </a:r>
            <a:r>
              <a:rPr lang="ru-RU" sz="2400" i="1" dirty="0" err="1" smtClean="0">
                <a:latin typeface="Constantia" pitchFamily="18" charset="0"/>
              </a:rPr>
              <a:t>поголів'ям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овець</a:t>
            </a:r>
            <a:r>
              <a:rPr lang="ru-RU" sz="2400" i="1" dirty="0" smtClean="0">
                <a:latin typeface="Constantia" pitchFamily="18" charset="0"/>
              </a:rPr>
              <a:t> (149,3 </a:t>
            </a:r>
            <a:r>
              <a:rPr lang="ru-RU" sz="2400" i="1" dirty="0" err="1" smtClean="0">
                <a:latin typeface="Constantia" pitchFamily="18" charset="0"/>
              </a:rPr>
              <a:t>млн</a:t>
            </a:r>
            <a:r>
              <a:rPr lang="ru-RU" sz="2400" i="1" dirty="0" smtClean="0">
                <a:latin typeface="Constantia" pitchFamily="18" charset="0"/>
              </a:rPr>
              <a:t> у 1958) А. С. </a:t>
            </a:r>
            <a:r>
              <a:rPr lang="ru-RU" sz="2400" i="1" dirty="0" err="1" smtClean="0">
                <a:latin typeface="Constantia" pitchFamily="18" charset="0"/>
              </a:rPr>
              <a:t>посідає</a:t>
            </a:r>
            <a:r>
              <a:rPr lang="ru-RU" sz="2400" i="1" dirty="0" smtClean="0">
                <a:latin typeface="Constantia" pitchFamily="18" charset="0"/>
              </a:rPr>
              <a:t> 1-е </a:t>
            </a:r>
            <a:r>
              <a:rPr lang="ru-RU" sz="2400" i="1" dirty="0" err="1" smtClean="0">
                <a:latin typeface="Constantia" pitchFamily="18" charset="0"/>
              </a:rPr>
              <a:t>місце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світі</a:t>
            </a:r>
            <a:r>
              <a:rPr lang="ru-RU" sz="2400" i="1" dirty="0" smtClean="0">
                <a:latin typeface="Constantia" pitchFamily="18" charset="0"/>
              </a:rPr>
              <a:t>. В </a:t>
            </a:r>
            <a:r>
              <a:rPr lang="ru-RU" sz="2400" i="1" dirty="0" err="1" smtClean="0">
                <a:latin typeface="Constantia" pitchFamily="18" charset="0"/>
              </a:rPr>
              <a:t>окремі</a:t>
            </a:r>
            <a:r>
              <a:rPr lang="ru-RU" sz="2400" i="1" dirty="0" smtClean="0">
                <a:latin typeface="Constantia" pitchFamily="18" charset="0"/>
              </a:rPr>
              <a:t> роки </a:t>
            </a:r>
            <a:r>
              <a:rPr lang="ru-RU" sz="2400" i="1" dirty="0" err="1" smtClean="0">
                <a:latin typeface="Constantia" pitchFamily="18" charset="0"/>
              </a:rPr>
              <a:t>Австралійський</a:t>
            </a:r>
            <a:r>
              <a:rPr lang="ru-RU" sz="2400" i="1" dirty="0" smtClean="0">
                <a:latin typeface="Constantia" pitchFamily="18" charset="0"/>
              </a:rPr>
              <a:t> Союз </a:t>
            </a:r>
            <a:r>
              <a:rPr lang="ru-RU" sz="2400" i="1" dirty="0" err="1" smtClean="0">
                <a:latin typeface="Constantia" pitchFamily="18" charset="0"/>
              </a:rPr>
              <a:t>дає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більше</a:t>
            </a:r>
            <a:r>
              <a:rPr lang="ru-RU" sz="2400" i="1" dirty="0" smtClean="0">
                <a:latin typeface="Constantia" pitchFamily="18" charset="0"/>
              </a:rPr>
              <a:t> 1/4 </a:t>
            </a:r>
            <a:r>
              <a:rPr lang="ru-RU" sz="2400" i="1" dirty="0" err="1" smtClean="0">
                <a:latin typeface="Constantia" pitchFamily="18" charset="0"/>
              </a:rPr>
              <a:t>світового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виробництва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вовни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Концентрація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вівчарства</a:t>
            </a:r>
            <a:r>
              <a:rPr lang="ru-RU" sz="2400" i="1" dirty="0" smtClean="0">
                <a:latin typeface="Constantia" pitchFamily="18" charset="0"/>
              </a:rPr>
              <a:t> в руках великих </a:t>
            </a:r>
            <a:r>
              <a:rPr lang="ru-RU" sz="2400" i="1" dirty="0" err="1" smtClean="0">
                <a:latin typeface="Constantia" pitchFamily="18" charset="0"/>
              </a:rPr>
              <a:t>власників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винятково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висока</a:t>
            </a:r>
            <a:r>
              <a:rPr lang="ru-RU" sz="2400" i="1" dirty="0" smtClean="0">
                <a:latin typeface="Constantia" pitchFamily="18" charset="0"/>
              </a:rPr>
              <a:t>. У 1950 1,6 % </a:t>
            </a:r>
            <a:r>
              <a:rPr lang="ru-RU" sz="2400" i="1" dirty="0" err="1" smtClean="0">
                <a:latin typeface="Constantia" pitchFamily="18" charset="0"/>
              </a:rPr>
              <a:t>всіх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г-в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концентрували</a:t>
            </a:r>
            <a:r>
              <a:rPr lang="ru-RU" sz="2400" i="1" dirty="0" smtClean="0">
                <a:latin typeface="Constantia" pitchFamily="18" charset="0"/>
              </a:rPr>
              <a:t> у себе </a:t>
            </a:r>
            <a:r>
              <a:rPr lang="ru-RU" sz="2400" i="1" dirty="0" err="1" smtClean="0">
                <a:latin typeface="Constantia" pitchFamily="18" charset="0"/>
              </a:rPr>
              <a:t>бл</a:t>
            </a:r>
            <a:r>
              <a:rPr lang="ru-RU" sz="2400" i="1" dirty="0" smtClean="0">
                <a:latin typeface="Constantia" pitchFamily="18" charset="0"/>
              </a:rPr>
              <a:t>. 1/3 </a:t>
            </a:r>
            <a:r>
              <a:rPr lang="ru-RU" sz="2400" i="1" dirty="0" err="1" smtClean="0">
                <a:latin typeface="Constantia" pitchFamily="18" charset="0"/>
              </a:rPr>
              <a:t>всього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поголів'я</a:t>
            </a:r>
            <a:r>
              <a:rPr lang="ru-RU" sz="2400" i="1" dirty="0" smtClean="0">
                <a:latin typeface="Constantia" pitchFamily="18" charset="0"/>
              </a:rPr>
              <a:t> (по 100 000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більше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овець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кожне</a:t>
            </a:r>
            <a:r>
              <a:rPr lang="ru-RU" sz="2400" i="1" dirty="0" smtClean="0">
                <a:latin typeface="Constantia" pitchFamily="18" charset="0"/>
              </a:rPr>
              <a:t>). Настриг </a:t>
            </a:r>
            <a:r>
              <a:rPr lang="ru-RU" sz="2400" i="1" dirty="0" err="1" smtClean="0">
                <a:latin typeface="Constantia" pitchFamily="18" charset="0"/>
              </a:rPr>
              <a:t>вовни</a:t>
            </a:r>
            <a:r>
              <a:rPr lang="ru-RU" sz="2400" i="1" dirty="0" smtClean="0">
                <a:latin typeface="Constantia" pitchFamily="18" charset="0"/>
              </a:rPr>
              <a:t> у 1958/59 — 662 тис. т. </a:t>
            </a:r>
            <a:r>
              <a:rPr lang="ru-RU" sz="2400" i="1" dirty="0" err="1" smtClean="0">
                <a:latin typeface="Constantia" pitchFamily="18" charset="0"/>
              </a:rPr>
              <a:t>Вівчарство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зосереджене</a:t>
            </a:r>
            <a:r>
              <a:rPr lang="ru-RU" sz="2400" i="1" dirty="0" smtClean="0">
                <a:latin typeface="Constantia" pitchFamily="18" charset="0"/>
              </a:rPr>
              <a:t> в шт. </a:t>
            </a:r>
            <a:r>
              <a:rPr lang="ru-RU" sz="2400" i="1" dirty="0" err="1" smtClean="0">
                <a:latin typeface="Constantia" pitchFamily="18" charset="0"/>
              </a:rPr>
              <a:t>Новий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Пд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Уельс</a:t>
            </a:r>
            <a:r>
              <a:rPr lang="ru-RU" sz="2400" i="1" dirty="0" smtClean="0">
                <a:latin typeface="Constantia" pitchFamily="18" charset="0"/>
              </a:rPr>
              <a:t> (46 % </a:t>
            </a:r>
            <a:r>
              <a:rPr lang="ru-RU" sz="2400" i="1" dirty="0" err="1" smtClean="0">
                <a:latin typeface="Constantia" pitchFamily="18" charset="0"/>
              </a:rPr>
              <a:t>поголів'я</a:t>
            </a:r>
            <a:r>
              <a:rPr lang="ru-RU" sz="2400" i="1" dirty="0" smtClean="0">
                <a:latin typeface="Constantia" pitchFamily="18" charset="0"/>
              </a:rPr>
              <a:t>), </a:t>
            </a:r>
            <a:r>
              <a:rPr lang="ru-RU" sz="2400" i="1" dirty="0" err="1" smtClean="0">
                <a:latin typeface="Constantia" pitchFamily="18" charset="0"/>
              </a:rPr>
              <a:t>Вікторія</a:t>
            </a:r>
            <a:r>
              <a:rPr lang="ru-RU" sz="2400" i="1" dirty="0" smtClean="0">
                <a:latin typeface="Constantia" pitchFamily="18" charset="0"/>
              </a:rPr>
              <a:t> (18 %). </a:t>
            </a:r>
            <a:r>
              <a:rPr lang="ru-RU" sz="2400" i="1" dirty="0" err="1" smtClean="0">
                <a:latin typeface="Constantia" pitchFamily="18" charset="0"/>
              </a:rPr>
              <a:t>Розводиться</a:t>
            </a:r>
            <a:r>
              <a:rPr lang="ru-RU" sz="2400" i="1" dirty="0" smtClean="0">
                <a:latin typeface="Constantia" pitchFamily="18" charset="0"/>
              </a:rPr>
              <a:t> велика рогата худоба (16,9 </a:t>
            </a:r>
            <a:r>
              <a:rPr lang="ru-RU" sz="2400" i="1" dirty="0" err="1" smtClean="0">
                <a:latin typeface="Constantia" pitchFamily="18" charset="0"/>
              </a:rPr>
              <a:t>млн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голів</a:t>
            </a:r>
            <a:r>
              <a:rPr lang="ru-RU" sz="2400" i="1" dirty="0" smtClean="0">
                <a:latin typeface="Constantia" pitchFamily="18" charset="0"/>
              </a:rPr>
              <a:t> у 1958). </a:t>
            </a:r>
            <a:r>
              <a:rPr lang="ru-RU" sz="2400" i="1" dirty="0" err="1" smtClean="0">
                <a:latin typeface="Constantia" pitchFamily="18" charset="0"/>
              </a:rPr>
              <a:t>Австралійський</a:t>
            </a:r>
            <a:r>
              <a:rPr lang="ru-RU" sz="2400" i="1" dirty="0" smtClean="0">
                <a:latin typeface="Constantia" pitchFamily="18" charset="0"/>
              </a:rPr>
              <a:t> Союз— </a:t>
            </a:r>
            <a:r>
              <a:rPr lang="ru-RU" sz="2400" i="1" dirty="0" err="1" smtClean="0">
                <a:latin typeface="Constantia" pitchFamily="18" charset="0"/>
              </a:rPr>
              <a:t>значний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виробник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м'ясо-молочних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продуктів</a:t>
            </a:r>
            <a:r>
              <a:rPr lang="ru-RU" sz="2400" i="1" dirty="0" smtClean="0">
                <a:latin typeface="Constantia" pitchFamily="18" charset="0"/>
              </a:rPr>
              <a:t>, мороженого </a:t>
            </a:r>
            <a:r>
              <a:rPr lang="ru-RU" sz="2400" i="1" dirty="0" err="1" smtClean="0">
                <a:latin typeface="Constantia" pitchFamily="18" charset="0"/>
              </a:rPr>
              <a:t>м'яса</a:t>
            </a:r>
            <a:r>
              <a:rPr lang="ru-RU" sz="2400" i="1" dirty="0" smtClean="0">
                <a:latin typeface="Constantia" pitchFamily="18" charset="0"/>
              </a:rPr>
              <a:t>, масла, </a:t>
            </a:r>
            <a:r>
              <a:rPr lang="ru-RU" sz="2400" i="1" dirty="0" err="1" smtClean="0">
                <a:latin typeface="Constantia" pitchFamily="18" charset="0"/>
              </a:rPr>
              <a:t>сиру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консервованого</a:t>
            </a:r>
            <a:r>
              <a:rPr lang="ru-RU" sz="2400" i="1" dirty="0" smtClean="0">
                <a:latin typeface="Constantia" pitchFamily="18" charset="0"/>
              </a:rPr>
              <a:t> молока. </a:t>
            </a:r>
            <a:r>
              <a:rPr lang="ru-RU" sz="2400" i="1" dirty="0" err="1" smtClean="0">
                <a:latin typeface="Constantia" pitchFamily="18" charset="0"/>
              </a:rPr>
              <a:t>Найважливіші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райони</a:t>
            </a:r>
            <a:r>
              <a:rPr lang="ru-RU" sz="2400" i="1" dirty="0" smtClean="0">
                <a:latin typeface="Constantia" pitchFamily="18" charset="0"/>
              </a:rPr>
              <a:t> молочного </a:t>
            </a:r>
            <a:r>
              <a:rPr lang="ru-RU" sz="2400" i="1" dirty="0" err="1" smtClean="0">
                <a:latin typeface="Constantia" pitchFamily="18" charset="0"/>
              </a:rPr>
              <a:t>тваринництва</a:t>
            </a:r>
            <a:r>
              <a:rPr lang="ru-RU" sz="2400" i="1" dirty="0" smtClean="0">
                <a:latin typeface="Constantia" pitchFamily="18" charset="0"/>
              </a:rPr>
              <a:t> — </a:t>
            </a:r>
            <a:r>
              <a:rPr lang="ru-RU" sz="2400" i="1" dirty="0" err="1" smtClean="0">
                <a:latin typeface="Constantia" pitchFamily="18" charset="0"/>
              </a:rPr>
              <a:t>пд.-сх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узбережжя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м'ясного</a:t>
            </a:r>
            <a:r>
              <a:rPr lang="ru-RU" sz="2400" i="1" dirty="0" smtClean="0">
                <a:latin typeface="Constantia" pitchFamily="18" charset="0"/>
              </a:rPr>
              <a:t> — </a:t>
            </a:r>
            <a:r>
              <a:rPr lang="ru-RU" sz="2400" i="1" dirty="0" err="1" smtClean="0">
                <a:latin typeface="Constantia" pitchFamily="18" charset="0"/>
              </a:rPr>
              <a:t>Квінсленд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endParaRPr lang="ru-RU" sz="24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315200" cy="1139825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Constantia" pitchFamily="18" charset="0"/>
              </a:rPr>
              <a:t>За </a:t>
            </a:r>
            <a:r>
              <a:rPr lang="ru-RU" sz="3200" b="1" i="1" dirty="0" err="1" smtClean="0">
                <a:solidFill>
                  <a:schemeClr val="tx1"/>
                </a:solidFill>
                <a:latin typeface="Constantia" pitchFamily="18" charset="0"/>
              </a:rPr>
              <a:t>поголів'ям</a:t>
            </a:r>
            <a:r>
              <a:rPr lang="ru-RU" sz="3200" b="1" i="1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r>
              <a:rPr lang="ru-RU" sz="3200" b="1" i="1" dirty="0" err="1" smtClean="0">
                <a:solidFill>
                  <a:schemeClr val="tx1"/>
                </a:solidFill>
                <a:latin typeface="Constantia" pitchFamily="18" charset="0"/>
              </a:rPr>
              <a:t>овець</a:t>
            </a:r>
            <a:r>
              <a:rPr lang="ru-RU" sz="3200" b="1" i="1" dirty="0" smtClean="0">
                <a:solidFill>
                  <a:schemeClr val="tx1"/>
                </a:solidFill>
                <a:latin typeface="Constantia" pitchFamily="18" charset="0"/>
              </a:rPr>
              <a:t> А</a:t>
            </a:r>
            <a:r>
              <a:rPr lang="uk-UA" sz="3200" b="1" i="1" dirty="0" err="1" smtClean="0">
                <a:solidFill>
                  <a:schemeClr val="tx1"/>
                </a:solidFill>
                <a:latin typeface="Constantia" pitchFamily="18" charset="0"/>
              </a:rPr>
              <a:t>встралія</a:t>
            </a:r>
            <a:r>
              <a:rPr lang="ru-RU" sz="3200" b="1" i="1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r>
              <a:rPr lang="ru-RU" sz="3200" b="1" i="1" dirty="0" err="1" smtClean="0">
                <a:solidFill>
                  <a:schemeClr val="tx1"/>
                </a:solidFill>
                <a:latin typeface="Constantia" pitchFamily="18" charset="0"/>
              </a:rPr>
              <a:t>посідає</a:t>
            </a:r>
            <a:r>
              <a:rPr lang="ru-RU" sz="3200" b="1" i="1" dirty="0" smtClean="0">
                <a:solidFill>
                  <a:schemeClr val="tx1"/>
                </a:solidFill>
                <a:latin typeface="Constantia" pitchFamily="18" charset="0"/>
              </a:rPr>
              <a:t> 1-е </a:t>
            </a:r>
            <a:r>
              <a:rPr lang="ru-RU" sz="3200" b="1" i="1" dirty="0" err="1" smtClean="0">
                <a:solidFill>
                  <a:schemeClr val="tx1"/>
                </a:solidFill>
                <a:latin typeface="Constantia" pitchFamily="18" charset="0"/>
              </a:rPr>
              <a:t>місце</a:t>
            </a:r>
            <a:r>
              <a:rPr lang="ru-RU" sz="3200" b="1" i="1" dirty="0" smtClean="0">
                <a:solidFill>
                  <a:schemeClr val="tx1"/>
                </a:solidFill>
                <a:latin typeface="Constantia" pitchFamily="18" charset="0"/>
              </a:rPr>
              <a:t> у </a:t>
            </a:r>
            <a:r>
              <a:rPr lang="ru-RU" sz="3200" b="1" i="1" dirty="0" err="1" smtClean="0">
                <a:solidFill>
                  <a:schemeClr val="tx1"/>
                </a:solidFill>
                <a:latin typeface="Constantia" pitchFamily="18" charset="0"/>
              </a:rPr>
              <a:t>світі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Содержимое 3" descr="383363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858000" cy="4789169"/>
          </a:xfrm>
        </p:spPr>
      </p:pic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latin typeface="Constantia" pitchFamily="18" charset="0"/>
              </a:rPr>
              <a:t>Історія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239000" cy="3124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Відкрита</a:t>
            </a:r>
            <a:r>
              <a:rPr lang="ru-RU" sz="2400" i="1" dirty="0" smtClean="0">
                <a:latin typeface="Constantia" pitchFamily="18" charset="0"/>
              </a:rPr>
              <a:t> в 1763 </a:t>
            </a:r>
            <a:r>
              <a:rPr lang="ru-RU" sz="2400" i="1" dirty="0" err="1" smtClean="0">
                <a:latin typeface="Constantia" pitchFamily="18" charset="0"/>
              </a:rPr>
              <a:t>році</a:t>
            </a:r>
            <a:r>
              <a:rPr lang="ru-RU" sz="2400" i="1" dirty="0" smtClean="0">
                <a:latin typeface="Constantia" pitchFamily="18" charset="0"/>
              </a:rPr>
              <a:t> Джеймсом Куком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оголошена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власністю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британської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корони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Несподіваний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інтерес</a:t>
            </a:r>
            <a:r>
              <a:rPr lang="ru-RU" sz="2400" i="1" dirty="0" smtClean="0">
                <a:latin typeface="Constantia" pitchFamily="18" charset="0"/>
              </a:rPr>
              <a:t> до </a:t>
            </a:r>
            <a:r>
              <a:rPr lang="ru-RU" sz="2400" i="1" dirty="0" err="1" smtClean="0">
                <a:latin typeface="Constantia" pitchFamily="18" charset="0"/>
              </a:rPr>
              <a:t>цієї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території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виникла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відразу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після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отримання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незалежності</a:t>
            </a:r>
            <a:r>
              <a:rPr lang="ru-RU" sz="2400" i="1" dirty="0" smtClean="0">
                <a:latin typeface="Constantia" pitchFamily="18" charset="0"/>
              </a:rPr>
              <a:t> США. </a:t>
            </a:r>
            <a:r>
              <a:rPr lang="ru-RU" sz="2400" i="1" dirty="0" err="1" smtClean="0">
                <a:latin typeface="Constantia" pitchFamily="18" charset="0"/>
              </a:rPr>
              <a:t>Саме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північноамериканські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колонії</a:t>
            </a:r>
            <a:r>
              <a:rPr lang="ru-RU" sz="2400" i="1" dirty="0" smtClean="0">
                <a:latin typeface="Constantia" pitchFamily="18" charset="0"/>
              </a:rPr>
              <a:t> до </a:t>
            </a:r>
            <a:r>
              <a:rPr lang="ru-RU" sz="2400" i="1" dirty="0" err="1" smtClean="0">
                <a:latin typeface="Constantia" pitchFamily="18" charset="0"/>
              </a:rPr>
              <a:t>цього</a:t>
            </a:r>
            <a:r>
              <a:rPr lang="ru-RU" sz="2400" i="1" dirty="0" smtClean="0">
                <a:latin typeface="Constantia" pitchFamily="18" charset="0"/>
              </a:rPr>
              <a:t> часу служили </a:t>
            </a:r>
            <a:r>
              <a:rPr lang="ru-RU" sz="2400" i="1" dirty="0" err="1" smtClean="0">
                <a:latin typeface="Constantia" pitchFamily="18" charset="0"/>
              </a:rPr>
              <a:t>Великобританії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місцем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заслання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ув'язнених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Тепер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цю</a:t>
            </a:r>
            <a:r>
              <a:rPr lang="ru-RU" sz="2400" i="1" dirty="0" smtClean="0">
                <a:latin typeface="Constantia" pitchFamily="18" charset="0"/>
              </a:rPr>
              <a:t> роль стала </a:t>
            </a:r>
            <a:r>
              <a:rPr lang="ru-RU" sz="2400" i="1" dirty="0" err="1" smtClean="0">
                <a:latin typeface="Constantia" pitchFamily="18" charset="0"/>
              </a:rPr>
              <a:t>виконувати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Австралія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endParaRPr lang="ru-RU" sz="2100" i="1" dirty="0">
              <a:latin typeface="Constantia" pitchFamily="18" charset="0"/>
            </a:endParaRPr>
          </a:p>
        </p:txBody>
      </p:sp>
      <p:pic>
        <p:nvPicPr>
          <p:cNvPr id="15364" name="Рисунок 3" descr="ысторыя дослыдженн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29000"/>
            <a:ext cx="3506788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62000" y="3276600"/>
            <a:ext cx="48006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onstantia" pitchFamily="18" charset="0"/>
              </a:rPr>
              <a:t/>
            </a:r>
            <a:br>
              <a:rPr lang="ru-RU" sz="2400" i="1">
                <a:latin typeface="Constantia" pitchFamily="18" charset="0"/>
              </a:rPr>
            </a:br>
            <a:r>
              <a:rPr lang="ru-RU" sz="2400" i="1">
                <a:latin typeface="Constantia" pitchFamily="18" charset="0"/>
              </a:rPr>
              <a:t>Так званий "Перший флот" доставив до Австралії першу партію каторжників в 1788 році. Саме цей рік, а не рік відкриття вважається роком появи на карті нової країни. Подальша історія Австралії нагадує колоніальну історію США.</a:t>
            </a:r>
            <a:r>
              <a:rPr lang="ru-RU" i="1">
                <a:latin typeface="Constantia" pitchFamily="18" charset="0"/>
              </a:rPr>
              <a:t/>
            </a:r>
            <a:br>
              <a:rPr lang="ru-RU" i="1">
                <a:latin typeface="Constantia" pitchFamily="18" charset="0"/>
              </a:rPr>
            </a:br>
            <a:endParaRPr lang="ru-RU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1447800"/>
          </a:xfrm>
        </p:spPr>
        <p:txBody>
          <a:bodyPr numCol="1"/>
          <a:lstStyle/>
          <a:p>
            <a:pPr marL="36000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 </a:t>
            </a:r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По </a:t>
            </a:r>
            <a:r>
              <a:rPr lang="ru-RU" sz="2400" b="1" i="1" dirty="0" err="1" smtClean="0">
                <a:solidFill>
                  <a:schemeClr val="tx1"/>
                </a:solidFill>
                <a:latin typeface="Constantia" pitchFamily="18" charset="0"/>
              </a:rPr>
              <a:t>вивозу</a:t>
            </a:r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Constantia" pitchFamily="18" charset="0"/>
              </a:rPr>
              <a:t>пшениці</a:t>
            </a:r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Constantia" pitchFamily="18" charset="0"/>
              </a:rPr>
              <a:t>цукру</a:t>
            </a:r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Constantia" pitchFamily="18" charset="0"/>
              </a:rPr>
              <a:t>м'яса</a:t>
            </a:r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Constantia" pitchFamily="18" charset="0"/>
              </a:rPr>
              <a:t>вовни</a:t>
            </a:r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Constantia" pitchFamily="18" charset="0"/>
              </a:rPr>
              <a:t>країна</a:t>
            </a:r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Constantia" pitchFamily="18" charset="0"/>
              </a:rPr>
              <a:t>посідає</a:t>
            </a:r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 перше </a:t>
            </a:r>
            <a:r>
              <a:rPr lang="ru-RU" sz="2400" b="1" i="1" dirty="0" err="1" smtClean="0">
                <a:solidFill>
                  <a:schemeClr val="tx1"/>
                </a:solidFill>
                <a:latin typeface="Constantia" pitchFamily="18" charset="0"/>
              </a:rPr>
              <a:t>місце</a:t>
            </a:r>
            <a:r>
              <a:rPr lang="en-US" sz="2400" b="1" i="1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31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3868845" cy="3427670"/>
          </a:xfrm>
          <a:prstGeom prst="rect">
            <a:avLst/>
          </a:prstGeom>
        </p:spPr>
      </p:pic>
      <p:pic>
        <p:nvPicPr>
          <p:cNvPr id="5" name="Рисунок 4" descr="248856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4299" y="1447799"/>
            <a:ext cx="3797301" cy="5257801"/>
          </a:xfrm>
          <a:prstGeom prst="rect">
            <a:avLst/>
          </a:prstGeom>
        </p:spPr>
      </p:pic>
      <p:pic>
        <p:nvPicPr>
          <p:cNvPr id="6" name="Рисунок 5" descr="picture-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3314700" cy="2209800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i="1" dirty="0" smtClean="0">
                <a:latin typeface="Constantia" pitchFamily="18" charset="0"/>
              </a:rPr>
              <a:t>Транспорт</a:t>
            </a:r>
            <a:endParaRPr lang="ru-RU" sz="5400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00200"/>
            <a:ext cx="6705600" cy="52578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Constantia" pitchFamily="18" charset="0"/>
              </a:rPr>
              <a:t>    В </a:t>
            </a:r>
            <a:r>
              <a:rPr lang="ru-RU" sz="2400" dirty="0" err="1" smtClean="0">
                <a:latin typeface="Constantia" pitchFamily="18" charset="0"/>
              </a:rPr>
              <a:t>здійсненні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міжрайонних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зв'язків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провідна</a:t>
            </a:r>
            <a:r>
              <a:rPr lang="ru-RU" sz="2400" dirty="0" smtClean="0">
                <a:latin typeface="Constantia" pitchFamily="18" charset="0"/>
              </a:rPr>
              <a:t> роль </a:t>
            </a:r>
            <a:r>
              <a:rPr lang="ru-RU" sz="2400" dirty="0" err="1" smtClean="0">
                <a:latin typeface="Constantia" pitchFamily="18" charset="0"/>
              </a:rPr>
              <a:t>належить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залізничному</a:t>
            </a:r>
            <a:r>
              <a:rPr lang="ru-RU" sz="2400" dirty="0" smtClean="0">
                <a:latin typeface="Constantia" pitchFamily="18" charset="0"/>
              </a:rPr>
              <a:t> транспорту. </a:t>
            </a:r>
            <a:r>
              <a:rPr lang="ru-RU" sz="2400" dirty="0" err="1" smtClean="0">
                <a:latin typeface="Constantia" pitchFamily="18" charset="0"/>
              </a:rPr>
              <a:t>Загальна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довжина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залізниць</a:t>
            </a:r>
            <a:r>
              <a:rPr lang="ru-RU" sz="2400" dirty="0" smtClean="0">
                <a:latin typeface="Constantia" pitchFamily="18" charset="0"/>
              </a:rPr>
              <a:t> —42,4 тис. км. </a:t>
            </a:r>
            <a:r>
              <a:rPr lang="ru-RU" sz="2400" dirty="0" err="1" smtClean="0">
                <a:latin typeface="Constantia" pitchFamily="18" charset="0"/>
              </a:rPr>
              <a:t>Майже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всі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залізниці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державні</a:t>
            </a:r>
            <a:r>
              <a:rPr lang="ru-RU" sz="2400" dirty="0" smtClean="0">
                <a:latin typeface="Constantia" pitchFamily="18" charset="0"/>
              </a:rPr>
              <a:t>. </a:t>
            </a:r>
            <a:r>
              <a:rPr lang="ru-RU" sz="2400" dirty="0" err="1" smtClean="0">
                <a:latin typeface="Constantia" pitchFamily="18" charset="0"/>
              </a:rPr>
              <a:t>Найбільш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забезпечені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залізницями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пд.-сх</a:t>
            </a:r>
            <a:r>
              <a:rPr lang="ru-RU" sz="2400" dirty="0" smtClean="0">
                <a:latin typeface="Constantia" pitchFamily="18" charset="0"/>
              </a:rPr>
              <a:t>. </a:t>
            </a:r>
            <a:r>
              <a:rPr lang="ru-RU" sz="2400" dirty="0" err="1" smtClean="0">
                <a:latin typeface="Constantia" pitchFamily="18" charset="0"/>
              </a:rPr>
              <a:t>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частково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пд.-зх</a:t>
            </a:r>
            <a:r>
              <a:rPr lang="ru-RU" sz="2400" dirty="0" smtClean="0">
                <a:latin typeface="Constantia" pitchFamily="18" charset="0"/>
              </a:rPr>
              <a:t>. </a:t>
            </a:r>
            <a:r>
              <a:rPr lang="ru-RU" sz="2400" dirty="0" err="1" smtClean="0">
                <a:latin typeface="Constantia" pitchFamily="18" charset="0"/>
              </a:rPr>
              <a:t>райони</a:t>
            </a:r>
            <a:r>
              <a:rPr lang="ru-RU" sz="2400" dirty="0" smtClean="0">
                <a:latin typeface="Constantia" pitchFamily="18" charset="0"/>
              </a:rPr>
              <a:t> </a:t>
            </a:r>
            <a:r>
              <a:rPr lang="ru-RU" sz="2400" i="1" dirty="0" err="1" smtClean="0">
                <a:latin typeface="Constantia" pitchFamily="18" charset="0"/>
              </a:rPr>
              <a:t>Австралійського</a:t>
            </a:r>
            <a:r>
              <a:rPr lang="ru-RU" sz="2400" i="1" dirty="0" smtClean="0">
                <a:latin typeface="Constantia" pitchFamily="18" charset="0"/>
              </a:rPr>
              <a:t> Союзу</a:t>
            </a:r>
            <a:r>
              <a:rPr lang="ru-RU" sz="2400" dirty="0" smtClean="0">
                <a:latin typeface="Constantia" pitchFamily="18" charset="0"/>
              </a:rPr>
              <a:t>. </a:t>
            </a:r>
            <a:r>
              <a:rPr lang="ru-RU" sz="2400" dirty="0" err="1" smtClean="0">
                <a:latin typeface="Constantia" pitchFamily="18" charset="0"/>
              </a:rPr>
              <a:t>Автошляхів</a:t>
            </a:r>
            <a:r>
              <a:rPr lang="ru-RU" sz="2400" dirty="0" smtClean="0">
                <a:latin typeface="Constantia" pitchFamily="18" charset="0"/>
              </a:rPr>
              <a:t> — </a:t>
            </a:r>
            <a:r>
              <a:rPr lang="ru-RU" sz="2400" dirty="0" err="1" smtClean="0">
                <a:latin typeface="Constantia" pitchFamily="18" charset="0"/>
              </a:rPr>
              <a:t>понад</a:t>
            </a:r>
            <a:r>
              <a:rPr lang="ru-RU" sz="2400" dirty="0" smtClean="0">
                <a:latin typeface="Constantia" pitchFamily="18" charset="0"/>
              </a:rPr>
              <a:t> 200 тис. км, </a:t>
            </a:r>
            <a:r>
              <a:rPr lang="ru-RU" sz="2400" dirty="0" err="1" smtClean="0">
                <a:latin typeface="Constantia" pitchFamily="18" charset="0"/>
              </a:rPr>
              <a:t>переважна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більшість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їх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зосереджена</a:t>
            </a:r>
            <a:r>
              <a:rPr lang="ru-RU" sz="2400" dirty="0" smtClean="0">
                <a:latin typeface="Constantia" pitchFamily="18" charset="0"/>
              </a:rPr>
              <a:t> у </a:t>
            </a:r>
            <a:r>
              <a:rPr lang="ru-RU" sz="2400" dirty="0" err="1" smtClean="0">
                <a:latin typeface="Constantia" pitchFamily="18" charset="0"/>
              </a:rPr>
              <a:t>пд.-сх</a:t>
            </a:r>
            <a:r>
              <a:rPr lang="ru-RU" sz="2400" dirty="0" smtClean="0">
                <a:latin typeface="Constantia" pitchFamily="18" charset="0"/>
              </a:rPr>
              <a:t>. ч, </a:t>
            </a:r>
            <a:r>
              <a:rPr lang="ru-RU" sz="2400" dirty="0" err="1" smtClean="0">
                <a:latin typeface="Constantia" pitchFamily="18" charset="0"/>
              </a:rPr>
              <a:t>країни</a:t>
            </a:r>
            <a:r>
              <a:rPr lang="ru-RU" sz="2400" dirty="0" smtClean="0">
                <a:latin typeface="Constantia" pitchFamily="18" charset="0"/>
              </a:rPr>
              <a:t>. Тоннаж торг. флоту — 541 тис. т. </a:t>
            </a:r>
            <a:r>
              <a:rPr lang="ru-RU" sz="2400" dirty="0" err="1" smtClean="0">
                <a:latin typeface="Constantia" pitchFamily="18" charset="0"/>
              </a:rPr>
              <a:t>Найгол</a:t>
            </a:r>
            <a:r>
              <a:rPr lang="ru-RU" sz="2400" dirty="0" smtClean="0">
                <a:latin typeface="Constantia" pitchFamily="18" charset="0"/>
              </a:rPr>
              <a:t>, порти: </a:t>
            </a:r>
            <a:r>
              <a:rPr lang="ru-RU" sz="2400" dirty="0" err="1" smtClean="0">
                <a:latin typeface="Constantia" pitchFamily="18" charset="0"/>
              </a:rPr>
              <a:t>Сідней</a:t>
            </a:r>
            <a:r>
              <a:rPr lang="ru-RU" sz="2400" dirty="0" smtClean="0">
                <a:latin typeface="Constantia" pitchFamily="18" charset="0"/>
              </a:rPr>
              <a:t>, Мельбурн, </a:t>
            </a:r>
            <a:r>
              <a:rPr lang="ru-RU" sz="2400" dirty="0" err="1" smtClean="0">
                <a:latin typeface="Constantia" pitchFamily="18" charset="0"/>
              </a:rPr>
              <a:t>Аделаїда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dirty="0" err="1" smtClean="0">
                <a:latin typeface="Constantia" pitchFamily="18" charset="0"/>
              </a:rPr>
              <a:t>Брісбен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dirty="0" err="1" smtClean="0">
                <a:latin typeface="Constantia" pitchFamily="18" charset="0"/>
              </a:rPr>
              <a:t>Порт-Огаста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dirty="0" err="1" smtClean="0">
                <a:latin typeface="Constantia" pitchFamily="18" charset="0"/>
              </a:rPr>
              <a:t>Фрімантл</a:t>
            </a:r>
            <a:r>
              <a:rPr lang="ru-RU" sz="2400" dirty="0" smtClean="0">
                <a:latin typeface="Constantia" pitchFamily="18" charset="0"/>
              </a:rPr>
              <a:t>. </a:t>
            </a:r>
            <a:r>
              <a:rPr lang="ru-RU" sz="2400" dirty="0" err="1" smtClean="0">
                <a:latin typeface="Constantia" pitchFamily="18" charset="0"/>
              </a:rPr>
              <a:t>Повітряний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зв'язок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здійснюється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літаками</a:t>
            </a:r>
            <a:r>
              <a:rPr lang="ru-RU" sz="2400" dirty="0" smtClean="0">
                <a:latin typeface="Constantia" pitchFamily="18" charset="0"/>
              </a:rPr>
              <a:t> великих </a:t>
            </a:r>
            <a:r>
              <a:rPr lang="ru-RU" sz="2400" dirty="0" err="1" smtClean="0">
                <a:latin typeface="Constantia" pitchFamily="18" charset="0"/>
              </a:rPr>
              <a:t>національних</a:t>
            </a:r>
            <a:r>
              <a:rPr lang="ru-RU" sz="2400" dirty="0" smtClean="0">
                <a:latin typeface="Constantia" pitchFamily="18" charset="0"/>
              </a:rPr>
              <a:t> та </a:t>
            </a:r>
            <a:r>
              <a:rPr lang="ru-RU" sz="2400" dirty="0" err="1" smtClean="0">
                <a:latin typeface="Constantia" pitchFamily="18" charset="0"/>
              </a:rPr>
              <a:t>іноземних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компаній</a:t>
            </a:r>
            <a:r>
              <a:rPr lang="ru-RU" sz="2400" dirty="0" smtClean="0">
                <a:latin typeface="Constantia" pitchFamily="18" charset="0"/>
              </a:rPr>
              <a:t>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uk-UA" sz="5400" b="1" i="1" dirty="0" smtClean="0">
                <a:latin typeface="Constantia" pitchFamily="18" charset="0"/>
              </a:rPr>
              <a:t>Торгівля</a:t>
            </a:r>
            <a:endParaRPr lang="ru-RU" sz="5400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143000"/>
            <a:ext cx="8077200" cy="571500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Експорт</a:t>
            </a:r>
            <a:r>
              <a:rPr lang="ru-RU" sz="2400" i="1" dirty="0" smtClean="0">
                <a:latin typeface="Constantia" pitchFamily="18" charset="0"/>
              </a:rPr>
              <a:t> представлений шерстю, алмазами, глиноземом, </a:t>
            </a:r>
            <a:r>
              <a:rPr lang="ru-RU" sz="2400" i="1" dirty="0" err="1" smtClean="0">
                <a:latin typeface="Constantia" pitchFamily="18" charset="0"/>
              </a:rPr>
              <a:t>вугіллям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свинцем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збагаченими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цинковими</a:t>
            </a:r>
            <a:r>
              <a:rPr lang="ru-RU" sz="2400" i="1" dirty="0" smtClean="0">
                <a:latin typeface="Constantia" pitchFamily="18" charset="0"/>
              </a:rPr>
              <a:t> рудами; а </a:t>
            </a:r>
            <a:r>
              <a:rPr lang="ru-RU" sz="2400" i="1" dirty="0" err="1" smtClean="0">
                <a:latin typeface="Constantia" pitchFamily="18" charset="0"/>
              </a:rPr>
              <a:t>також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зерновими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м'ясом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цукром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нікелем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залізною</a:t>
            </a:r>
            <a:r>
              <a:rPr lang="ru-RU" sz="2400" i="1" dirty="0" smtClean="0">
                <a:latin typeface="Constantia" pitchFamily="18" charset="0"/>
              </a:rPr>
              <a:t> рудою. </a:t>
            </a:r>
            <a:r>
              <a:rPr lang="ru-RU" sz="2400" i="1" dirty="0" err="1" smtClean="0">
                <a:latin typeface="Constantia" pitchFamily="18" charset="0"/>
              </a:rPr>
              <a:t>Постійними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торговими</a:t>
            </a:r>
            <a:r>
              <a:rPr lang="ru-RU" sz="2400" i="1" dirty="0" smtClean="0">
                <a:latin typeface="Constantia" pitchFamily="18" charset="0"/>
              </a:rPr>
              <a:t> партнерами </a:t>
            </a:r>
            <a:r>
              <a:rPr lang="ru-RU" sz="2400" i="1" dirty="0" err="1" smtClean="0">
                <a:latin typeface="Constantia" pitchFamily="18" charset="0"/>
              </a:rPr>
              <a:t>є</a:t>
            </a:r>
            <a:r>
              <a:rPr lang="ru-RU" sz="2400" i="1" dirty="0" smtClean="0">
                <a:latin typeface="Constantia" pitchFamily="18" charset="0"/>
              </a:rPr>
              <a:t> </a:t>
            </a:r>
            <a:r>
              <a:rPr lang="ru-RU" sz="2400" i="1" dirty="0" err="1" smtClean="0">
                <a:latin typeface="Constantia" pitchFamily="18" charset="0"/>
              </a:rPr>
              <a:t>Японія</a:t>
            </a:r>
            <a:r>
              <a:rPr lang="ru-RU" sz="2400" i="1" dirty="0" smtClean="0">
                <a:latin typeface="Constantia" pitchFamily="18" charset="0"/>
              </a:rPr>
              <a:t>, США, </a:t>
            </a:r>
            <a:r>
              <a:rPr lang="ru-RU" sz="2400" i="1" dirty="0" err="1" smtClean="0">
                <a:latin typeface="Constantia" pitchFamily="18" charset="0"/>
              </a:rPr>
              <a:t>Європейські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країни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Продукти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сільського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господарства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становлять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бл</a:t>
            </a:r>
            <a:r>
              <a:rPr lang="ru-RU" sz="2400" i="1" dirty="0" smtClean="0">
                <a:latin typeface="Constantia" pitchFamily="18" charset="0"/>
              </a:rPr>
              <a:t>. 85 % </a:t>
            </a:r>
            <a:r>
              <a:rPr lang="ru-RU" sz="2400" i="1" dirty="0" err="1" smtClean="0">
                <a:latin typeface="Constantia" pitchFamily="18" charset="0"/>
              </a:rPr>
              <a:t>вартості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експорту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Значна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стаття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експорту</a:t>
            </a:r>
            <a:r>
              <a:rPr lang="ru-RU" sz="2400" i="1" dirty="0" smtClean="0">
                <a:latin typeface="Constantia" pitchFamily="18" charset="0"/>
              </a:rPr>
              <a:t>— </a:t>
            </a:r>
            <a:r>
              <a:rPr lang="ru-RU" sz="2400" i="1" dirty="0" err="1" smtClean="0">
                <a:latin typeface="Constantia" pitchFamily="18" charset="0"/>
              </a:rPr>
              <a:t>поліметали</a:t>
            </a:r>
            <a:r>
              <a:rPr lang="ru-RU" sz="2400" i="1" dirty="0" smtClean="0">
                <a:latin typeface="Constantia" pitchFamily="18" charset="0"/>
              </a:rPr>
              <a:t>. В </a:t>
            </a:r>
            <a:r>
              <a:rPr lang="ru-RU" sz="2400" i="1" dirty="0" err="1" smtClean="0">
                <a:latin typeface="Constantia" pitchFamily="18" charset="0"/>
              </a:rPr>
              <a:t>невеликій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кількості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вивозяться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чорні</a:t>
            </a:r>
            <a:r>
              <a:rPr lang="ru-RU" sz="2400" i="1" dirty="0" smtClean="0">
                <a:latin typeface="Constantia" pitchFamily="18" charset="0"/>
              </a:rPr>
              <a:t> метали, </a:t>
            </a:r>
            <a:r>
              <a:rPr lang="ru-RU" sz="2400" i="1" dirty="0" err="1" smtClean="0">
                <a:latin typeface="Constantia" pitchFamily="18" charset="0"/>
              </a:rPr>
              <a:t>устаткування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Основні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статті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імпорту</a:t>
            </a:r>
            <a:r>
              <a:rPr lang="ru-RU" sz="2400" i="1" dirty="0" smtClean="0">
                <a:latin typeface="Constantia" pitchFamily="18" charset="0"/>
              </a:rPr>
              <a:t>: </a:t>
            </a:r>
            <a:r>
              <a:rPr lang="ru-RU" sz="2400" i="1" dirty="0" err="1" smtClean="0">
                <a:latin typeface="Constantia" pitchFamily="18" charset="0"/>
              </a:rPr>
              <a:t>нафтопродукти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транспортні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засоби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верстати</a:t>
            </a:r>
            <a:r>
              <a:rPr lang="ru-RU" sz="2400" i="1" dirty="0" smtClean="0">
                <a:latin typeface="Constantia" pitchFamily="18" charset="0"/>
              </a:rPr>
              <a:t>, текстиль, каучук та </a:t>
            </a:r>
            <a:r>
              <a:rPr lang="ru-RU" sz="2400" i="1" dirty="0" err="1" smtClean="0">
                <a:latin typeface="Constantia" pitchFamily="18" charset="0"/>
              </a:rPr>
              <a:t>ін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Частка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Англії</a:t>
            </a:r>
            <a:r>
              <a:rPr lang="ru-RU" sz="2400" i="1" dirty="0" smtClean="0">
                <a:latin typeface="Constantia" pitchFamily="18" charset="0"/>
              </a:rPr>
              <a:t> в </a:t>
            </a:r>
            <a:r>
              <a:rPr lang="ru-RU" sz="2400" i="1" dirty="0" err="1" smtClean="0">
                <a:latin typeface="Constantia" pitchFamily="18" charset="0"/>
              </a:rPr>
              <a:t>імпорті</a:t>
            </a:r>
            <a:r>
              <a:rPr lang="ru-RU" sz="2400" i="1" dirty="0" smtClean="0">
                <a:latin typeface="Constantia" pitchFamily="18" charset="0"/>
              </a:rPr>
              <a:t> </a:t>
            </a:r>
            <a:r>
              <a:rPr lang="ru-RU" sz="2400" i="1" dirty="0" err="1" smtClean="0">
                <a:latin typeface="Constantia" pitchFamily="18" charset="0"/>
              </a:rPr>
              <a:t>Австралійського</a:t>
            </a:r>
            <a:r>
              <a:rPr lang="ru-RU" sz="2400" i="1" dirty="0" smtClean="0">
                <a:latin typeface="Constantia" pitchFamily="18" charset="0"/>
              </a:rPr>
              <a:t> Союзу у 1957—58 становила 41,8 %, в </a:t>
            </a:r>
            <a:r>
              <a:rPr lang="ru-RU" sz="2400" i="1" dirty="0" err="1" smtClean="0">
                <a:latin typeface="Constantia" pitchFamily="18" charset="0"/>
              </a:rPr>
              <a:t>експорті</a:t>
            </a:r>
            <a:r>
              <a:rPr lang="ru-RU" sz="2400" i="1" dirty="0" smtClean="0">
                <a:latin typeface="Constantia" pitchFamily="18" charset="0"/>
              </a:rPr>
              <a:t> — 28,0 %. В </a:t>
            </a:r>
            <a:r>
              <a:rPr lang="ru-RU" sz="2400" i="1" dirty="0" err="1" smtClean="0">
                <a:latin typeface="Constantia" pitchFamily="18" charset="0"/>
              </a:rPr>
              <a:t>експорті</a:t>
            </a:r>
            <a:r>
              <a:rPr lang="ru-RU" sz="2400" i="1" dirty="0" smtClean="0">
                <a:latin typeface="Constantia" pitchFamily="18" charset="0"/>
              </a:rPr>
              <a:t> </a:t>
            </a:r>
            <a:r>
              <a:rPr lang="ru-RU" sz="2400" i="1" dirty="0" err="1" smtClean="0">
                <a:latin typeface="Constantia" pitchFamily="18" charset="0"/>
              </a:rPr>
              <a:t>Австралійського</a:t>
            </a:r>
            <a:r>
              <a:rPr lang="ru-RU" sz="2400" i="1" dirty="0" smtClean="0">
                <a:latin typeface="Constantia" pitchFamily="18" charset="0"/>
              </a:rPr>
              <a:t> Союзу </a:t>
            </a:r>
            <a:r>
              <a:rPr lang="ru-RU" sz="2400" i="1" dirty="0" err="1" smtClean="0">
                <a:latin typeface="Constantia" pitchFamily="18" charset="0"/>
              </a:rPr>
              <a:t>значна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питома</a:t>
            </a:r>
            <a:r>
              <a:rPr lang="ru-RU" sz="2400" i="1" dirty="0" smtClean="0">
                <a:latin typeface="Constantia" pitchFamily="18" charset="0"/>
              </a:rPr>
              <a:t> вага </a:t>
            </a:r>
            <a:r>
              <a:rPr lang="ru-RU" sz="2400" i="1" dirty="0" err="1" smtClean="0">
                <a:latin typeface="Constantia" pitchFamily="18" charset="0"/>
              </a:rPr>
              <a:t>Японії</a:t>
            </a:r>
            <a:r>
              <a:rPr lang="ru-RU" sz="2400" i="1" dirty="0" smtClean="0">
                <a:latin typeface="Constantia" pitchFamily="18" charset="0"/>
              </a:rPr>
              <a:t>, </a:t>
            </a:r>
            <a:r>
              <a:rPr lang="ru-RU" sz="2400" i="1" dirty="0" err="1" smtClean="0">
                <a:latin typeface="Constantia" pitchFamily="18" charset="0"/>
              </a:rPr>
              <a:t>Франції</a:t>
            </a:r>
            <a:r>
              <a:rPr lang="ru-RU" sz="2400" i="1" dirty="0" smtClean="0">
                <a:latin typeface="Constantia" pitchFamily="18" charset="0"/>
              </a:rPr>
              <a:t>, ФРН, в </a:t>
            </a:r>
            <a:r>
              <a:rPr lang="ru-RU" sz="2400" i="1" dirty="0" err="1" smtClean="0">
                <a:latin typeface="Constantia" pitchFamily="18" charset="0"/>
              </a:rPr>
              <a:t>імпорті</a:t>
            </a:r>
            <a:r>
              <a:rPr lang="ru-RU" sz="2400" i="1" dirty="0" smtClean="0">
                <a:latin typeface="Constantia" pitchFamily="18" charset="0"/>
              </a:rPr>
              <a:t> — США.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228600"/>
            <a:ext cx="6629400" cy="1295400"/>
          </a:xfrm>
        </p:spPr>
        <p:txBody>
          <a:bodyPr/>
          <a:lstStyle/>
          <a:p>
            <a:pPr>
              <a:buNone/>
            </a:pPr>
            <a:r>
              <a:rPr lang="ru-RU" sz="22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Розподіл</a:t>
            </a:r>
            <a:r>
              <a:rPr lang="ru-RU" sz="2400" i="1" dirty="0" smtClean="0">
                <a:latin typeface="Constantia" pitchFamily="18" charset="0"/>
              </a:rPr>
              <a:t> </a:t>
            </a:r>
            <a:r>
              <a:rPr lang="ru-RU" sz="2400" i="1" dirty="0" err="1" smtClean="0">
                <a:latin typeface="Constantia" pitchFamily="18" charset="0"/>
              </a:rPr>
              <a:t>експорту</a:t>
            </a:r>
            <a:r>
              <a:rPr lang="ru-RU" sz="2400" i="1" dirty="0" smtClean="0">
                <a:latin typeface="Constantia" pitchFamily="18" charset="0"/>
              </a:rPr>
              <a:t> 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країни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світу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відсотках</a:t>
            </a:r>
            <a:r>
              <a:rPr lang="ru-RU" sz="2400" i="1" dirty="0" smtClean="0">
                <a:latin typeface="Constantia" pitchFamily="18" charset="0"/>
              </a:rPr>
              <a:t> для </a:t>
            </a:r>
            <a:r>
              <a:rPr lang="ru-RU" sz="2400" i="1" dirty="0" err="1" smtClean="0">
                <a:latin typeface="Constantia" pitchFamily="18" charset="0"/>
              </a:rPr>
              <a:t>кожної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окремо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взятої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країни</a:t>
            </a:r>
            <a:r>
              <a:rPr lang="ru-RU" sz="2400" i="1" dirty="0" smtClean="0">
                <a:latin typeface="Constantia" pitchFamily="18" charset="0"/>
              </a:rPr>
              <a:t> в 2006 </a:t>
            </a:r>
            <a:r>
              <a:rPr lang="ru-RU" sz="2400" i="1" dirty="0" err="1" smtClean="0">
                <a:latin typeface="Constantia" pitchFamily="18" charset="0"/>
              </a:rPr>
              <a:t>році</a:t>
            </a:r>
            <a:r>
              <a:rPr lang="ru-RU" sz="2400" i="1" dirty="0" smtClean="0">
                <a:latin typeface="Constantia" pitchFamily="18" charset="0"/>
              </a:rPr>
              <a:t>  </a:t>
            </a:r>
            <a:r>
              <a:rPr lang="ru-RU" sz="2400" i="1" dirty="0" err="1" smtClean="0">
                <a:latin typeface="Constantia" pitchFamily="18" charset="0"/>
              </a:rPr>
              <a:t>є</a:t>
            </a:r>
            <a:r>
              <a:rPr lang="ru-RU" sz="2400" i="1" dirty="0" smtClean="0">
                <a:latin typeface="Constantia" pitchFamily="18" charset="0"/>
              </a:rPr>
              <a:t> великою </a:t>
            </a:r>
            <a:r>
              <a:rPr lang="ru-RU" sz="2400" i="1" dirty="0" err="1" smtClean="0">
                <a:latin typeface="Constantia" pitchFamily="18" charset="0"/>
              </a:rPr>
              <a:t>порівняно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лідером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Японією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endParaRPr lang="ru-RU" sz="2200" i="1" dirty="0">
              <a:latin typeface="Constantia" pitchFamily="18" charset="0"/>
            </a:endParaRPr>
          </a:p>
        </p:txBody>
      </p:sp>
      <p:pic>
        <p:nvPicPr>
          <p:cNvPr id="4" name="Рисунок 3" descr="800px-2006Australian_export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705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0000" y="5410200"/>
            <a:ext cx="25146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r>
              <a:rPr lang="uk-UA" sz="4800" b="1" i="1" dirty="0" smtClean="0">
                <a:latin typeface="Constantia" pitchFamily="18" charset="0"/>
              </a:rPr>
              <a:t>Освіта</a:t>
            </a:r>
            <a:endParaRPr lang="ru-RU" sz="4800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064125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У дитячий сад </a:t>
            </a:r>
            <a:r>
              <a:rPr lang="ru-RU" sz="2400" i="1" dirty="0" err="1" smtClean="0">
                <a:latin typeface="Constantia" pitchFamily="18" charset="0"/>
              </a:rPr>
              <a:t>діти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йдуть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5-ти </a:t>
            </a:r>
            <a:r>
              <a:rPr lang="ru-RU" sz="2400" i="1" dirty="0" err="1" smtClean="0">
                <a:latin typeface="Constantia" pitchFamily="18" charset="0"/>
              </a:rPr>
              <a:t>років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Також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існують</a:t>
            </a:r>
            <a:r>
              <a:rPr lang="ru-RU" sz="2400" i="1" dirty="0" smtClean="0">
                <a:latin typeface="Constantia" pitchFamily="18" charset="0"/>
              </a:rPr>
              <a:t> садки для </a:t>
            </a:r>
            <a:r>
              <a:rPr lang="ru-RU" sz="2400" i="1" dirty="0" err="1" smtClean="0">
                <a:latin typeface="Constantia" pitchFamily="18" charset="0"/>
              </a:rPr>
              <a:t>зовсім</a:t>
            </a:r>
            <a:r>
              <a:rPr lang="ru-RU" sz="2400" i="1" dirty="0" smtClean="0">
                <a:latin typeface="Constantia" pitchFamily="18" charset="0"/>
              </a:rPr>
              <a:t> маленьких. </a:t>
            </a:r>
            <a:r>
              <a:rPr lang="ru-RU" sz="2400" i="1" dirty="0" err="1" smtClean="0">
                <a:latin typeface="Constantia" pitchFamily="18" charset="0"/>
              </a:rPr>
              <a:t>Дошкільне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виховання</a:t>
            </a:r>
            <a:r>
              <a:rPr lang="ru-RU" sz="2400" i="1" dirty="0" smtClean="0">
                <a:latin typeface="Constantia" pitchFamily="18" charset="0"/>
              </a:rPr>
              <a:t> не </a:t>
            </a:r>
            <a:r>
              <a:rPr lang="ru-RU" sz="2400" i="1" dirty="0" err="1" smtClean="0">
                <a:latin typeface="Constantia" pitchFamily="18" charset="0"/>
              </a:rPr>
              <a:t>припускає</a:t>
            </a:r>
            <a:r>
              <a:rPr lang="ru-RU" sz="2400" i="1" dirty="0" smtClean="0">
                <a:latin typeface="Constantia" pitchFamily="18" charset="0"/>
              </a:rPr>
              <a:t> особливого </a:t>
            </a:r>
            <a:r>
              <a:rPr lang="ru-RU" sz="2400" i="1" dirty="0" err="1" smtClean="0">
                <a:latin typeface="Constantia" pitchFamily="18" charset="0"/>
              </a:rPr>
              <a:t>навчання</a:t>
            </a:r>
            <a:r>
              <a:rPr lang="ru-RU" sz="2400" i="1" dirty="0" smtClean="0">
                <a:latin typeface="Constantia" pitchFamily="18" charset="0"/>
              </a:rPr>
              <a:t>, тому </a:t>
            </a:r>
            <a:r>
              <a:rPr lang="ru-RU" sz="2400" i="1" dirty="0" err="1" smtClean="0">
                <a:latin typeface="Constantia" pitchFamily="18" charset="0"/>
              </a:rPr>
              <a:t>що</a:t>
            </a:r>
            <a:r>
              <a:rPr lang="ru-RU" sz="2400" i="1" dirty="0" smtClean="0">
                <a:latin typeface="Constantia" pitchFamily="18" charset="0"/>
              </a:rPr>
              <a:t> в школу тут </a:t>
            </a:r>
            <a:r>
              <a:rPr lang="ru-RU" sz="2400" i="1" dirty="0" err="1" smtClean="0">
                <a:latin typeface="Constantia" pitchFamily="18" charset="0"/>
              </a:rPr>
              <a:t>йдуть</a:t>
            </a:r>
            <a:r>
              <a:rPr lang="ru-RU" sz="2400" i="1" dirty="0" smtClean="0">
                <a:latin typeface="Constantia" pitchFamily="18" charset="0"/>
              </a:rPr>
              <a:t> рано, а </a:t>
            </a:r>
            <a:r>
              <a:rPr lang="ru-RU" sz="2400" i="1" dirty="0" err="1" smtClean="0">
                <a:latin typeface="Constantia" pitchFamily="18" charset="0"/>
              </a:rPr>
              <a:t>ще</a:t>
            </a:r>
            <a:r>
              <a:rPr lang="ru-RU" sz="2400" i="1" dirty="0" smtClean="0">
                <a:latin typeface="Constantia" pitchFamily="18" charset="0"/>
              </a:rPr>
              <a:t> тому, </a:t>
            </a:r>
            <a:r>
              <a:rPr lang="ru-RU" sz="2400" i="1" dirty="0" err="1" smtClean="0">
                <a:latin typeface="Constantia" pitchFamily="18" charset="0"/>
              </a:rPr>
              <a:t>що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це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вважається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шкідливим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оскільки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заважає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дитині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проявити</a:t>
            </a:r>
            <a:r>
              <a:rPr lang="ru-RU" sz="2400" i="1" dirty="0" smtClean="0">
                <a:latin typeface="Constantia" pitchFamily="18" charset="0"/>
              </a:rPr>
              <a:t> свою </a:t>
            </a:r>
            <a:r>
              <a:rPr lang="ru-RU" sz="2400" i="1" dirty="0" err="1" smtClean="0">
                <a:latin typeface="Constantia" pitchFamily="18" charset="0"/>
              </a:rPr>
              <a:t>оригінальність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Після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дитячого</a:t>
            </a:r>
            <a:r>
              <a:rPr lang="ru-RU" sz="2400" i="1" dirty="0" smtClean="0">
                <a:latin typeface="Constantia" pitchFamily="18" charset="0"/>
              </a:rPr>
              <a:t> саду </a:t>
            </a:r>
            <a:r>
              <a:rPr lang="ru-RU" sz="2400" i="1" dirty="0" err="1" smtClean="0">
                <a:latin typeface="Constantia" pitchFamily="18" charset="0"/>
              </a:rPr>
              <a:t>діти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вчаться</a:t>
            </a:r>
            <a:r>
              <a:rPr lang="ru-RU" sz="2400" i="1" dirty="0" smtClean="0">
                <a:latin typeface="Constantia" pitchFamily="18" charset="0"/>
              </a:rPr>
              <a:t> в </a:t>
            </a:r>
            <a:r>
              <a:rPr lang="ru-RU" sz="2400" i="1" dirty="0" err="1" smtClean="0">
                <a:latin typeface="Constantia" pitchFamily="18" charset="0"/>
              </a:rPr>
              <a:t>початковій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школі</a:t>
            </a:r>
            <a:r>
              <a:rPr lang="ru-RU" sz="2400" i="1" dirty="0" smtClean="0">
                <a:latin typeface="Constantia" pitchFamily="18" charset="0"/>
              </a:rPr>
              <a:t> (1- 6 </a:t>
            </a:r>
            <a:r>
              <a:rPr lang="ru-RU" sz="2400" i="1" dirty="0" err="1" smtClean="0">
                <a:latin typeface="Constantia" pitchFamily="18" charset="0"/>
              </a:rPr>
              <a:t>класів</a:t>
            </a:r>
            <a:r>
              <a:rPr lang="ru-RU" sz="2400" i="1" dirty="0" smtClean="0">
                <a:latin typeface="Constantia" pitchFamily="18" charset="0"/>
              </a:rPr>
              <a:t>). У </a:t>
            </a:r>
            <a:r>
              <a:rPr lang="ru-RU" sz="2400" i="1" dirty="0" err="1" smtClean="0">
                <a:latin typeface="Constantia" pitchFamily="18" charset="0"/>
              </a:rPr>
              <a:t>віці</a:t>
            </a:r>
            <a:r>
              <a:rPr lang="ru-RU" sz="2400" i="1" dirty="0" smtClean="0">
                <a:latin typeface="Constantia" pitchFamily="18" charset="0"/>
              </a:rPr>
              <a:t> 11-ти </a:t>
            </a:r>
            <a:r>
              <a:rPr lang="ru-RU" sz="2400" i="1" dirty="0" err="1" smtClean="0">
                <a:latin typeface="Constantia" pitchFamily="18" charset="0"/>
              </a:rPr>
              <a:t>або</a:t>
            </a:r>
            <a:r>
              <a:rPr lang="ru-RU" sz="2400" i="1" dirty="0" smtClean="0">
                <a:latin typeface="Constantia" pitchFamily="18" charset="0"/>
              </a:rPr>
              <a:t> 12-ти </a:t>
            </a:r>
            <a:r>
              <a:rPr lang="ru-RU" sz="2400" i="1" dirty="0" err="1" smtClean="0">
                <a:latin typeface="Constantia" pitchFamily="18" charset="0"/>
              </a:rPr>
              <a:t>років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учні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поступають</a:t>
            </a:r>
            <a:r>
              <a:rPr lang="ru-RU" sz="2400" i="1" dirty="0" smtClean="0">
                <a:latin typeface="Constantia" pitchFamily="18" charset="0"/>
              </a:rPr>
              <a:t> в 7-й </a:t>
            </a:r>
            <a:r>
              <a:rPr lang="ru-RU" sz="2400" i="1" dirty="0" err="1" smtClean="0">
                <a:latin typeface="Constantia" pitchFamily="18" charset="0"/>
              </a:rPr>
              <a:t>клас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середньої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школи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продовжують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навчання</a:t>
            </a:r>
            <a:r>
              <a:rPr lang="ru-RU" sz="2400" i="1" dirty="0" smtClean="0">
                <a:latin typeface="Constantia" pitchFamily="18" charset="0"/>
              </a:rPr>
              <a:t> до 12-го </a:t>
            </a:r>
            <a:r>
              <a:rPr lang="ru-RU" sz="2400" i="1" dirty="0" err="1" smtClean="0">
                <a:latin typeface="Constantia" pitchFamily="18" charset="0"/>
              </a:rPr>
              <a:t>класу</a:t>
            </a:r>
            <a:r>
              <a:rPr lang="ru-RU" sz="2400" i="1" dirty="0" smtClean="0">
                <a:latin typeface="Constantia" pitchFamily="18" charset="0"/>
              </a:rPr>
              <a:t>. У школах </a:t>
            </a:r>
            <a:r>
              <a:rPr lang="ru-RU" sz="2400" i="1" dirty="0" err="1" smtClean="0">
                <a:latin typeface="Constantia" pitchFamily="18" charset="0"/>
              </a:rPr>
              <a:t>вивчають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англійську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мову</a:t>
            </a:r>
            <a:r>
              <a:rPr lang="ru-RU" sz="2400" i="1" dirty="0" smtClean="0">
                <a:latin typeface="Constantia" pitchFamily="18" charset="0"/>
              </a:rPr>
              <a:t>, математику, </a:t>
            </a:r>
            <a:r>
              <a:rPr lang="ru-RU" sz="2400" i="1" dirty="0" err="1" smtClean="0">
                <a:latin typeface="Constantia" pitchFamily="18" charset="0"/>
              </a:rPr>
              <a:t>суспільні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природні</a:t>
            </a:r>
            <a:r>
              <a:rPr lang="ru-RU" sz="2400" i="1" dirty="0" smtClean="0">
                <a:latin typeface="Constantia" pitchFamily="18" charset="0"/>
              </a:rPr>
              <a:t> науки, </a:t>
            </a:r>
            <a:r>
              <a:rPr lang="ru-RU" sz="2400" i="1" dirty="0" err="1" smtClean="0">
                <a:latin typeface="Constantia" pitchFamily="18" charset="0"/>
              </a:rPr>
              <a:t>мистецтво</a:t>
            </a:r>
            <a:r>
              <a:rPr lang="ru-RU" sz="2400" i="1" dirty="0" smtClean="0">
                <a:latin typeface="Constantia" pitchFamily="18" charset="0"/>
              </a:rPr>
              <a:t> (</a:t>
            </a:r>
            <a:r>
              <a:rPr lang="ru-RU" sz="2400" i="1" dirty="0" err="1" smtClean="0">
                <a:latin typeface="Constantia" pitchFamily="18" charset="0"/>
              </a:rPr>
              <a:t>включаючи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музику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малювання</a:t>
            </a:r>
            <a:r>
              <a:rPr lang="ru-RU" sz="2400" i="1" dirty="0" smtClean="0">
                <a:latin typeface="Constantia" pitchFamily="18" charset="0"/>
              </a:rPr>
              <a:t>). У </a:t>
            </a:r>
            <a:r>
              <a:rPr lang="ru-RU" sz="2400" i="1" dirty="0" err="1" smtClean="0">
                <a:latin typeface="Constantia" pitchFamily="18" charset="0"/>
              </a:rPr>
              <a:t>випускних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класах</a:t>
            </a:r>
            <a:r>
              <a:rPr lang="ru-RU" sz="2400" i="1" dirty="0" smtClean="0">
                <a:latin typeface="Constantia" pitchFamily="18" charset="0"/>
              </a:rPr>
              <a:t> круг </a:t>
            </a:r>
            <a:r>
              <a:rPr lang="ru-RU" sz="2400" i="1" dirty="0" err="1" smtClean="0">
                <a:latin typeface="Constantia" pitchFamily="18" charset="0"/>
              </a:rPr>
              <a:t>предметів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що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вивчаються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звужується</a:t>
            </a:r>
            <a:r>
              <a:rPr lang="ru-RU" sz="2400" i="1" dirty="0" smtClean="0">
                <a:latin typeface="Constantia" pitchFamily="18" charset="0"/>
              </a:rPr>
              <a:t> до </a:t>
            </a:r>
            <a:r>
              <a:rPr lang="ru-RU" sz="2400" i="1" dirty="0" err="1" smtClean="0">
                <a:latin typeface="Constantia" pitchFamily="18" charset="0"/>
              </a:rPr>
              <a:t>декількох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вибір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напряму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залежить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учня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Школи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приділяють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багато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уваги</a:t>
            </a:r>
            <a:r>
              <a:rPr lang="ru-RU" sz="2400" i="1" dirty="0" smtClean="0">
                <a:latin typeface="Constantia" pitchFamily="18" charset="0"/>
              </a:rPr>
              <a:t> спорту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вихованню</a:t>
            </a:r>
            <a:r>
              <a:rPr lang="ru-RU" sz="2400" i="1" dirty="0" smtClean="0">
                <a:latin typeface="Constantia" pitchFamily="18" charset="0"/>
              </a:rPr>
              <a:t> особи.</a:t>
            </a:r>
          </a:p>
          <a:p>
            <a:pPr>
              <a:buNone/>
            </a:pPr>
            <a:endParaRPr lang="ru-RU" sz="24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0"/>
            <a:ext cx="7162800" cy="685800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Австралійські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коледжі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здійснюють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професійну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підготовку</a:t>
            </a:r>
            <a:r>
              <a:rPr lang="ru-RU" sz="2400" i="1" dirty="0" smtClean="0">
                <a:latin typeface="Constantia" pitchFamily="18" charset="0"/>
              </a:rPr>
              <a:t> по широкому спектру </a:t>
            </a:r>
            <a:r>
              <a:rPr lang="ru-RU" sz="2400" i="1" dirty="0" err="1" smtClean="0">
                <a:latin typeface="Constantia" pitchFamily="18" charset="0"/>
              </a:rPr>
              <a:t>напрямів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Коледжі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діляться</a:t>
            </a:r>
            <a:r>
              <a:rPr lang="ru-RU" sz="2400" i="1" dirty="0" smtClean="0">
                <a:latin typeface="Constantia" pitchFamily="18" charset="0"/>
              </a:rPr>
              <a:t> на </a:t>
            </a:r>
            <a:r>
              <a:rPr lang="ru-RU" sz="2400" i="1" dirty="0" err="1" smtClean="0">
                <a:latin typeface="Constantia" pitchFamily="18" charset="0"/>
              </a:rPr>
              <a:t>державних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приватних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Університети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займають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провідні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позиції</a:t>
            </a:r>
            <a:r>
              <a:rPr lang="ru-RU" sz="2400" i="1" dirty="0" smtClean="0">
                <a:latin typeface="Constantia" pitchFamily="18" charset="0"/>
              </a:rPr>
              <a:t> в </a:t>
            </a:r>
            <a:r>
              <a:rPr lang="ru-RU" sz="2400" i="1" dirty="0" err="1" smtClean="0">
                <a:latin typeface="Constantia" pitchFamily="18" charset="0"/>
              </a:rPr>
              <a:t>Тихоокеанському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регіоні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їх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дипломи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признаються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всьому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світі</a:t>
            </a:r>
            <a:r>
              <a:rPr lang="ru-RU" sz="2400" i="1" dirty="0" smtClean="0">
                <a:latin typeface="Constantia" pitchFamily="18" charset="0"/>
              </a:rPr>
              <a:t>. У </a:t>
            </a:r>
            <a:r>
              <a:rPr lang="ru-RU" sz="2400" i="1" dirty="0" err="1" smtClean="0">
                <a:latin typeface="Constantia" pitchFamily="18" charset="0"/>
              </a:rPr>
              <a:t>університетах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країни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навчається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більше</a:t>
            </a:r>
            <a:r>
              <a:rPr lang="ru-RU" sz="2400" i="1" dirty="0" smtClean="0">
                <a:latin typeface="Constantia" pitchFamily="18" charset="0"/>
              </a:rPr>
              <a:t> 680 тис. </a:t>
            </a:r>
            <a:r>
              <a:rPr lang="ru-RU" sz="2400" i="1" dirty="0" err="1" smtClean="0">
                <a:latin typeface="Constantia" pitchFamily="18" charset="0"/>
              </a:rPr>
              <a:t>студентів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Перелік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тільки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бакалаврських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програм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включає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більше</a:t>
            </a:r>
            <a:r>
              <a:rPr lang="ru-RU" sz="2400" i="1" dirty="0" smtClean="0">
                <a:latin typeface="Constantia" pitchFamily="18" charset="0"/>
              </a:rPr>
              <a:t> 2000 </a:t>
            </a:r>
            <a:r>
              <a:rPr lang="ru-RU" sz="2400" i="1" dirty="0" err="1" smtClean="0">
                <a:latin typeface="Constantia" pitchFamily="18" charset="0"/>
              </a:rPr>
              <a:t>позицій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err="1" smtClean="0">
                <a:latin typeface="Constantia" pitchFamily="18" charset="0"/>
              </a:rPr>
              <a:t>Найбільший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вибір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державних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приватних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учбових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закладів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пропонують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Сідней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Мельбурн, два </a:t>
            </a:r>
            <a:r>
              <a:rPr lang="ru-RU" sz="2400" i="1" dirty="0" err="1" smtClean="0">
                <a:latin typeface="Constantia" pitchFamily="18" charset="0"/>
              </a:rPr>
              <a:t>найкрупніші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міста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країни</a:t>
            </a:r>
            <a:r>
              <a:rPr lang="ru-RU" sz="2400" i="1" dirty="0" smtClean="0">
                <a:latin typeface="Constantia" pitchFamily="18" charset="0"/>
              </a:rPr>
              <a:t>. У одному </a:t>
            </a:r>
            <a:r>
              <a:rPr lang="ru-RU" sz="2400" i="1" dirty="0" err="1" smtClean="0">
                <a:latin typeface="Constantia" pitchFamily="18" charset="0"/>
              </a:rPr>
              <a:t>тільки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Сіднеї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його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передмістях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розташовано</a:t>
            </a:r>
            <a:r>
              <a:rPr lang="ru-RU" sz="2400" i="1" dirty="0" smtClean="0">
                <a:latin typeface="Constantia" pitchFamily="18" charset="0"/>
              </a:rPr>
              <a:t> 6 </a:t>
            </a:r>
            <a:r>
              <a:rPr lang="ru-RU" sz="2400" i="1" dirty="0" err="1" smtClean="0">
                <a:latin typeface="Constantia" pitchFamily="18" charset="0"/>
              </a:rPr>
              <a:t>університетів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dirty="0" smtClean="0"/>
              <a:t> </a:t>
            </a:r>
            <a:r>
              <a:rPr lang="ru-RU" sz="2400" i="1" dirty="0" err="1" smtClean="0">
                <a:latin typeface="Constantia" pitchFamily="18" charset="0"/>
              </a:rPr>
              <a:t>Особливість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австралійської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системи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вищої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освіти</a:t>
            </a:r>
            <a:r>
              <a:rPr lang="ru-RU" sz="2400" i="1" dirty="0" smtClean="0">
                <a:latin typeface="Constantia" pitchFamily="18" charset="0"/>
              </a:rPr>
              <a:t> - </a:t>
            </a:r>
            <a:r>
              <a:rPr lang="ru-RU" sz="2400" i="1" dirty="0" err="1" smtClean="0">
                <a:latin typeface="Constantia" pitchFamily="18" charset="0"/>
              </a:rPr>
              <a:t>розвинений</a:t>
            </a:r>
            <a:r>
              <a:rPr lang="ru-RU" sz="2400" i="1" dirty="0" smtClean="0">
                <a:latin typeface="Constantia" pitchFamily="18" charset="0"/>
              </a:rPr>
              <a:t> сектор </a:t>
            </a:r>
            <a:r>
              <a:rPr lang="ru-RU" sz="2400" i="1" dirty="0" err="1" smtClean="0">
                <a:latin typeface="Constantia" pitchFamily="18" charset="0"/>
              </a:rPr>
              <a:t>дистанційних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програм</a:t>
            </a:r>
            <a:r>
              <a:rPr lang="ru-RU" sz="2400" i="1" dirty="0" smtClean="0">
                <a:latin typeface="Constantia" pitchFamily="18" charset="0"/>
              </a:rPr>
              <a:t>: 10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кожних</a:t>
            </a:r>
            <a:r>
              <a:rPr lang="ru-RU" sz="2400" i="1" dirty="0" smtClean="0">
                <a:latin typeface="Constantia" pitchFamily="18" charset="0"/>
              </a:rPr>
              <a:t> 100 </a:t>
            </a:r>
            <a:r>
              <a:rPr lang="ru-RU" sz="2400" i="1" dirty="0" err="1" smtClean="0">
                <a:latin typeface="Constantia" pitchFamily="18" charset="0"/>
              </a:rPr>
              <a:t>австралійських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студентів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отримують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знання</a:t>
            </a:r>
            <a:r>
              <a:rPr lang="ru-RU" sz="2400" i="1" dirty="0" smtClean="0">
                <a:latin typeface="Constantia" pitchFamily="18" charset="0"/>
              </a:rPr>
              <a:t>, не </a:t>
            </a:r>
            <a:r>
              <a:rPr lang="ru-RU" sz="2400" i="1" dirty="0" err="1" smtClean="0">
                <a:latin typeface="Constantia" pitchFamily="18" charset="0"/>
              </a:rPr>
              <a:t>покидаючи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будинку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endParaRPr lang="ru-RU" sz="24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29200"/>
            <a:ext cx="3810000" cy="1139825"/>
          </a:xfrm>
        </p:spPr>
        <p:txBody>
          <a:bodyPr/>
          <a:lstStyle/>
          <a:p>
            <a:r>
              <a:rPr lang="ru-RU" sz="2400" i="1" dirty="0" err="1" smtClean="0">
                <a:solidFill>
                  <a:schemeClr val="tx1"/>
                </a:solidFill>
                <a:latin typeface="Constantia" pitchFamily="18" charset="0"/>
              </a:rPr>
              <a:t>Початкова</a:t>
            </a:r>
            <a:r>
              <a:rPr lang="ru-RU" sz="2400" i="1" dirty="0" smtClean="0">
                <a:solidFill>
                  <a:schemeClr val="tx1"/>
                </a:solidFill>
                <a:latin typeface="Constantia" pitchFamily="18" charset="0"/>
              </a:rPr>
              <a:t> школа в </a:t>
            </a:r>
            <a:r>
              <a:rPr lang="ru-RU" sz="2400" i="1" dirty="0" err="1" smtClean="0">
                <a:solidFill>
                  <a:schemeClr val="tx1"/>
                </a:solidFill>
                <a:latin typeface="Constantia" pitchFamily="18" charset="0"/>
              </a:rPr>
              <a:t>Іглхок</a:t>
            </a:r>
            <a:r>
              <a:rPr lang="ru-RU" sz="2400" i="1" dirty="0" smtClean="0">
                <a:solidFill>
                  <a:schemeClr val="tx1"/>
                </a:solidFill>
                <a:latin typeface="Constantia" pitchFamily="18" charset="0"/>
              </a:rPr>
              <a:t>, </a:t>
            </a:r>
            <a:r>
              <a:rPr lang="ru-RU" sz="2400" i="1" dirty="0" err="1" smtClean="0">
                <a:solidFill>
                  <a:schemeClr val="tx1"/>
                </a:solidFill>
                <a:latin typeface="Constantia" pitchFamily="18" charset="0"/>
              </a:rPr>
              <a:t>Вікторія</a:t>
            </a:r>
            <a:endParaRPr lang="ru-RU" sz="2400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rubase_2_930186464_32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3505200" cy="4668926"/>
          </a:xfrm>
        </p:spPr>
      </p:pic>
      <p:pic>
        <p:nvPicPr>
          <p:cNvPr id="5" name="Рисунок 4" descr="800px-University_of_Sydney_Main_Quadran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438400"/>
            <a:ext cx="52578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1905000"/>
            <a:ext cx="301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>
                <a:latin typeface="Constantia" pitchFamily="18" charset="0"/>
              </a:rPr>
              <a:t>Університет Сіднея</a:t>
            </a:r>
            <a:endParaRPr lang="ru-RU" sz="24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uk-UA" b="1" i="1" dirty="0" smtClean="0">
                <a:latin typeface="Constantia" pitchFamily="18" charset="0"/>
              </a:rPr>
              <a:t>Культура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600200"/>
            <a:ext cx="6400800" cy="4530725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У 1880—1895 роках, коли в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посилилася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тенденція</a:t>
            </a:r>
            <a:r>
              <a:rPr lang="ru-RU" sz="2400" i="1" dirty="0" smtClean="0">
                <a:latin typeface="Constantia" pitchFamily="18" charset="0"/>
              </a:rPr>
              <a:t> до </a:t>
            </a:r>
            <a:r>
              <a:rPr lang="ru-RU" sz="2400" i="1" dirty="0" err="1" smtClean="0">
                <a:latin typeface="Constantia" pitchFamily="18" charset="0"/>
              </a:rPr>
              <a:t>об'єднання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країни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почався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досить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помітний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культурний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підйом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що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залишив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слід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художній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літературі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Дві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світові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війни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міжвоєнний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період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економічної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кризи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великий </a:t>
            </a:r>
            <a:r>
              <a:rPr lang="ru-RU" sz="2400" i="1" dirty="0" err="1" smtClean="0">
                <a:latin typeface="Constantia" pitchFamily="18" charset="0"/>
              </a:rPr>
              <a:t>наплив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європейських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іммігрантів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після</a:t>
            </a:r>
            <a:r>
              <a:rPr lang="ru-RU" sz="2400" i="1" dirty="0" smtClean="0">
                <a:latin typeface="Constantia" pitchFamily="18" charset="0"/>
              </a:rPr>
              <a:t> </a:t>
            </a:r>
            <a:r>
              <a:rPr lang="ru-RU" sz="2400" i="1" dirty="0" smtClean="0">
                <a:latin typeface="Constantia" pitchFamily="18" charset="0"/>
                <a:hlinkClick r:id="rId2" tooltip="1945"/>
              </a:rPr>
              <a:t>1945</a:t>
            </a:r>
            <a:r>
              <a:rPr lang="ru-RU" sz="2400" i="1" dirty="0" smtClean="0">
                <a:latin typeface="Constantia" pitchFamily="18" charset="0"/>
              </a:rPr>
              <a:t> року </a:t>
            </a:r>
            <a:r>
              <a:rPr lang="ru-RU" sz="2400" i="1" dirty="0" err="1" smtClean="0">
                <a:latin typeface="Constantia" pitchFamily="18" charset="0"/>
              </a:rPr>
              <a:t>вплинули</a:t>
            </a:r>
            <a:r>
              <a:rPr lang="ru-RU" sz="2400" i="1" dirty="0" smtClean="0">
                <a:latin typeface="Constantia" pitchFamily="18" charset="0"/>
              </a:rPr>
              <a:t> на </a:t>
            </a:r>
            <a:r>
              <a:rPr lang="ru-RU" sz="2400" i="1" dirty="0" err="1" smtClean="0">
                <a:latin typeface="Constantia" pitchFamily="18" charset="0"/>
              </a:rPr>
              <a:t>формування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специфічної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австралійської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національної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культури</a:t>
            </a:r>
            <a:r>
              <a:rPr lang="ru-RU" sz="2400" i="1" dirty="0" smtClean="0">
                <a:latin typeface="Constantia" pitchFamily="18" charset="0"/>
              </a:rPr>
              <a:t>. За </a:t>
            </a:r>
            <a:r>
              <a:rPr lang="ru-RU" sz="2400" i="1" dirty="0" err="1" smtClean="0">
                <a:latin typeface="Constantia" pitchFamily="18" charset="0"/>
              </a:rPr>
              <a:t>останні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десятиліття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австралійські</a:t>
            </a:r>
            <a:r>
              <a:rPr lang="ru-RU" sz="2400" i="1" dirty="0" smtClean="0">
                <a:latin typeface="Constantia" pitchFamily="18" charset="0"/>
              </a:rPr>
              <a:t> художники, </a:t>
            </a:r>
            <a:r>
              <a:rPr lang="ru-RU" sz="2400" i="1" dirty="0" err="1" smtClean="0">
                <a:latin typeface="Constantia" pitchFamily="18" charset="0"/>
              </a:rPr>
              <a:t>музиканти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вчені</a:t>
            </a:r>
            <a:r>
              <a:rPr lang="ru-RU" sz="2400" i="1" dirty="0" smtClean="0">
                <a:latin typeface="Constantia" pitchFamily="18" charset="0"/>
              </a:rPr>
              <a:t> та </a:t>
            </a:r>
            <a:r>
              <a:rPr lang="ru-RU" sz="2400" i="1" dirty="0" err="1" smtClean="0">
                <a:latin typeface="Constantia" pitchFamily="18" charset="0"/>
              </a:rPr>
              <a:t>письменники</a:t>
            </a:r>
            <a:r>
              <a:rPr lang="ru-RU" sz="2400" i="1" dirty="0" smtClean="0">
                <a:latin typeface="Constantia" pitchFamily="18" charset="0"/>
              </a:rPr>
              <a:t> стали </a:t>
            </a:r>
            <a:r>
              <a:rPr lang="ru-RU" sz="2400" i="1" dirty="0" err="1" smtClean="0">
                <a:latin typeface="Constantia" pitchFamily="18" charset="0"/>
              </a:rPr>
              <a:t>краще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відомі</a:t>
            </a:r>
            <a:r>
              <a:rPr lang="ru-RU" sz="2400" i="1" dirty="0" smtClean="0">
                <a:latin typeface="Constantia" pitchFamily="18" charset="0"/>
              </a:rPr>
              <a:t> за кордоном.</a:t>
            </a:r>
            <a:endParaRPr lang="ru-RU" sz="24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r>
              <a:rPr lang="uk-UA" sz="4800" b="1" i="1" dirty="0" smtClean="0">
                <a:latin typeface="Constantia" pitchFamily="18" charset="0"/>
              </a:rPr>
              <a:t>Бібліотеки</a:t>
            </a:r>
            <a:endParaRPr lang="ru-RU" sz="4800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8201"/>
            <a:ext cx="7086600" cy="281940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</a:t>
            </a:r>
            <a:r>
              <a:rPr lang="ru-RU" sz="2400" i="1" dirty="0" err="1" smtClean="0">
                <a:latin typeface="Constantia" pitchFamily="18" charset="0"/>
              </a:rPr>
              <a:t>Найбільші</a:t>
            </a:r>
            <a:r>
              <a:rPr lang="ru-RU" sz="2400" i="1" dirty="0" smtClean="0">
                <a:latin typeface="Constantia" pitchFamily="18" charset="0"/>
              </a:rPr>
              <a:t> в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— </a:t>
            </a:r>
            <a:r>
              <a:rPr lang="ru-RU" sz="2400" i="1" dirty="0" err="1" smtClean="0">
                <a:latin typeface="Constantia" pitchFamily="18" charset="0"/>
              </a:rPr>
              <a:t>Бібліотека</a:t>
            </a:r>
            <a:r>
              <a:rPr lang="ru-RU" sz="2400" i="1" dirty="0" smtClean="0">
                <a:latin typeface="Constantia" pitchFamily="18" charset="0"/>
              </a:rPr>
              <a:t> штату </a:t>
            </a:r>
            <a:r>
              <a:rPr lang="ru-RU" sz="2400" i="1" dirty="0" err="1" smtClean="0">
                <a:latin typeface="Constantia" pitchFamily="18" charset="0"/>
              </a:rPr>
              <a:t>Вікторія</a:t>
            </a:r>
            <a:r>
              <a:rPr lang="ru-RU" sz="2400" i="1" dirty="0" smtClean="0">
                <a:latin typeface="Constantia" pitchFamily="18" charset="0"/>
              </a:rPr>
              <a:t> (Мельбурн), </a:t>
            </a:r>
            <a:r>
              <a:rPr lang="ru-RU" sz="2400" i="1" dirty="0" err="1" smtClean="0">
                <a:latin typeface="Constantia" pitchFamily="18" charset="0"/>
              </a:rPr>
              <a:t>Національна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бібліотека</a:t>
            </a:r>
            <a:r>
              <a:rPr lang="ru-RU" sz="2400" i="1" dirty="0" smtClean="0">
                <a:latin typeface="Constantia" pitchFamily="18" charset="0"/>
              </a:rPr>
              <a:t> (Канберра), </a:t>
            </a:r>
            <a:r>
              <a:rPr lang="ru-RU" sz="2400" i="1" dirty="0" err="1" smtClean="0">
                <a:latin typeface="Constantia" pitchFamily="18" charset="0"/>
              </a:rPr>
              <a:t>Бібліотека</a:t>
            </a:r>
            <a:r>
              <a:rPr lang="ru-RU" sz="2400" i="1" dirty="0" smtClean="0">
                <a:latin typeface="Constantia" pitchFamily="18" charset="0"/>
              </a:rPr>
              <a:t> штату </a:t>
            </a:r>
            <a:r>
              <a:rPr lang="ru-RU" sz="2400" i="1" dirty="0" err="1" smtClean="0">
                <a:latin typeface="Constantia" pitchFamily="18" charset="0"/>
              </a:rPr>
              <a:t>Новий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Південний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Уельс</a:t>
            </a:r>
            <a:r>
              <a:rPr lang="ru-RU" sz="2400" i="1" dirty="0" smtClean="0">
                <a:latin typeface="Constantia" pitchFamily="18" charset="0"/>
              </a:rPr>
              <a:t> (</a:t>
            </a:r>
            <a:r>
              <a:rPr lang="ru-RU" sz="2400" i="1" dirty="0" err="1" smtClean="0">
                <a:latin typeface="Constantia" pitchFamily="18" charset="0"/>
              </a:rPr>
              <a:t>Сідней</a:t>
            </a:r>
            <a:r>
              <a:rPr lang="ru-RU" sz="2400" i="1" dirty="0" smtClean="0">
                <a:latin typeface="Constantia" pitchFamily="18" charset="0"/>
              </a:rPr>
              <a:t>)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Бібліотека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Фішера</a:t>
            </a:r>
            <a:r>
              <a:rPr lang="ru-RU" sz="2400" i="1" dirty="0" smtClean="0">
                <a:latin typeface="Constantia" pitchFamily="18" charset="0"/>
              </a:rPr>
              <a:t> при </a:t>
            </a:r>
            <a:r>
              <a:rPr lang="ru-RU" sz="2400" i="1" dirty="0" err="1" smtClean="0">
                <a:latin typeface="Constantia" pitchFamily="18" charset="0"/>
              </a:rPr>
              <a:t>Сіднейському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університеті</a:t>
            </a:r>
            <a:r>
              <a:rPr lang="ru-RU" sz="2400" i="1" dirty="0" smtClean="0">
                <a:latin typeface="Constantia" pitchFamily="18" charset="0"/>
              </a:rPr>
              <a:t> — </a:t>
            </a:r>
            <a:r>
              <a:rPr lang="ru-RU" sz="2400" i="1" dirty="0" err="1" smtClean="0">
                <a:latin typeface="Constantia" pitchFamily="18" charset="0"/>
              </a:rPr>
              <a:t>нараховують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більш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ніж</a:t>
            </a:r>
            <a:r>
              <a:rPr lang="ru-RU" sz="2400" i="1" dirty="0" smtClean="0">
                <a:latin typeface="Constantia" pitchFamily="18" charset="0"/>
              </a:rPr>
              <a:t> по два </a:t>
            </a:r>
            <a:r>
              <a:rPr lang="ru-RU" sz="2400" i="1" dirty="0" err="1" smtClean="0">
                <a:latin typeface="Constantia" pitchFamily="18" charset="0"/>
              </a:rPr>
              <a:t>мільйони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томів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Бібліотека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Мітчелла</a:t>
            </a:r>
            <a:r>
              <a:rPr lang="ru-RU" sz="2400" i="1" dirty="0" smtClean="0">
                <a:latin typeface="Constantia" pitchFamily="18" charset="0"/>
              </a:rPr>
              <a:t> в </a:t>
            </a:r>
            <a:r>
              <a:rPr lang="ru-RU" sz="2400" i="1" dirty="0" err="1" smtClean="0">
                <a:latin typeface="Constantia" pitchFamily="18" charset="0"/>
              </a:rPr>
              <a:t>Сіднеї</a:t>
            </a:r>
            <a:r>
              <a:rPr lang="ru-RU" sz="2400" i="1" dirty="0" smtClean="0">
                <a:latin typeface="Constantia" pitchFamily="18" charset="0"/>
              </a:rPr>
              <a:t> — </a:t>
            </a:r>
            <a:r>
              <a:rPr lang="ru-RU" sz="2400" i="1" dirty="0" err="1" smtClean="0">
                <a:latin typeface="Constantia" pitchFamily="18" charset="0"/>
              </a:rPr>
              <a:t>основне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джерело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endParaRPr lang="ru-RU" sz="2400" i="1" dirty="0" smtClean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National Library of Austr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657600"/>
            <a:ext cx="4445000" cy="295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027003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1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Національна бібліотека Австралії</a:t>
            </a:r>
            <a:endParaRPr lang="ru-RU" sz="2100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7338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latin typeface="Constantia" pitchFamily="18" charset="0"/>
              </a:rPr>
              <a:t>історії</a:t>
            </a:r>
            <a:r>
              <a:rPr lang="ru-RU" sz="2400" i="1" dirty="0" smtClean="0">
                <a:latin typeface="Constantia" pitchFamily="18" charset="0"/>
              </a:rPr>
              <a:t> 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; </a:t>
            </a:r>
            <a:r>
              <a:rPr lang="ru-RU" sz="2400" i="1" dirty="0" err="1" smtClean="0">
                <a:latin typeface="Constantia" pitchFamily="18" charset="0"/>
              </a:rPr>
              <a:t>крім</a:t>
            </a:r>
            <a:r>
              <a:rPr lang="ru-RU" sz="2400" i="1" dirty="0" smtClean="0">
                <a:latin typeface="Constantia" pitchFamily="18" charset="0"/>
              </a:rPr>
              <a:t> того, там </a:t>
            </a:r>
            <a:r>
              <a:rPr lang="ru-RU" sz="2400" i="1" dirty="0" err="1" smtClean="0">
                <a:latin typeface="Constantia" pitchFamily="18" charset="0"/>
              </a:rPr>
              <a:t>знаходиться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безцінна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колекція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рукописів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>
    <p:spli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uk-UA" sz="4800" b="1" dirty="0" smtClean="0">
                <a:latin typeface="Constantia" pitchFamily="18" charset="0"/>
              </a:rPr>
              <a:t>Музеї</a:t>
            </a:r>
            <a:endParaRPr lang="ru-RU" sz="48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990600"/>
            <a:ext cx="6477000" cy="5140325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Національний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військовий</a:t>
            </a:r>
            <a:r>
              <a:rPr lang="ru-RU" sz="2400" i="1" dirty="0" smtClean="0">
                <a:latin typeface="Constantia" pitchFamily="18" charset="0"/>
              </a:rPr>
              <a:t> музей </a:t>
            </a:r>
            <a:r>
              <a:rPr lang="ru-RU" sz="2400" i="1" dirty="0" err="1" smtClean="0">
                <a:latin typeface="Constantia" pitchFamily="18" charset="0"/>
              </a:rPr>
              <a:t>знаходиться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Канберрі</a:t>
            </a:r>
            <a:r>
              <a:rPr lang="ru-RU" sz="2400" i="1" dirty="0" smtClean="0">
                <a:latin typeface="Constantia" pitchFamily="18" charset="0"/>
              </a:rPr>
              <a:t>, а Музей </a:t>
            </a:r>
            <a:r>
              <a:rPr lang="ru-RU" sz="2400" i="1" dirty="0" err="1" smtClean="0">
                <a:latin typeface="Constantia" pitchFamily="18" charset="0"/>
              </a:rPr>
              <a:t>старожитностей</a:t>
            </a:r>
            <a:r>
              <a:rPr lang="ru-RU" sz="2400" i="1" dirty="0" smtClean="0">
                <a:latin typeface="Constantia" pitchFamily="18" charset="0"/>
              </a:rPr>
              <a:t> — в </a:t>
            </a:r>
            <a:r>
              <a:rPr lang="ru-RU" sz="2400" i="1" dirty="0" err="1" smtClean="0">
                <a:latin typeface="Constantia" pitchFamily="18" charset="0"/>
              </a:rPr>
              <a:t>Сіднейському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університеті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Місцева</a:t>
            </a:r>
            <a:r>
              <a:rPr lang="ru-RU" sz="2400" i="1" dirty="0" smtClean="0">
                <a:latin typeface="Constantia" pitchFamily="18" charset="0"/>
              </a:rPr>
              <a:t> флора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фауна </a:t>
            </a:r>
            <a:r>
              <a:rPr lang="ru-RU" sz="2400" i="1" dirty="0" err="1" smtClean="0">
                <a:latin typeface="Constantia" pitchFamily="18" charset="0"/>
              </a:rPr>
              <a:t>демонструються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Австралійському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музеї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Сіднеї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Національна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художня</a:t>
            </a:r>
            <a:r>
              <a:rPr lang="ru-RU" sz="2400" i="1" dirty="0" smtClean="0">
                <a:latin typeface="Constantia" pitchFamily="18" charset="0"/>
              </a:rPr>
              <a:t> галерея у </a:t>
            </a:r>
            <a:r>
              <a:rPr lang="ru-RU" sz="2400" i="1" dirty="0" err="1" smtClean="0">
                <a:latin typeface="Constantia" pitchFamily="18" charset="0"/>
              </a:rPr>
              <a:t>Мельбурні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має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чудовою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колекцією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Новий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Національний</a:t>
            </a:r>
            <a:r>
              <a:rPr lang="ru-RU" sz="2400" i="1" dirty="0" smtClean="0">
                <a:latin typeface="Constantia" pitchFamily="18" charset="0"/>
              </a:rPr>
              <a:t> музей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відкритий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Канберрі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</a:t>
            </a:r>
            <a:r>
              <a:rPr lang="ru-RU" sz="2400" i="1" dirty="0" smtClean="0">
                <a:latin typeface="Constantia" pitchFamily="18" charset="0"/>
              </a:rPr>
              <a:t> 2001 </a:t>
            </a:r>
            <a:r>
              <a:rPr lang="ru-RU" sz="2400" i="1" dirty="0" err="1" smtClean="0">
                <a:latin typeface="Constantia" pitchFamily="18" charset="0"/>
              </a:rPr>
              <a:t>році</a:t>
            </a:r>
            <a:r>
              <a:rPr lang="ru-RU" sz="2400" i="1" dirty="0" smtClean="0"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latin typeface="Constantia" pitchFamily="18" charset="0"/>
              </a:rPr>
              <a:t>Історія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914400"/>
            <a:ext cx="6629400" cy="5943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i="1" dirty="0" smtClean="0">
                <a:latin typeface="Constantia" pitchFamily="18" charset="0"/>
              </a:rPr>
              <a:t>      </a:t>
            </a:r>
            <a:r>
              <a:rPr lang="ru-RU" sz="2400" i="1" dirty="0" err="1" smtClean="0">
                <a:latin typeface="Constantia" pitchFamily="18" charset="0"/>
              </a:rPr>
              <a:t>Відкриття</a:t>
            </a:r>
            <a:r>
              <a:rPr lang="ru-RU" sz="2400" i="1" dirty="0" smtClean="0">
                <a:latin typeface="Constantia" pitchFamily="18" charset="0"/>
              </a:rPr>
              <a:t> великих </a:t>
            </a:r>
            <a:r>
              <a:rPr lang="ru-RU" sz="2400" i="1" dirty="0" err="1" smtClean="0">
                <a:latin typeface="Constantia" pitchFamily="18" charset="0"/>
              </a:rPr>
              <a:t>запасів</a:t>
            </a:r>
            <a:r>
              <a:rPr lang="ru-RU" sz="2400" i="1" dirty="0" smtClean="0">
                <a:latin typeface="Constantia" pitchFamily="18" charset="0"/>
              </a:rPr>
              <a:t> золота , як </a:t>
            </a:r>
            <a:r>
              <a:rPr lang="ru-RU" sz="2400" i="1" dirty="0" err="1" smtClean="0">
                <a:latin typeface="Constantia" pitchFamily="18" charset="0"/>
              </a:rPr>
              <a:t>завжди</a:t>
            </a:r>
            <a:r>
              <a:rPr lang="ru-RU" sz="2400" i="1" dirty="0" smtClean="0">
                <a:latin typeface="Constantia" pitchFamily="18" charset="0"/>
              </a:rPr>
              <a:t> , </a:t>
            </a:r>
            <a:r>
              <a:rPr lang="ru-RU" sz="2400" i="1" dirty="0" err="1" smtClean="0">
                <a:latin typeface="Constantia" pitchFamily="18" charset="0"/>
              </a:rPr>
              <a:t>викликало</a:t>
            </a:r>
            <a:r>
              <a:rPr lang="ru-RU" sz="2400" i="1" dirty="0" smtClean="0">
                <a:latin typeface="Constantia" pitchFamily="18" charset="0"/>
              </a:rPr>
              <a:t> "золоту лихоманку" , </a:t>
            </a:r>
            <a:r>
              <a:rPr lang="ru-RU" sz="2400" i="1" dirty="0" err="1" smtClean="0">
                <a:latin typeface="Constantia" pitchFamily="18" charset="0"/>
              </a:rPr>
              <a:t>супроводжувалася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масовою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міграцією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населення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Європи</a:t>
            </a:r>
            <a:r>
              <a:rPr lang="ru-RU" sz="2400" i="1" dirty="0" smtClean="0">
                <a:latin typeface="Constantia" pitchFamily="18" charset="0"/>
              </a:rPr>
              <a:t> до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. На самому початку ХХ </a:t>
            </a:r>
            <a:r>
              <a:rPr lang="ru-RU" sz="2400" i="1" dirty="0" err="1" smtClean="0">
                <a:latin typeface="Constantia" pitchFamily="18" charset="0"/>
              </a:rPr>
              <a:t>століття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англійці</a:t>
            </a:r>
            <a:r>
              <a:rPr lang="ru-RU" sz="2400" i="1" dirty="0" smtClean="0">
                <a:latin typeface="Constantia" pitchFamily="18" charset="0"/>
              </a:rPr>
              <a:t> , </a:t>
            </a:r>
            <a:r>
              <a:rPr lang="ru-RU" sz="2400" i="1" dirty="0" err="1" smtClean="0">
                <a:latin typeface="Constantia" pitchFamily="18" charset="0"/>
              </a:rPr>
              <a:t>пам'ятаючи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важку</a:t>
            </a:r>
            <a:r>
              <a:rPr lang="ru-RU" sz="2400" i="1" dirty="0" smtClean="0">
                <a:latin typeface="Constantia" pitchFamily="18" charset="0"/>
              </a:rPr>
              <a:t> англо- </a:t>
            </a:r>
            <a:r>
              <a:rPr lang="ru-RU" sz="2400" i="1" dirty="0" err="1" smtClean="0">
                <a:latin typeface="Constantia" pitchFamily="18" charset="0"/>
              </a:rPr>
              <a:t>бурську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війну</a:t>
            </a:r>
            <a:r>
              <a:rPr lang="ru-RU" sz="2400" i="1" dirty="0" smtClean="0">
                <a:latin typeface="Constantia" pitchFamily="18" charset="0"/>
              </a:rPr>
              <a:t> , </a:t>
            </a:r>
            <a:r>
              <a:rPr lang="ru-RU" sz="2400" i="1" dirty="0" err="1" smtClean="0">
                <a:latin typeface="Constantia" pitchFamily="18" charset="0"/>
              </a:rPr>
              <a:t>змусили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їх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надати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незалежність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Південній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Африці</a:t>
            </a:r>
            <a:r>
              <a:rPr lang="ru-RU" sz="2400" i="1" dirty="0" smtClean="0">
                <a:latin typeface="Constantia" pitchFamily="18" charset="0"/>
              </a:rPr>
              <a:t> , не </a:t>
            </a:r>
            <a:r>
              <a:rPr lang="ru-RU" sz="2400" i="1" dirty="0" err="1" smtClean="0">
                <a:latin typeface="Constantia" pitchFamily="18" charset="0"/>
              </a:rPr>
              <a:t>бажали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повторення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подібного</a:t>
            </a:r>
            <a:r>
              <a:rPr lang="ru-RU" sz="2400" i="1" dirty="0" smtClean="0">
                <a:latin typeface="Constantia" pitchFamily="18" charset="0"/>
              </a:rPr>
              <a:t> в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. Тому - то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надали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їй</a:t>
            </a:r>
            <a:r>
              <a:rPr lang="ru-RU" sz="2400" i="1" dirty="0" smtClean="0">
                <a:latin typeface="Constantia" pitchFamily="18" charset="0"/>
              </a:rPr>
              <a:t> статус </a:t>
            </a:r>
            <a:r>
              <a:rPr lang="ru-RU" sz="2400" i="1" dirty="0" err="1" smtClean="0">
                <a:latin typeface="Constantia" pitchFamily="18" charset="0"/>
              </a:rPr>
              <a:t>самокерованої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одиниці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складі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Сполученого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Королівства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Шість</a:t>
            </a:r>
            <a:r>
              <a:rPr lang="ru-RU" sz="2400" i="1" dirty="0" smtClean="0">
                <a:latin typeface="Constantia" pitchFamily="18" charset="0"/>
              </a:rPr>
              <a:t> великих </a:t>
            </a:r>
            <a:r>
              <a:rPr lang="ru-RU" sz="2400" i="1" dirty="0" err="1" smtClean="0">
                <a:latin typeface="Constantia" pitchFamily="18" charset="0"/>
              </a:rPr>
              <a:t>колоній</a:t>
            </a:r>
            <a:r>
              <a:rPr lang="ru-RU" sz="2400" i="1" dirty="0" smtClean="0">
                <a:latin typeface="Constantia" pitchFamily="18" charset="0"/>
              </a:rPr>
              <a:t> на </a:t>
            </a:r>
            <a:r>
              <a:rPr lang="ru-RU" sz="2400" i="1" dirty="0" err="1" smtClean="0">
                <a:latin typeface="Constantia" pitchFamily="18" charset="0"/>
              </a:rPr>
              <a:t>території</a:t>
            </a:r>
            <a:r>
              <a:rPr lang="ru-RU" sz="2400" i="1" dirty="0" smtClean="0">
                <a:latin typeface="Constantia" pitchFamily="18" charset="0"/>
              </a:rPr>
              <a:t> материка </a:t>
            </a:r>
            <a:r>
              <a:rPr lang="ru-RU" sz="2400" i="1" dirty="0" err="1" smtClean="0">
                <a:latin typeface="Constantia" pitchFamily="18" charset="0"/>
              </a:rPr>
              <a:t>були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об'єднані</a:t>
            </a:r>
            <a:r>
              <a:rPr lang="ru-RU" sz="2400" i="1" dirty="0" smtClean="0">
                <a:latin typeface="Constantia" pitchFamily="18" charset="0"/>
              </a:rPr>
              <a:t> в </a:t>
            </a:r>
            <a:r>
              <a:rPr lang="ru-RU" sz="2400" i="1" dirty="0" err="1" smtClean="0">
                <a:latin typeface="Constantia" pitchFamily="18" charset="0"/>
              </a:rPr>
              <a:t>федерацію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Країна</a:t>
            </a:r>
            <a:r>
              <a:rPr lang="ru-RU" sz="2400" i="1" dirty="0" smtClean="0">
                <a:latin typeface="Constantia" pitchFamily="18" charset="0"/>
              </a:rPr>
              <a:t> стала </a:t>
            </a:r>
            <a:r>
              <a:rPr lang="ru-RU" sz="2400" i="1" dirty="0" err="1" smtClean="0">
                <a:latin typeface="Constantia" pitchFamily="18" charset="0"/>
              </a:rPr>
              <a:t>називатися</a:t>
            </a:r>
            <a:r>
              <a:rPr lang="ru-RU" sz="2400" i="1" dirty="0" smtClean="0">
                <a:latin typeface="Constantia" pitchFamily="18" charset="0"/>
              </a:rPr>
              <a:t> - </a:t>
            </a:r>
            <a:r>
              <a:rPr lang="ru-RU" sz="2400" i="1" dirty="0" err="1" smtClean="0">
                <a:latin typeface="Constantia" pitchFamily="18" charset="0"/>
              </a:rPr>
              <a:t>Австралійський</a:t>
            </a:r>
            <a:r>
              <a:rPr lang="ru-RU" sz="2400" i="1" dirty="0" smtClean="0">
                <a:latin typeface="Constantia" pitchFamily="18" charset="0"/>
              </a:rPr>
              <a:t> Союз. У </a:t>
            </a:r>
            <a:r>
              <a:rPr lang="ru-RU" sz="2400" i="1" dirty="0" err="1" smtClean="0">
                <a:latin typeface="Constantia" pitchFamily="18" charset="0"/>
              </a:rPr>
              <a:t>її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складі</a:t>
            </a:r>
            <a:r>
              <a:rPr lang="ru-RU" sz="2400" i="1" dirty="0" smtClean="0">
                <a:latin typeface="Constantia" pitchFamily="18" charset="0"/>
              </a:rPr>
              <a:t> 6 </a:t>
            </a:r>
            <a:r>
              <a:rPr lang="ru-RU" sz="2400" i="1" dirty="0" err="1" smtClean="0">
                <a:latin typeface="Constantia" pitchFamily="18" charset="0"/>
              </a:rPr>
              <a:t>штатів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назви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яких</a:t>
            </a:r>
            <a:r>
              <a:rPr lang="ru-RU" sz="2400" i="1" dirty="0" smtClean="0">
                <a:latin typeface="Constantia" pitchFamily="18" charset="0"/>
              </a:rPr>
              <a:t> - </a:t>
            </a:r>
            <a:r>
              <a:rPr lang="ru-RU" sz="2400" i="1" dirty="0" err="1" smtClean="0">
                <a:latin typeface="Constantia" pitchFamily="18" charset="0"/>
              </a:rPr>
              <a:t>це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назва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колишніх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колоній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39825"/>
          </a:xfrm>
        </p:spPr>
        <p:txBody>
          <a:bodyPr/>
          <a:lstStyle/>
          <a:p>
            <a:r>
              <a:rPr lang="ru-RU" sz="2400" b="1" i="1" dirty="0" err="1" smtClean="0">
                <a:solidFill>
                  <a:schemeClr val="tx1"/>
                </a:solidFill>
                <a:latin typeface="Constantia" pitchFamily="18" charset="0"/>
              </a:rPr>
              <a:t>Національний</a:t>
            </a:r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 музей </a:t>
            </a:r>
            <a:r>
              <a:rPr lang="ru-RU" sz="2400" b="1" i="1" dirty="0" err="1" smtClean="0">
                <a:solidFill>
                  <a:schemeClr val="tx1"/>
                </a:solidFill>
                <a:latin typeface="Constantia" pitchFamily="18" charset="0"/>
              </a:rPr>
              <a:t>Австралії</a:t>
            </a:r>
            <a:r>
              <a:rPr lang="ru-RU" sz="2400" b="1" i="1" dirty="0" smtClean="0">
                <a:solidFill>
                  <a:schemeClr val="tx1"/>
                </a:solidFill>
                <a:latin typeface="Constantia" pitchFamily="18" charset="0"/>
              </a:rPr>
              <a:t>, Канберра.</a:t>
            </a:r>
            <a:endParaRPr lang="ru-RU" sz="24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159faba1527b70d3a4934ca03f4d5c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3592" y="1600200"/>
            <a:ext cx="6996816" cy="4530725"/>
          </a:xfrm>
        </p:spPr>
      </p:pic>
    </p:spTree>
  </p:cSld>
  <p:clrMapOvr>
    <a:masterClrMapping/>
  </p:clrMapOvr>
  <p:transition>
    <p:spli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uk-UA" sz="4800" b="1" i="1" dirty="0" smtClean="0">
                <a:latin typeface="Constantia" pitchFamily="18" charset="0"/>
              </a:rPr>
              <a:t>Література</a:t>
            </a:r>
            <a:endParaRPr lang="ru-RU" sz="4800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9200"/>
            <a:ext cx="7620000" cy="563880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</a:t>
            </a:r>
            <a:r>
              <a:rPr lang="ru-RU" sz="2400" i="1" dirty="0" err="1" smtClean="0">
                <a:latin typeface="Constantia" pitchFamily="18" charset="0"/>
              </a:rPr>
              <a:t>Література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Австралійського</a:t>
            </a:r>
            <a:r>
              <a:rPr lang="ru-RU" sz="2400" i="1" dirty="0" smtClean="0">
                <a:latin typeface="Constantia" pitchFamily="18" charset="0"/>
              </a:rPr>
              <a:t> Союзу — </a:t>
            </a:r>
            <a:r>
              <a:rPr lang="ru-RU" sz="2400" i="1" dirty="0" err="1" smtClean="0">
                <a:latin typeface="Constantia" pitchFamily="18" charset="0"/>
              </a:rPr>
              <a:t>це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література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англійською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мовою</a:t>
            </a:r>
            <a:r>
              <a:rPr lang="ru-RU" sz="2400" i="1" dirty="0" smtClean="0">
                <a:latin typeface="Constantia" pitchFamily="18" charset="0"/>
              </a:rPr>
              <a:t> (</a:t>
            </a:r>
            <a:r>
              <a:rPr lang="ru-RU" sz="2400" i="1" dirty="0" err="1" smtClean="0">
                <a:latin typeface="Constantia" pitchFamily="18" charset="0"/>
              </a:rPr>
              <a:t>аборигени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писемності</a:t>
            </a:r>
            <a:r>
              <a:rPr lang="ru-RU" sz="2400" i="1" dirty="0" smtClean="0">
                <a:latin typeface="Constantia" pitchFamily="18" charset="0"/>
              </a:rPr>
              <a:t> не </a:t>
            </a:r>
            <a:r>
              <a:rPr lang="ru-RU" sz="2400" i="1" dirty="0" err="1" smtClean="0">
                <a:latin typeface="Constantia" pitchFamily="18" charset="0"/>
              </a:rPr>
              <a:t>мають</a:t>
            </a:r>
            <a:r>
              <a:rPr lang="ru-RU" sz="2400" i="1" dirty="0" smtClean="0">
                <a:latin typeface="Constantia" pitchFamily="18" charset="0"/>
              </a:rPr>
              <a:t>). В 1-й пол. 19 ст. </a:t>
            </a:r>
            <a:r>
              <a:rPr lang="ru-RU" sz="2400" i="1" dirty="0" err="1" smtClean="0">
                <a:latin typeface="Constantia" pitchFamily="18" charset="0"/>
              </a:rPr>
              <a:t>розвивалась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під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впливом</a:t>
            </a:r>
            <a:r>
              <a:rPr lang="ru-RU" sz="2400" i="1" dirty="0" smtClean="0">
                <a:latin typeface="Constantia" pitchFamily="18" charset="0"/>
              </a:rPr>
              <a:t> </a:t>
            </a:r>
            <a:r>
              <a:rPr lang="ru-RU" sz="2400" i="1" dirty="0" err="1" smtClean="0">
                <a:latin typeface="Constantia" pitchFamily="18" charset="0"/>
              </a:rPr>
              <a:t>літератури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метрополії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Національна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реалістична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література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пройнята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гуманізмом</a:t>
            </a:r>
            <a:r>
              <a:rPr lang="ru-RU" sz="2400" i="1" dirty="0" smtClean="0">
                <a:latin typeface="Constantia" pitchFamily="18" charset="0"/>
              </a:rPr>
              <a:t>, народилась в </a:t>
            </a:r>
            <a:r>
              <a:rPr lang="ru-RU" sz="2400" i="1" dirty="0" err="1" smtClean="0">
                <a:latin typeface="Constantia" pitchFamily="18" charset="0"/>
              </a:rPr>
              <a:t>атмосфері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суспільно-політичному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піднесення</a:t>
            </a:r>
            <a:r>
              <a:rPr lang="ru-RU" sz="2400" i="1" dirty="0" smtClean="0">
                <a:latin typeface="Constantia" pitchFamily="18" charset="0"/>
              </a:rPr>
              <a:t> 90-х </a:t>
            </a:r>
            <a:r>
              <a:rPr lang="ru-RU" sz="2400" i="1" dirty="0" err="1" smtClean="0">
                <a:latin typeface="Constantia" pitchFamily="18" charset="0"/>
              </a:rPr>
              <a:t>рр</a:t>
            </a:r>
            <a:r>
              <a:rPr lang="ru-RU" sz="2400" i="1" dirty="0" smtClean="0">
                <a:latin typeface="Constantia" pitchFamily="18" charset="0"/>
              </a:rPr>
              <a:t>. 19 </a:t>
            </a:r>
            <a:r>
              <a:rPr lang="ru-RU" sz="2400" i="1" dirty="0" err="1" smtClean="0">
                <a:latin typeface="Constantia" pitchFamily="18" charset="0"/>
              </a:rPr>
              <a:t>сторіччя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Її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засновниками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були</a:t>
            </a:r>
            <a:r>
              <a:rPr lang="ru-RU" sz="2400" i="1" dirty="0" smtClean="0">
                <a:latin typeface="Constantia" pitchFamily="18" charset="0"/>
              </a:rPr>
              <a:t> Т. </a:t>
            </a:r>
            <a:r>
              <a:rPr lang="ru-RU" sz="2400" i="1" dirty="0" err="1" smtClean="0">
                <a:latin typeface="Constantia" pitchFamily="18" charset="0"/>
              </a:rPr>
              <a:t>Коллінз</a:t>
            </a:r>
            <a:r>
              <a:rPr lang="ru-RU" sz="2400" i="1" dirty="0" smtClean="0">
                <a:latin typeface="Constantia" pitchFamily="18" charset="0"/>
              </a:rPr>
              <a:t>, Г. </a:t>
            </a:r>
            <a:r>
              <a:rPr lang="ru-RU" sz="2400" i="1" dirty="0" err="1" smtClean="0">
                <a:latin typeface="Constantia" pitchFamily="18" charset="0"/>
              </a:rPr>
              <a:t>Лоусон</a:t>
            </a:r>
            <a:r>
              <a:rPr lang="ru-RU" sz="2400" i="1" dirty="0" smtClean="0">
                <a:latin typeface="Constantia" pitchFamily="18" charset="0"/>
              </a:rPr>
              <a:t> та </a:t>
            </a:r>
            <a:r>
              <a:rPr lang="ru-RU" sz="2400" i="1" dirty="0" err="1" smtClean="0">
                <a:latin typeface="Constantia" pitchFamily="18" charset="0"/>
              </a:rPr>
              <a:t>інші</a:t>
            </a:r>
            <a:r>
              <a:rPr lang="ru-RU" sz="2400" i="1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Події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першої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світової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війни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комуністичний</a:t>
            </a:r>
            <a:r>
              <a:rPr lang="ru-RU" sz="2400" i="1" dirty="0" smtClean="0">
                <a:latin typeface="Constantia" pitchFamily="18" charset="0"/>
              </a:rPr>
              <a:t> переворот у </a:t>
            </a:r>
            <a:r>
              <a:rPr lang="ru-RU" sz="2400" i="1" dirty="0" err="1" smtClean="0">
                <a:latin typeface="Constantia" pitchFamily="18" charset="0"/>
              </a:rPr>
              <a:t>Російській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імперії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змінили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австралійську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літературу</a:t>
            </a:r>
            <a:r>
              <a:rPr lang="ru-RU" sz="2400" i="1" dirty="0" smtClean="0">
                <a:latin typeface="Constantia" pitchFamily="18" charset="0"/>
              </a:rPr>
              <a:t>. Набрав </a:t>
            </a:r>
            <a:r>
              <a:rPr lang="ru-RU" sz="2400" i="1" dirty="0" err="1" smtClean="0">
                <a:latin typeface="Constantia" pitchFamily="18" charset="0"/>
              </a:rPr>
              <a:t>сили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соціальний</a:t>
            </a:r>
            <a:r>
              <a:rPr lang="ru-RU" sz="2400" i="1" dirty="0" smtClean="0">
                <a:latin typeface="Constantia" pitchFamily="18" charset="0"/>
              </a:rPr>
              <a:t> роман, в </a:t>
            </a:r>
            <a:r>
              <a:rPr lang="ru-RU" sz="2400" i="1" dirty="0" err="1" smtClean="0">
                <a:latin typeface="Constantia" pitchFamily="18" charset="0"/>
              </a:rPr>
              <a:t>якому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викривається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капіталістичний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визиск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звучить</a:t>
            </a:r>
            <a:r>
              <a:rPr lang="ru-RU" sz="2400" i="1" dirty="0" smtClean="0">
                <a:latin typeface="Constantia" pitchFamily="18" charset="0"/>
              </a:rPr>
              <a:t> протест </a:t>
            </a:r>
            <a:r>
              <a:rPr lang="ru-RU" sz="2400" i="1" dirty="0" err="1" smtClean="0">
                <a:latin typeface="Constantia" pitchFamily="18" charset="0"/>
              </a:rPr>
              <a:t>проти</a:t>
            </a:r>
            <a:r>
              <a:rPr lang="ru-RU" sz="2400" i="1" dirty="0" smtClean="0">
                <a:latin typeface="Constantia" pitchFamily="18" charset="0"/>
              </a:rPr>
              <a:t> фашизму, </a:t>
            </a:r>
            <a:r>
              <a:rPr lang="ru-RU" sz="2400" i="1" dirty="0" err="1" smtClean="0">
                <a:latin typeface="Constantia" pitchFamily="18" charset="0"/>
              </a:rPr>
              <a:t>змальовується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трагедія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аборигенів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endParaRPr lang="ru-RU" sz="24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685800"/>
            <a:ext cx="3581400" cy="3505200"/>
          </a:xfrm>
        </p:spPr>
        <p:txBody>
          <a:bodyPr/>
          <a:lstStyle/>
          <a:p>
            <a:r>
              <a:rPr lang="uk-UA" sz="2800" i="1" dirty="0" smtClean="0">
                <a:solidFill>
                  <a:schemeClr val="tx1"/>
                </a:solidFill>
                <a:latin typeface="Constantia" pitchFamily="18" charset="0"/>
              </a:rPr>
              <a:t>Обкладинка до книжки </a:t>
            </a:r>
            <a:br>
              <a:rPr lang="uk-UA" sz="2800" i="1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uk-UA" sz="2800" i="1" dirty="0" smtClean="0">
                <a:solidFill>
                  <a:schemeClr val="tx1"/>
                </a:solidFill>
                <a:latin typeface="Constantia" pitchFamily="18" charset="0"/>
              </a:rPr>
              <a:t>А. Маршалл “Я вмію стрибати через </a:t>
            </a:r>
            <a:r>
              <a:rPr lang="uk-UA" sz="2800" i="1" dirty="0" err="1" smtClean="0">
                <a:solidFill>
                  <a:schemeClr val="tx1"/>
                </a:solidFill>
                <a:latin typeface="Constantia" pitchFamily="18" charset="0"/>
              </a:rPr>
              <a:t>калюжі”</a:t>
            </a:r>
            <a:endParaRPr lang="ru-RU" sz="2800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9780143003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572" y="304800"/>
            <a:ext cx="3835556" cy="5907847"/>
          </a:xfrm>
        </p:spPr>
      </p:pic>
    </p:spTree>
  </p:cSld>
  <p:clrMapOvr>
    <a:masterClrMapping/>
  </p:clrMapOvr>
  <p:transition>
    <p:spli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/>
          <a:lstStyle/>
          <a:p>
            <a:r>
              <a:rPr lang="ru-RU" sz="4300" b="1" i="1" dirty="0" err="1" smtClean="0">
                <a:latin typeface="Constantia" pitchFamily="18" charset="0"/>
              </a:rPr>
              <a:t>Архітектура</a:t>
            </a:r>
            <a:r>
              <a:rPr lang="ru-RU" sz="4300" b="1" i="1" dirty="0" smtClean="0">
                <a:latin typeface="Constantia" pitchFamily="18" charset="0"/>
              </a:rPr>
              <a:t> </a:t>
            </a:r>
            <a:r>
              <a:rPr lang="ru-RU" sz="4300" b="1" i="1" dirty="0" err="1" smtClean="0">
                <a:latin typeface="Constantia" pitchFamily="18" charset="0"/>
              </a:rPr>
              <a:t>і</a:t>
            </a:r>
            <a:r>
              <a:rPr lang="ru-RU" sz="4300" b="1" i="1" dirty="0" smtClean="0">
                <a:latin typeface="Constantia" pitchFamily="18" charset="0"/>
              </a:rPr>
              <a:t> </a:t>
            </a:r>
            <a:r>
              <a:rPr lang="ru-RU" sz="4300" b="1" i="1" dirty="0" err="1" smtClean="0">
                <a:latin typeface="Constantia" pitchFamily="18" charset="0"/>
              </a:rPr>
              <a:t>образотворче</a:t>
            </a:r>
            <a:r>
              <a:rPr lang="ru-RU" sz="4300" b="1" i="1" dirty="0" smtClean="0">
                <a:latin typeface="Constantia" pitchFamily="18" charset="0"/>
              </a:rPr>
              <a:t> </a:t>
            </a:r>
            <a:r>
              <a:rPr lang="ru-RU" sz="4300" b="1" i="1" dirty="0" err="1" smtClean="0">
                <a:latin typeface="Constantia" pitchFamily="18" charset="0"/>
              </a:rPr>
              <a:t>мистецтво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7391400" cy="525780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  </a:t>
            </a:r>
            <a:r>
              <a:rPr lang="ru-RU" sz="2400" i="1" dirty="0" err="1" smtClean="0">
                <a:latin typeface="Constantia" pitchFamily="18" charset="0"/>
              </a:rPr>
              <a:t>Корінне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населення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здавна</a:t>
            </a:r>
            <a:r>
              <a:rPr lang="ru-RU" sz="2400" i="1" dirty="0" smtClean="0">
                <a:latin typeface="Constantia" pitchFamily="18" charset="0"/>
              </a:rPr>
              <a:t> знало </a:t>
            </a:r>
            <a:r>
              <a:rPr lang="ru-RU" sz="2400" i="1" dirty="0" err="1" smtClean="0">
                <a:latin typeface="Constantia" pitchFamily="18" charset="0"/>
              </a:rPr>
              <a:t>мистецтво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гравірування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різьблення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розпису</a:t>
            </a:r>
            <a:r>
              <a:rPr lang="ru-RU" sz="2400" i="1" dirty="0" smtClean="0">
                <a:latin typeface="Constantia" pitchFamily="18" charset="0"/>
              </a:rPr>
              <a:t> . </a:t>
            </a:r>
            <a:r>
              <a:rPr lang="ru-RU" sz="2400" i="1" dirty="0" err="1" smtClean="0">
                <a:latin typeface="Constantia" pitchFamily="18" charset="0"/>
              </a:rPr>
              <a:t>Прикрашали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побутові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культові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предмети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зброю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розписували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фарбами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тіло</a:t>
            </a:r>
            <a:r>
              <a:rPr lang="ru-RU" sz="2400" i="1" dirty="0" smtClean="0">
                <a:latin typeface="Constantia" pitchFamily="18" charset="0"/>
              </a:rPr>
              <a:t> та </a:t>
            </a:r>
            <a:r>
              <a:rPr lang="ru-RU" sz="2400" i="1" dirty="0" err="1" smtClean="0">
                <a:latin typeface="Constantia" pitchFamily="18" charset="0"/>
              </a:rPr>
              <a:t>обличчя</a:t>
            </a:r>
            <a:r>
              <a:rPr lang="ru-RU" sz="2400" i="1" dirty="0" smtClean="0">
                <a:latin typeface="Constantia" pitchFamily="18" charset="0"/>
              </a:rPr>
              <a:t>. На Пн. </a:t>
            </a:r>
            <a:r>
              <a:rPr lang="ru-RU" sz="2400" i="1" dirty="0" err="1" smtClean="0">
                <a:latin typeface="Constantia" pitchFamily="18" charset="0"/>
              </a:rPr>
              <a:t>зустрічаються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сюжетні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наскельні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розписи</a:t>
            </a:r>
            <a:r>
              <a:rPr lang="ru-RU" sz="2400" i="1" dirty="0" smtClean="0">
                <a:latin typeface="Constantia" pitchFamily="18" charset="0"/>
              </a:rPr>
              <a:t>: </a:t>
            </a:r>
            <a:r>
              <a:rPr lang="ru-RU" sz="2400" i="1" dirty="0" err="1" smtClean="0">
                <a:latin typeface="Constantia" pitchFamily="18" charset="0"/>
              </a:rPr>
              <a:t>монохромні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лінійні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зображення</a:t>
            </a:r>
            <a:r>
              <a:rPr lang="ru-RU" sz="2400" i="1" dirty="0" smtClean="0">
                <a:latin typeface="Constantia" pitchFamily="18" charset="0"/>
              </a:rPr>
              <a:t> людей, </a:t>
            </a:r>
            <a:r>
              <a:rPr lang="ru-RU" sz="2400" i="1" dirty="0" err="1" smtClean="0">
                <a:latin typeface="Constantia" pitchFamily="18" charset="0"/>
              </a:rPr>
              <a:t>що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відзначаються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динамікою</a:t>
            </a:r>
            <a:r>
              <a:rPr lang="ru-RU" sz="2400" i="1" dirty="0" smtClean="0">
                <a:latin typeface="Constantia" pitchFamily="18" charset="0"/>
              </a:rPr>
              <a:t> та </a:t>
            </a:r>
            <a:r>
              <a:rPr lang="ru-RU" sz="2400" i="1" dirty="0" err="1" smtClean="0">
                <a:latin typeface="Constantia" pitchFamily="18" charset="0"/>
              </a:rPr>
              <a:t>енергією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малюнка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поліхромні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живописні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зображення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тварин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птахів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риб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плазунів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Знайдено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також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дерев'яні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пластичні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фігури</a:t>
            </a:r>
            <a:r>
              <a:rPr lang="ru-RU" sz="2400" i="1" dirty="0" smtClean="0">
                <a:latin typeface="Constantia" pitchFamily="18" charset="0"/>
              </a:rPr>
              <a:t> та </a:t>
            </a:r>
            <a:r>
              <a:rPr lang="ru-RU" sz="2400" i="1" dirty="0" err="1" smtClean="0">
                <a:latin typeface="Constantia" pitchFamily="18" charset="0"/>
              </a:rPr>
              <a:t>вирізьблені</a:t>
            </a:r>
            <a:r>
              <a:rPr lang="ru-RU" sz="2400" i="1" dirty="0" smtClean="0">
                <a:latin typeface="Constantia" pitchFamily="18" charset="0"/>
              </a:rPr>
              <a:t> на </a:t>
            </a:r>
            <a:r>
              <a:rPr lang="ru-RU" sz="2400" i="1" dirty="0" err="1" smtClean="0">
                <a:latin typeface="Constantia" pitchFamily="18" charset="0"/>
              </a:rPr>
              <a:t>камені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рельєфні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зображення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Нове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мистецтво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розвивається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кінця</a:t>
            </a:r>
            <a:r>
              <a:rPr lang="ru-RU" sz="2400" i="1" dirty="0" smtClean="0">
                <a:latin typeface="Constantia" pitchFamily="18" charset="0"/>
              </a:rPr>
              <a:t> 18 ст. </a:t>
            </a:r>
            <a:r>
              <a:rPr lang="ru-RU" sz="2400" i="1" dirty="0" err="1" smtClean="0">
                <a:latin typeface="Constantia" pitchFamily="18" charset="0"/>
              </a:rPr>
              <a:t>під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впливом</a:t>
            </a:r>
            <a:r>
              <a:rPr lang="ru-RU" sz="2400" i="1" dirty="0" smtClean="0">
                <a:latin typeface="Constantia" pitchFamily="18" charset="0"/>
              </a:rPr>
              <a:t> англ. </a:t>
            </a:r>
            <a:r>
              <a:rPr lang="ru-RU" sz="2400" i="1" dirty="0" err="1" smtClean="0">
                <a:latin typeface="Constantia" pitchFamily="18" charset="0"/>
              </a:rPr>
              <a:t>мистецтва</a:t>
            </a:r>
            <a:r>
              <a:rPr lang="ru-RU" sz="2400" i="1" dirty="0" smtClean="0">
                <a:latin typeface="Constantia" pitchFamily="18" charset="0"/>
              </a:rPr>
              <a:t>. та </a:t>
            </a:r>
            <a:r>
              <a:rPr lang="ru-RU" sz="2400" i="1" dirty="0" err="1" smtClean="0">
                <a:latin typeface="Constantia" pitchFamily="18" charset="0"/>
              </a:rPr>
              <a:t>ін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endParaRPr lang="ru-RU" sz="3600" dirty="0" smtClean="0"/>
          </a:p>
        </p:txBody>
      </p:sp>
    </p:spTree>
  </p:cSld>
  <p:clrMapOvr>
    <a:masterClrMapping/>
  </p:clrMapOvr>
  <p:transition>
    <p:split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0"/>
            <a:ext cx="7772400" cy="6130925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Розвиток</a:t>
            </a:r>
            <a:r>
              <a:rPr lang="ru-RU" sz="2400" i="1" dirty="0" smtClean="0">
                <a:latin typeface="Constantia" pitchFamily="18" charset="0"/>
              </a:rPr>
              <a:t> монументального </a:t>
            </a:r>
            <a:r>
              <a:rPr lang="ru-RU" sz="2400" i="1" dirty="0" err="1" smtClean="0">
                <a:latin typeface="Constantia" pitchFamily="18" charset="0"/>
              </a:rPr>
              <a:t>будівництва</a:t>
            </a:r>
            <a:r>
              <a:rPr lang="ru-RU" sz="2400" i="1" dirty="0" smtClean="0">
                <a:latin typeface="Constantia" pitchFamily="18" charset="0"/>
              </a:rPr>
              <a:t> в </a:t>
            </a:r>
            <a:r>
              <a:rPr lang="ru-RU" sz="2400" i="1" dirty="0" err="1" smtClean="0">
                <a:latin typeface="Constantia" pitchFamily="18" charset="0"/>
              </a:rPr>
              <a:t>Австралійському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Союзі</a:t>
            </a:r>
            <a:r>
              <a:rPr lang="ru-RU" sz="2400" i="1" dirty="0" smtClean="0">
                <a:latin typeface="Constantia" pitchFamily="18" charset="0"/>
              </a:rPr>
              <a:t> </a:t>
            </a:r>
            <a:r>
              <a:rPr lang="ru-RU" sz="2400" i="1" dirty="0" err="1" smtClean="0">
                <a:latin typeface="Constantia" pitchFamily="18" charset="0"/>
              </a:rPr>
              <a:t>почався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кінці</a:t>
            </a:r>
            <a:r>
              <a:rPr lang="ru-RU" sz="2400" i="1" dirty="0" smtClean="0">
                <a:latin typeface="Constantia" pitchFamily="18" charset="0"/>
              </a:rPr>
              <a:t> 18 ст.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перебував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під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впливом</a:t>
            </a:r>
            <a:r>
              <a:rPr lang="ru-RU" sz="2400" i="1" dirty="0" smtClean="0">
                <a:latin typeface="Constantia" pitchFamily="18" charset="0"/>
              </a:rPr>
              <a:t> англ. </a:t>
            </a:r>
            <a:r>
              <a:rPr lang="ru-RU" sz="2400" i="1" dirty="0" err="1" smtClean="0">
                <a:latin typeface="Constantia" pitchFamily="18" charset="0"/>
              </a:rPr>
              <a:t>класицизму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неоготики. В 2-й пол. 19— </a:t>
            </a:r>
            <a:r>
              <a:rPr lang="ru-RU" sz="2400" i="1" dirty="0" err="1" smtClean="0">
                <a:latin typeface="Constantia" pitchFamily="18" charset="0"/>
              </a:rPr>
              <a:t>поч</a:t>
            </a:r>
            <a:r>
              <a:rPr lang="ru-RU" sz="2400" i="1" dirty="0" smtClean="0">
                <a:latin typeface="Constantia" pitchFamily="18" charset="0"/>
              </a:rPr>
              <a:t>. 20 ст. </a:t>
            </a:r>
            <a:r>
              <a:rPr lang="ru-RU" sz="2400" i="1" dirty="0" err="1" smtClean="0">
                <a:latin typeface="Constantia" pitchFamily="18" charset="0"/>
              </a:rPr>
              <a:t>розгорнулась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інтенсивна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забудова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міст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Сіднея</a:t>
            </a:r>
            <a:r>
              <a:rPr lang="ru-RU" sz="2400" i="1" dirty="0" smtClean="0">
                <a:latin typeface="Constantia" pitchFamily="18" charset="0"/>
              </a:rPr>
              <a:t>, Мельбурна, </a:t>
            </a:r>
            <a:r>
              <a:rPr lang="ru-RU" sz="2400" i="1" dirty="0" err="1" smtClean="0">
                <a:latin typeface="Constantia" pitchFamily="18" charset="0"/>
              </a:rPr>
              <a:t>Брісбена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Аделаїди</a:t>
            </a:r>
            <a:r>
              <a:rPr lang="ru-RU" sz="2400" i="1" dirty="0" smtClean="0">
                <a:latin typeface="Constantia" pitchFamily="18" charset="0"/>
              </a:rPr>
              <a:t>. Для </a:t>
            </a:r>
            <a:r>
              <a:rPr lang="ru-RU" sz="2400" i="1" dirty="0" err="1" smtClean="0">
                <a:latin typeface="Constantia" pitchFamily="18" charset="0"/>
              </a:rPr>
              <a:t>цього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періоду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характерним</a:t>
            </a:r>
            <a:r>
              <a:rPr lang="ru-RU" sz="2400" i="1" dirty="0" smtClean="0">
                <a:latin typeface="Constantia" pitchFamily="18" charset="0"/>
              </a:rPr>
              <a:t> в </a:t>
            </a:r>
            <a:r>
              <a:rPr lang="ru-RU" sz="2400" i="1" dirty="0" err="1" smtClean="0">
                <a:latin typeface="Constantia" pitchFamily="18" charset="0"/>
              </a:rPr>
              <a:t>еклектичний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напрям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архітектурі</a:t>
            </a:r>
            <a:r>
              <a:rPr lang="ru-RU" sz="2400" i="1" dirty="0" smtClean="0">
                <a:latin typeface="Constantia" pitchFamily="18" charset="0"/>
              </a:rPr>
              <a:t>. З 20-х </a:t>
            </a:r>
            <a:r>
              <a:rPr lang="ru-RU" sz="2400" i="1" dirty="0" err="1" smtClean="0">
                <a:latin typeface="Constantia" pitchFamily="18" charset="0"/>
              </a:rPr>
              <a:t>рр</a:t>
            </a:r>
            <a:r>
              <a:rPr lang="ru-RU" sz="2400" i="1" dirty="0" smtClean="0">
                <a:latin typeface="Constantia" pitchFamily="18" charset="0"/>
              </a:rPr>
              <a:t>. 20 ст. в </a:t>
            </a:r>
            <a:r>
              <a:rPr lang="ru-RU" sz="2400" i="1" dirty="0" err="1" smtClean="0">
                <a:latin typeface="Constantia" pitchFamily="18" charset="0"/>
              </a:rPr>
              <a:t>архітектурі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Австралійського</a:t>
            </a:r>
            <a:r>
              <a:rPr lang="ru-RU" sz="2400" i="1" dirty="0" smtClean="0">
                <a:latin typeface="Constantia" pitchFamily="18" charset="0"/>
              </a:rPr>
              <a:t> Союзу </a:t>
            </a:r>
            <a:r>
              <a:rPr lang="ru-RU" sz="2400" i="1" dirty="0" err="1" smtClean="0">
                <a:latin typeface="Constantia" pitchFamily="18" charset="0"/>
              </a:rPr>
              <a:t>поширюються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нові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течії</a:t>
            </a:r>
            <a:r>
              <a:rPr lang="ru-RU" sz="2400" i="1" dirty="0" smtClean="0">
                <a:latin typeface="Constantia" pitchFamily="18" charset="0"/>
              </a:rPr>
              <a:t>, в основному </a:t>
            </a:r>
            <a:r>
              <a:rPr lang="ru-RU" sz="2400" i="1" dirty="0" err="1" smtClean="0">
                <a:latin typeface="Constantia" pitchFamily="18" charset="0"/>
              </a:rPr>
              <a:t>конструктивізм</a:t>
            </a:r>
            <a:r>
              <a:rPr lang="ru-RU" sz="2400" i="1" dirty="0" smtClean="0"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Golden_Summer_Eaglemont_Arthur_Stree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9450" y="3785134"/>
            <a:ext cx="5772150" cy="2993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27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Артур </a:t>
            </a:r>
            <a:r>
              <a:rPr lang="ru-RU" sz="2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Стрітон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. Золоте </a:t>
            </a:r>
            <a:r>
              <a:rPr lang="ru-RU" sz="24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літо</a:t>
            </a:r>
            <a:r>
              <a:rPr lang="ru-RU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 (1889).</a:t>
            </a:r>
            <a:r>
              <a:rPr lang="ru-RU" sz="2400" i="1" dirty="0" smtClean="0">
                <a:latin typeface="Constantia" pitchFamily="18" charset="0"/>
              </a:rPr>
              <a:t> </a:t>
            </a:r>
            <a:endParaRPr lang="ru-RU" sz="24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uk-UA" b="1" i="1" dirty="0" smtClean="0">
                <a:latin typeface="Constantia" pitchFamily="18" charset="0"/>
              </a:rPr>
              <a:t>Театр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594360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</a:t>
            </a:r>
            <a:r>
              <a:rPr lang="ru-RU" sz="2400" i="1" dirty="0" err="1" smtClean="0">
                <a:latin typeface="Constantia" pitchFamily="18" charset="0"/>
              </a:rPr>
              <a:t>Корінне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населення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Австралійського</a:t>
            </a:r>
            <a:r>
              <a:rPr lang="ru-RU" sz="2400" i="1" dirty="0" smtClean="0">
                <a:latin typeface="Constantia" pitchFamily="18" charset="0"/>
              </a:rPr>
              <a:t> Союзу театру не знало. </a:t>
            </a:r>
            <a:r>
              <a:rPr lang="ru-RU" sz="2400" i="1" dirty="0" err="1" smtClean="0">
                <a:latin typeface="Constantia" pitchFamily="18" charset="0"/>
              </a:rPr>
              <a:t>Перші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театральні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вистави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колоністів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засланих</a:t>
            </a:r>
            <a:r>
              <a:rPr lang="ru-RU" sz="2400" i="1" dirty="0" smtClean="0">
                <a:latin typeface="Constantia" pitchFamily="18" charset="0"/>
              </a:rPr>
              <a:t> до </a:t>
            </a:r>
            <a:r>
              <a:rPr lang="ru-RU" sz="2400" i="1" dirty="0" err="1" smtClean="0">
                <a:latin typeface="Constantia" pitchFamily="18" charset="0"/>
              </a:rPr>
              <a:t>Австралії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 </a:t>
            </a:r>
            <a:r>
              <a:rPr lang="ru-RU" sz="2400" i="1" dirty="0" err="1" smtClean="0">
                <a:latin typeface="Constantia" pitchFamily="18" charset="0"/>
              </a:rPr>
              <a:t>Англії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засуджених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осіб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відносяться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до</a:t>
            </a:r>
            <a:r>
              <a:rPr lang="ru-RU" sz="2400" i="1" dirty="0" smtClean="0">
                <a:latin typeface="Constantia" pitchFamily="18" charset="0"/>
              </a:rPr>
              <a:t> 80-х </a:t>
            </a:r>
            <a:r>
              <a:rPr lang="ru-RU" sz="2400" i="1" dirty="0" err="1" smtClean="0">
                <a:latin typeface="Constantia" pitchFamily="18" charset="0"/>
              </a:rPr>
              <a:t>років</a:t>
            </a:r>
            <a:r>
              <a:rPr lang="ru-RU" sz="2400" i="1" dirty="0" smtClean="0">
                <a:latin typeface="Constantia" pitchFamily="18" charset="0"/>
              </a:rPr>
              <a:t> XVIII </a:t>
            </a:r>
            <a:r>
              <a:rPr lang="ru-RU" sz="2400" i="1" dirty="0" err="1" smtClean="0">
                <a:latin typeface="Constantia" pitchFamily="18" charset="0"/>
              </a:rPr>
              <a:t>століття</a:t>
            </a:r>
            <a:r>
              <a:rPr lang="ru-RU" sz="2400" i="1" dirty="0" smtClean="0">
                <a:latin typeface="Constantia" pitchFamily="18" charset="0"/>
              </a:rPr>
              <a:t>. У 30-40 роки 19 ст. у </a:t>
            </a:r>
            <a:r>
              <a:rPr lang="ru-RU" sz="2400" i="1" dirty="0" err="1" smtClean="0">
                <a:latin typeface="Constantia" pitchFamily="18" charset="0"/>
              </a:rPr>
              <a:t>Сіднеї</a:t>
            </a:r>
            <a:r>
              <a:rPr lang="ru-RU" sz="2400" i="1" dirty="0" smtClean="0">
                <a:latin typeface="Constantia" pitchFamily="18" charset="0"/>
              </a:rPr>
              <a:t>, </a:t>
            </a:r>
            <a:r>
              <a:rPr lang="ru-RU" sz="2400" i="1" dirty="0" err="1" smtClean="0">
                <a:latin typeface="Constantia" pitchFamily="18" charset="0"/>
              </a:rPr>
              <a:t>Хобарті</a:t>
            </a:r>
            <a:r>
              <a:rPr lang="ru-RU" sz="2400" i="1" dirty="0" smtClean="0">
                <a:latin typeface="Constantia" pitchFamily="18" charset="0"/>
              </a:rPr>
              <a:t>, </a:t>
            </a:r>
            <a:r>
              <a:rPr lang="ru-RU" sz="2400" i="1" dirty="0" err="1" smtClean="0">
                <a:latin typeface="Constantia" pitchFamily="18" charset="0"/>
              </a:rPr>
              <a:t>Аделаїді</a:t>
            </a:r>
            <a:r>
              <a:rPr lang="ru-RU" sz="2400" i="1" dirty="0" smtClean="0">
                <a:latin typeface="Constantia" pitchFamily="18" charset="0"/>
              </a:rPr>
              <a:t>, </a:t>
            </a:r>
            <a:r>
              <a:rPr lang="ru-RU" sz="2400" i="1" dirty="0" err="1" smtClean="0">
                <a:latin typeface="Constantia" pitchFamily="18" charset="0"/>
              </a:rPr>
              <a:t>Мельбурні</a:t>
            </a:r>
            <a:r>
              <a:rPr lang="ru-RU" sz="2400" i="1" dirty="0" smtClean="0">
                <a:latin typeface="Constantia" pitchFamily="18" charset="0"/>
              </a:rPr>
              <a:t> почали </a:t>
            </a:r>
            <a:r>
              <a:rPr lang="ru-RU" sz="2400" i="1" dirty="0" err="1" smtClean="0">
                <a:latin typeface="Constantia" pitchFamily="18" charset="0"/>
              </a:rPr>
              <a:t>створюватись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постійно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діючі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театри</a:t>
            </a:r>
            <a:r>
              <a:rPr lang="ru-RU" sz="2400" i="1" dirty="0" smtClean="0">
                <a:latin typeface="Constantia" pitchFamily="18" charset="0"/>
              </a:rPr>
              <a:t>. У </a:t>
            </a:r>
            <a:r>
              <a:rPr lang="ru-RU" sz="2400" i="1" dirty="0" err="1" smtClean="0">
                <a:latin typeface="Constantia" pitchFamily="18" charset="0"/>
              </a:rPr>
              <a:t>другій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половині</a:t>
            </a:r>
            <a:r>
              <a:rPr lang="ru-RU" sz="2400" i="1" dirty="0" smtClean="0">
                <a:latin typeface="Constantia" pitchFamily="18" charset="0"/>
              </a:rPr>
              <a:t> XIX </a:t>
            </a:r>
            <a:r>
              <a:rPr lang="ru-RU" sz="2400" i="1" dirty="0" err="1" smtClean="0">
                <a:latin typeface="Constantia" pitchFamily="18" charset="0"/>
              </a:rPr>
              <a:t>століття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театри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об'єднуються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трести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Театри</a:t>
            </a:r>
            <a:r>
              <a:rPr lang="ru-RU" sz="2400" i="1" dirty="0" smtClean="0">
                <a:latin typeface="Constantia" pitchFamily="18" charset="0"/>
              </a:rPr>
              <a:t> ставили твори </a:t>
            </a:r>
            <a:r>
              <a:rPr lang="ru-RU" sz="2400" i="1" dirty="0" err="1" smtClean="0">
                <a:latin typeface="Constantia" pitchFamily="18" charset="0"/>
              </a:rPr>
              <a:t>австралійських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авторів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європейську</a:t>
            </a:r>
            <a:r>
              <a:rPr lang="ru-RU" sz="2400" i="1" dirty="0" smtClean="0">
                <a:latin typeface="Constantia" pitchFamily="18" charset="0"/>
              </a:rPr>
              <a:t> та </a:t>
            </a:r>
            <a:r>
              <a:rPr lang="ru-RU" sz="2400" i="1" dirty="0" err="1" smtClean="0">
                <a:latin typeface="Constantia" pitchFamily="18" charset="0"/>
              </a:rPr>
              <a:t>американську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класику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намагаючись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копіювати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закордонні</a:t>
            </a:r>
            <a:r>
              <a:rPr lang="ru-RU" sz="2400" i="1" dirty="0" smtClean="0">
                <a:latin typeface="Constantia" pitchFamily="18" charset="0"/>
              </a:rPr>
              <a:t> постановки. На початок XX </a:t>
            </a:r>
            <a:r>
              <a:rPr lang="ru-RU" sz="2400" i="1" dirty="0" err="1" smtClean="0">
                <a:latin typeface="Constantia" pitchFamily="18" charset="0"/>
              </a:rPr>
              <a:t>століття</a:t>
            </a:r>
            <a:r>
              <a:rPr lang="ru-RU" sz="2400" i="1" dirty="0" smtClean="0">
                <a:latin typeface="Constantia" pitchFamily="18" charset="0"/>
              </a:rPr>
              <a:t> </a:t>
            </a:r>
            <a:r>
              <a:rPr lang="ru-RU" sz="2400" i="1" dirty="0" err="1" smtClean="0">
                <a:latin typeface="Constantia" pitchFamily="18" charset="0"/>
              </a:rPr>
              <a:t>театри</a:t>
            </a:r>
            <a:r>
              <a:rPr lang="ru-RU" sz="2400" i="1" dirty="0" smtClean="0">
                <a:latin typeface="Constantia" pitchFamily="18" charset="0"/>
              </a:rPr>
              <a:t> переживали </a:t>
            </a:r>
            <a:r>
              <a:rPr lang="ru-RU" sz="2400" i="1" dirty="0" err="1" smtClean="0">
                <a:latin typeface="Constantia" pitchFamily="18" charset="0"/>
              </a:rPr>
              <a:t>фінансовий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творчу</a:t>
            </a:r>
            <a:r>
              <a:rPr lang="ru-RU" sz="2400" i="1" dirty="0" smtClean="0">
                <a:latin typeface="Constantia" pitchFamily="18" charset="0"/>
              </a:rPr>
              <a:t> кризу. У 10—30-ті роки </a:t>
            </a:r>
            <a:r>
              <a:rPr lang="ru-RU" sz="2400" i="1" dirty="0" err="1" smtClean="0">
                <a:latin typeface="Constantia" pitchFamily="18" charset="0"/>
              </a:rPr>
              <a:t>активізувалась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діяльність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прогресивних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літературно-театральних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об'єднань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які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відіграли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велику</a:t>
            </a:r>
            <a:r>
              <a:rPr lang="ru-RU" sz="2400" i="1" dirty="0" smtClean="0">
                <a:latin typeface="Constantia" pitchFamily="18" charset="0"/>
              </a:rPr>
              <a:t> роль у </a:t>
            </a:r>
            <a:r>
              <a:rPr lang="ru-RU" sz="2400" i="1" dirty="0" err="1" smtClean="0">
                <a:latin typeface="Constantia" pitchFamily="18" charset="0"/>
              </a:rPr>
              <a:t>формуванні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національного</a:t>
            </a:r>
            <a:r>
              <a:rPr lang="ru-RU" sz="2400" i="1" dirty="0" smtClean="0">
                <a:latin typeface="Constantia" pitchFamily="18" charset="0"/>
              </a:rPr>
              <a:t> театру.</a:t>
            </a:r>
            <a:endParaRPr lang="ru-RU" sz="24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0"/>
            <a:ext cx="7086600" cy="685800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Умови</a:t>
            </a:r>
            <a:r>
              <a:rPr lang="ru-RU" sz="2400" i="1" dirty="0" smtClean="0">
                <a:latin typeface="Constantia" pitchFamily="18" charset="0"/>
              </a:rPr>
              <a:t>, у </a:t>
            </a:r>
            <a:r>
              <a:rPr lang="ru-RU" sz="2400" i="1" dirty="0" err="1" smtClean="0">
                <a:latin typeface="Constantia" pitchFamily="18" charset="0"/>
              </a:rPr>
              <a:t>яких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протікала</a:t>
            </a:r>
            <a:r>
              <a:rPr lang="ru-RU" sz="2400" i="1" dirty="0" smtClean="0">
                <a:latin typeface="Constantia" pitchFamily="18" charset="0"/>
              </a:rPr>
              <a:t> робота </a:t>
            </a:r>
            <a:r>
              <a:rPr lang="ru-RU" sz="2400" i="1" dirty="0" err="1" smtClean="0">
                <a:latin typeface="Constantia" pitchFamily="18" charset="0"/>
              </a:rPr>
              <a:t>театральних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колективів</a:t>
            </a:r>
            <a:r>
              <a:rPr lang="ru-RU" sz="2400" i="1" dirty="0" smtClean="0">
                <a:latin typeface="Constantia" pitchFamily="18" charset="0"/>
              </a:rPr>
              <a:t> (</a:t>
            </a:r>
            <a:r>
              <a:rPr lang="ru-RU" sz="2400" i="1" dirty="0" err="1" smtClean="0">
                <a:latin typeface="Constantia" pitchFamily="18" charset="0"/>
              </a:rPr>
              <a:t>відсутність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постійних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приміщень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матеріальні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труднощі</a:t>
            </a:r>
            <a:r>
              <a:rPr lang="ru-RU" sz="2400" i="1" dirty="0" smtClean="0">
                <a:latin typeface="Constantia" pitchFamily="18" charset="0"/>
              </a:rPr>
              <a:t>), не </a:t>
            </a:r>
            <a:r>
              <a:rPr lang="ru-RU" sz="2400" i="1" dirty="0" err="1" smtClean="0">
                <a:latin typeface="Constantia" pitchFamily="18" charset="0"/>
              </a:rPr>
              <a:t>сприяли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зростанню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розвитку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національного</a:t>
            </a:r>
            <a:r>
              <a:rPr lang="ru-RU" sz="2400" i="1" dirty="0" smtClean="0">
                <a:latin typeface="Constantia" pitchFamily="18" charset="0"/>
              </a:rPr>
              <a:t> театру; у спектаклях </a:t>
            </a:r>
            <a:r>
              <a:rPr lang="ru-RU" sz="2400" i="1" dirty="0" err="1" smtClean="0">
                <a:latin typeface="Constantia" pitchFamily="18" charset="0"/>
              </a:rPr>
              <a:t>переважав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театральний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провінціалізм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Створений</a:t>
            </a:r>
            <a:r>
              <a:rPr lang="ru-RU" sz="2400" i="1" dirty="0" smtClean="0">
                <a:latin typeface="Constantia" pitchFamily="18" charset="0"/>
              </a:rPr>
              <a:t> у 1954 </a:t>
            </a:r>
            <a:r>
              <a:rPr lang="ru-RU" sz="2400" i="1" dirty="0" err="1" smtClean="0">
                <a:latin typeface="Constantia" pitchFamily="18" charset="0"/>
              </a:rPr>
              <a:t>році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державний</a:t>
            </a:r>
            <a:r>
              <a:rPr lang="ru-RU" sz="2400" i="1" dirty="0" smtClean="0">
                <a:latin typeface="Constantia" pitchFamily="18" charset="0"/>
              </a:rPr>
              <a:t> «</a:t>
            </a:r>
            <a:r>
              <a:rPr lang="ru-RU" sz="2400" i="1" dirty="0" err="1" smtClean="0">
                <a:latin typeface="Constantia" pitchFamily="18" charset="0"/>
              </a:rPr>
              <a:t>Австралійський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єлизаветинський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театральний</a:t>
            </a:r>
            <a:r>
              <a:rPr lang="ru-RU" sz="2400" i="1" dirty="0" smtClean="0">
                <a:latin typeface="Constantia" pitchFamily="18" charset="0"/>
              </a:rPr>
              <a:t> трест» ставив </a:t>
            </a:r>
            <a:r>
              <a:rPr lang="ru-RU" sz="2400" i="1" dirty="0" err="1" smtClean="0">
                <a:latin typeface="Constantia" pitchFamily="18" charset="0"/>
              </a:rPr>
              <a:t>завдання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розвитку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професійного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австралійського</a:t>
            </a:r>
            <a:r>
              <a:rPr lang="ru-RU" sz="2400" i="1" dirty="0" smtClean="0">
                <a:latin typeface="Constantia" pitchFamily="18" charset="0"/>
              </a:rPr>
              <a:t> театру, </a:t>
            </a:r>
            <a:r>
              <a:rPr lang="ru-RU" sz="2400" i="1" dirty="0" err="1" smtClean="0">
                <a:latin typeface="Constantia" pitchFamily="18" charset="0"/>
              </a:rPr>
              <a:t>проте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субсидії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надавалися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переважно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балетним</a:t>
            </a:r>
            <a:r>
              <a:rPr lang="ru-RU" sz="2400" i="1" dirty="0" smtClean="0">
                <a:latin typeface="Constantia" pitchFamily="18" charset="0"/>
              </a:rPr>
              <a:t> трупам, </a:t>
            </a:r>
            <a:r>
              <a:rPr lang="ru-RU" sz="2400" i="1" dirty="0" err="1" smtClean="0">
                <a:latin typeface="Constantia" pitchFamily="18" charset="0"/>
              </a:rPr>
              <a:t>які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наприкінці</a:t>
            </a:r>
            <a:r>
              <a:rPr lang="ru-RU" sz="2400" i="1" dirty="0" smtClean="0">
                <a:latin typeface="Constantia" pitchFamily="18" charset="0"/>
              </a:rPr>
              <a:t> 50-х </a:t>
            </a:r>
            <a:r>
              <a:rPr lang="ru-RU" sz="2400" i="1" dirty="0" err="1" smtClean="0">
                <a:latin typeface="Constantia" pitchFamily="18" charset="0"/>
              </a:rPr>
              <a:t>років</a:t>
            </a:r>
            <a:r>
              <a:rPr lang="ru-RU" sz="2400" i="1" dirty="0" smtClean="0">
                <a:latin typeface="Constantia" pitchFamily="18" charset="0"/>
              </a:rPr>
              <a:t> — у 60-ті роки </a:t>
            </a:r>
            <a:r>
              <a:rPr lang="ru-RU" sz="2400" i="1" dirty="0" err="1" smtClean="0">
                <a:latin typeface="Constantia" pitchFamily="18" charset="0"/>
              </a:rPr>
              <a:t>отримали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широке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розповсюдження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досягли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значного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професійного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рівня</a:t>
            </a:r>
            <a:r>
              <a:rPr lang="ru-RU" sz="2400" i="1" dirty="0" smtClean="0">
                <a:latin typeface="Constantia" pitchFamily="18" charset="0"/>
              </a:rPr>
              <a:t>.</a:t>
            </a:r>
            <a:r>
              <a:rPr lang="ru-RU" sz="2400" dirty="0" smtClean="0"/>
              <a:t> </a:t>
            </a:r>
            <a:r>
              <a:rPr lang="ru-RU" sz="2400" i="1" dirty="0" smtClean="0">
                <a:latin typeface="Constantia" pitchFamily="18" charset="0"/>
              </a:rPr>
              <a:t>У </a:t>
            </a:r>
            <a:r>
              <a:rPr lang="ru-RU" sz="2400" i="1" dirty="0" err="1" smtClean="0">
                <a:latin typeface="Constantia" pitchFamily="18" charset="0"/>
              </a:rPr>
              <a:t>Сіднеї</a:t>
            </a:r>
            <a:r>
              <a:rPr lang="ru-RU" sz="2400" i="1" dirty="0" smtClean="0">
                <a:latin typeface="Constantia" pitchFamily="18" charset="0"/>
              </a:rPr>
              <a:t>, </a:t>
            </a:r>
            <a:r>
              <a:rPr lang="ru-RU" sz="2400" i="1" dirty="0" err="1" smtClean="0">
                <a:latin typeface="Constantia" pitchFamily="18" charset="0"/>
              </a:rPr>
              <a:t>Ньюкаслі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Мельбурні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цікаво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працюють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напівпрофесійні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театри</a:t>
            </a:r>
            <a:r>
              <a:rPr lang="ru-RU" sz="2400" i="1" dirty="0" smtClean="0">
                <a:latin typeface="Constantia" pitchFamily="18" charset="0"/>
              </a:rPr>
              <a:t>, де </a:t>
            </a:r>
            <a:r>
              <a:rPr lang="ru-RU" sz="2400" i="1" dirty="0" err="1" smtClean="0">
                <a:latin typeface="Constantia" pitchFamily="18" charset="0"/>
              </a:rPr>
              <a:t>ставляться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насамперед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національна</a:t>
            </a:r>
            <a:r>
              <a:rPr lang="ru-RU" sz="2400" i="1" dirty="0" smtClean="0">
                <a:latin typeface="Constantia" pitchFamily="18" charset="0"/>
              </a:rPr>
              <a:t> та </a:t>
            </a:r>
            <a:r>
              <a:rPr lang="ru-RU" sz="2400" i="1" dirty="0" err="1" smtClean="0">
                <a:latin typeface="Constantia" pitchFamily="18" charset="0"/>
              </a:rPr>
              <a:t>класична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драматургія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endParaRPr lang="ru-RU" sz="24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505200" cy="1139825"/>
          </a:xfrm>
        </p:spPr>
        <p:txBody>
          <a:bodyPr/>
          <a:lstStyle/>
          <a:p>
            <a:r>
              <a:rPr lang="uk-UA" sz="4800" b="1" i="1" dirty="0" smtClean="0">
                <a:latin typeface="Constantia" pitchFamily="18" charset="0"/>
              </a:rPr>
              <a:t>Визначні місця</a:t>
            </a:r>
            <a:endParaRPr lang="ru-RU" sz="4800" b="1" i="1" dirty="0">
              <a:latin typeface="Constantia" pitchFamily="18" charset="0"/>
            </a:endParaRPr>
          </a:p>
        </p:txBody>
      </p:sp>
      <p:pic>
        <p:nvPicPr>
          <p:cNvPr id="4" name="Содержимое 3" descr="b94fc90510ef4959265e91dfecde5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648201" cy="6477000"/>
          </a:xfrm>
        </p:spPr>
      </p:pic>
      <p:sp>
        <p:nvSpPr>
          <p:cNvPr id="5" name="TextBox 4"/>
          <p:cNvSpPr txBox="1"/>
          <p:nvPr/>
        </p:nvSpPr>
        <p:spPr>
          <a:xfrm>
            <a:off x="4876800" y="6019800"/>
            <a:ext cx="3070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вежа </a:t>
            </a:r>
            <a:r>
              <a:rPr lang="ru-RU" sz="36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Еврика</a:t>
            </a:r>
            <a:endParaRPr lang="ru-RU" sz="36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8229600" cy="914400"/>
          </a:xfrm>
        </p:spPr>
        <p:txBody>
          <a:bodyPr/>
          <a:lstStyle/>
          <a:p>
            <a:r>
              <a:rPr lang="ru-RU" i="1" dirty="0" err="1" smtClean="0">
                <a:solidFill>
                  <a:schemeClr val="tx1"/>
                </a:solidFill>
                <a:latin typeface="Constantia" pitchFamily="18" charset="0"/>
              </a:rPr>
              <a:t>Сіднейський</a:t>
            </a:r>
            <a:r>
              <a:rPr lang="ru-RU" i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Constantia" pitchFamily="18" charset="0"/>
              </a:rPr>
              <a:t>оперний</a:t>
            </a:r>
            <a:r>
              <a:rPr lang="ru-RU" i="1" dirty="0" smtClean="0">
                <a:solidFill>
                  <a:schemeClr val="tx1"/>
                </a:solidFill>
                <a:latin typeface="Constantia" pitchFamily="18" charset="0"/>
              </a:rPr>
              <a:t> театр</a:t>
            </a:r>
            <a:endParaRPr lang="ru-RU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52128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229600" cy="5791200"/>
          </a:xfrm>
        </p:spPr>
      </p:pic>
    </p:spTree>
  </p:cSld>
  <p:clrMapOvr>
    <a:masterClrMapping/>
  </p:clrMapOvr>
  <p:transition>
    <p:spli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3505200" cy="1139825"/>
          </a:xfrm>
        </p:spPr>
        <p:txBody>
          <a:bodyPr/>
          <a:lstStyle/>
          <a:p>
            <a:r>
              <a:rPr lang="uk-UA" sz="3600" b="1" i="1" dirty="0" smtClean="0">
                <a:solidFill>
                  <a:schemeClr val="tx1"/>
                </a:solidFill>
                <a:latin typeface="Constantia" pitchFamily="18" charset="0"/>
              </a:rPr>
              <a:t>Телебашта у Сіднеї</a:t>
            </a:r>
            <a:endParaRPr lang="ru-RU" sz="36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16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17" b="7498"/>
          <a:stretch>
            <a:fillRect/>
          </a:stretch>
        </p:blipFill>
        <p:spPr>
          <a:xfrm>
            <a:off x="5257800" y="1524000"/>
            <a:ext cx="3580915" cy="5183772"/>
          </a:xfrm>
        </p:spPr>
      </p:pic>
      <p:pic>
        <p:nvPicPr>
          <p:cNvPr id="5" name="Рисунок 4" descr="морда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953000" cy="662286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8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latin typeface="Constantia" pitchFamily="18" charset="0"/>
              </a:rPr>
              <a:t>Прапор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914400"/>
            <a:ext cx="6705600" cy="5943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i="1" dirty="0" smtClean="0">
                <a:latin typeface="Constantia" pitchFamily="18" charset="0"/>
              </a:rPr>
              <a:t>     </a:t>
            </a:r>
            <a:r>
              <a:rPr lang="ru-RU" sz="2400" i="1" dirty="0" err="1" smtClean="0">
                <a:latin typeface="Constantia" pitchFamily="18" charset="0"/>
              </a:rPr>
              <a:t>Державний</a:t>
            </a:r>
            <a:r>
              <a:rPr lang="ru-RU" sz="2400" i="1" dirty="0" smtClean="0">
                <a:latin typeface="Constantia" pitchFamily="18" charset="0"/>
              </a:rPr>
              <a:t> прапор - </a:t>
            </a:r>
            <a:r>
              <a:rPr lang="ru-RU" sz="2400" i="1" dirty="0" err="1" smtClean="0">
                <a:latin typeface="Constantia" pitchFamily="18" charset="0"/>
              </a:rPr>
              <a:t>прапор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Австралійського</a:t>
            </a:r>
            <a:r>
              <a:rPr lang="ru-RU" sz="2400" i="1" dirty="0" smtClean="0">
                <a:latin typeface="Constantia" pitchFamily="18" charset="0"/>
              </a:rPr>
              <a:t> Союзу </a:t>
            </a:r>
            <a:r>
              <a:rPr lang="ru-RU" sz="2400" i="1" dirty="0" err="1" smtClean="0">
                <a:latin typeface="Constantia" pitchFamily="18" charset="0"/>
              </a:rPr>
              <a:t>синього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кольору</a:t>
            </a:r>
            <a:r>
              <a:rPr lang="ru-RU" sz="2400" i="1" dirty="0" smtClean="0">
                <a:latin typeface="Constantia" pitchFamily="18" charset="0"/>
              </a:rPr>
              <a:t>. У </a:t>
            </a:r>
            <a:r>
              <a:rPr lang="ru-RU" sz="2400" i="1" dirty="0" err="1" smtClean="0">
                <a:latin typeface="Constantia" pitchFamily="18" charset="0"/>
              </a:rPr>
              <a:t>верхньому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лівому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куті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розміщений</a:t>
            </a:r>
            <a:r>
              <a:rPr lang="ru-RU" sz="2400" i="1" dirty="0" smtClean="0">
                <a:latin typeface="Constantia" pitchFamily="18" charset="0"/>
              </a:rPr>
              <a:t> прапор </a:t>
            </a:r>
            <a:r>
              <a:rPr lang="ru-RU" sz="2400" i="1" dirty="0" err="1" smtClean="0">
                <a:latin typeface="Constantia" pitchFamily="18" charset="0"/>
              </a:rPr>
              <a:t>Великобританії</a:t>
            </a:r>
            <a:r>
              <a:rPr lang="ru-RU" sz="2400" i="1" dirty="0" smtClean="0">
                <a:latin typeface="Constantia" pitchFamily="18" charset="0"/>
              </a:rPr>
              <a:t> - символ </a:t>
            </a:r>
            <a:r>
              <a:rPr lang="ru-RU" sz="2400" i="1" dirty="0" err="1" smtClean="0">
                <a:latin typeface="Constantia" pitchFamily="18" charset="0"/>
              </a:rPr>
              <a:t>приналежності</a:t>
            </a:r>
            <a:r>
              <a:rPr lang="ru-RU" sz="2400" i="1" dirty="0" smtClean="0">
                <a:latin typeface="Constantia" pitchFamily="18" charset="0"/>
              </a:rPr>
              <a:t> до </a:t>
            </a:r>
            <a:r>
              <a:rPr lang="ru-RU" sz="2400" i="1" dirty="0" err="1" smtClean="0">
                <a:latin typeface="Constantia" pitchFamily="18" charset="0"/>
              </a:rPr>
              <a:t>Австралійського</a:t>
            </a:r>
            <a:r>
              <a:rPr lang="ru-RU" sz="2400" i="1" dirty="0" smtClean="0">
                <a:latin typeface="Constantia" pitchFamily="18" charset="0"/>
              </a:rPr>
              <a:t> Союзу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Британської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Співдружності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націй</a:t>
            </a:r>
            <a:r>
              <a:rPr lang="ru-RU" sz="2400" i="1" dirty="0" smtClean="0">
                <a:latin typeface="Constantia" pitchFamily="18" charset="0"/>
              </a:rPr>
              <a:t>. </a:t>
            </a:r>
            <a:r>
              <a:rPr lang="ru-RU" sz="2400" i="1" dirty="0" err="1" smtClean="0">
                <a:latin typeface="Constantia" pitchFamily="18" charset="0"/>
              </a:rPr>
              <a:t>Синій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колір</a:t>
            </a:r>
            <a:r>
              <a:rPr lang="ru-RU" sz="2400" i="1" dirty="0" smtClean="0">
                <a:latin typeface="Constantia" pitchFamily="18" charset="0"/>
              </a:rPr>
              <a:t> прапора - символ океану, </a:t>
            </a:r>
            <a:r>
              <a:rPr lang="ru-RU" sz="2400" i="1" dirty="0" err="1" smtClean="0">
                <a:latin typeface="Constantia" pitchFamily="18" charset="0"/>
              </a:rPr>
              <a:t>що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оточує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усіх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боків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Австралію</a:t>
            </a:r>
            <a:r>
              <a:rPr lang="ru-RU" sz="2400" i="1" dirty="0" smtClean="0">
                <a:latin typeface="Constantia" pitchFamily="18" charset="0"/>
              </a:rPr>
              <a:t>. В </a:t>
            </a:r>
            <a:r>
              <a:rPr lang="ru-RU" sz="2400" i="1" dirty="0" err="1" smtClean="0">
                <a:latin typeface="Constantia" pitchFamily="18" charset="0"/>
              </a:rPr>
              <a:t>середині</a:t>
            </a:r>
            <a:r>
              <a:rPr lang="ru-RU" sz="2400" i="1" dirty="0" smtClean="0">
                <a:latin typeface="Constantia" pitchFamily="18" charset="0"/>
              </a:rPr>
              <a:t> прапора </a:t>
            </a:r>
            <a:r>
              <a:rPr lang="ru-RU" sz="2400" i="1" dirty="0" err="1" smtClean="0">
                <a:latin typeface="Constantia" pitchFamily="18" charset="0"/>
              </a:rPr>
              <a:t>розташоване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зображення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сузір'я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Південного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хреста</a:t>
            </a:r>
            <a:r>
              <a:rPr lang="ru-RU" sz="2400" i="1" dirty="0" smtClean="0">
                <a:latin typeface="Constantia" pitchFamily="18" charset="0"/>
              </a:rPr>
              <a:t>. 6 </a:t>
            </a:r>
            <a:r>
              <a:rPr lang="ru-RU" sz="2400" i="1" dirty="0" err="1" smtClean="0">
                <a:latin typeface="Constantia" pitchFamily="18" charset="0"/>
              </a:rPr>
              <a:t>зірок</a:t>
            </a:r>
            <a:r>
              <a:rPr lang="ru-RU" sz="2400" i="1" dirty="0" smtClean="0">
                <a:latin typeface="Constantia" pitchFamily="18" charset="0"/>
              </a:rPr>
              <a:t> на </a:t>
            </a:r>
            <a:r>
              <a:rPr lang="ru-RU" sz="2400" i="1" dirty="0" err="1" smtClean="0">
                <a:latin typeface="Constantia" pitchFamily="18" charset="0"/>
              </a:rPr>
              <a:t>прапорі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символізують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шість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штатів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Австралійського</a:t>
            </a:r>
            <a:r>
              <a:rPr lang="ru-RU" sz="2400" i="1" dirty="0" smtClean="0">
                <a:latin typeface="Constantia" pitchFamily="18" charset="0"/>
              </a:rPr>
              <a:t> Союзу. </a:t>
            </a:r>
            <a:r>
              <a:rPr lang="ru-RU" sz="2400" i="1" dirty="0" err="1" smtClean="0">
                <a:latin typeface="Constantia" pitchFamily="18" charset="0"/>
              </a:rPr>
              <a:t>Сім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променів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зірки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означають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шість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штатів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територію</a:t>
            </a:r>
            <a:r>
              <a:rPr lang="ru-RU" sz="2400" i="1" dirty="0" smtClean="0">
                <a:latin typeface="Constantia" pitchFamily="18" charset="0"/>
              </a:rPr>
              <a:t> Папуа. </a:t>
            </a:r>
            <a:r>
              <a:rPr lang="ru-RU" sz="2400" i="1" dirty="0" err="1" smtClean="0">
                <a:latin typeface="Constantia" pitchFamily="18" charset="0"/>
              </a:rPr>
              <a:t>П'ятикутна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зірка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символізує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федеральний</a:t>
            </a:r>
            <a:r>
              <a:rPr lang="ru-RU" sz="2400" i="1" dirty="0" smtClean="0">
                <a:latin typeface="Constantia" pitchFamily="18" charset="0"/>
              </a:rPr>
              <a:t> округ Канберру. Прапор </a:t>
            </a:r>
            <a:r>
              <a:rPr lang="ru-RU" sz="2400" i="1" dirty="0" err="1" smtClean="0">
                <a:latin typeface="Constantia" pitchFamily="18" charset="0"/>
              </a:rPr>
              <a:t>затверджений</a:t>
            </a:r>
            <a:r>
              <a:rPr lang="ru-RU" sz="2400" i="1" dirty="0" smtClean="0">
                <a:latin typeface="Constantia" pitchFamily="18" charset="0"/>
              </a:rPr>
              <a:t> у 1954 </a:t>
            </a:r>
            <a:r>
              <a:rPr lang="ru-RU" sz="2400" i="1" dirty="0" err="1" smtClean="0">
                <a:latin typeface="Constantia" pitchFamily="18" charset="0"/>
              </a:rPr>
              <a:t>році</a:t>
            </a:r>
            <a:r>
              <a:rPr lang="ru-RU" sz="2400" i="1" dirty="0" smtClean="0">
                <a:latin typeface="Constantia" pitchFamily="18" charset="0"/>
              </a:rPr>
              <a:t>. </a:t>
            </a:r>
            <a:endParaRPr lang="ru-RU" sz="24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533400"/>
            <a:ext cx="2362200" cy="1139825"/>
          </a:xfrm>
        </p:spPr>
        <p:txBody>
          <a:bodyPr/>
          <a:lstStyle/>
          <a:p>
            <a:r>
              <a:rPr lang="ru-RU" sz="4000" b="1" i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Харбор-брідж</a:t>
            </a:r>
            <a:endParaRPr lang="ru-RU" sz="4000" b="1" i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Содержимое 3" descr="1346943080_sydney_harbour_bri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657600"/>
            <a:ext cx="8839200" cy="3093720"/>
          </a:xfrm>
        </p:spPr>
      </p:pic>
      <p:pic>
        <p:nvPicPr>
          <p:cNvPr id="5" name="Рисунок 4" descr="0_3c7ca_34f0053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5181600" cy="3452241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uk-UA" sz="3600" i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Фонтан Вікторія, Аделаїда</a:t>
            </a:r>
            <a:endParaRPr lang="ru-RU" sz="3600" i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Рисунок 4" descr="World_Australia_Victoria_Square_Fountain___Adelaide____Australia_008984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8655148" cy="5257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4648200"/>
            <a:ext cx="3124200" cy="1139825"/>
          </a:xfrm>
        </p:spPr>
        <p:txBody>
          <a:bodyPr/>
          <a:lstStyle/>
          <a:p>
            <a:r>
              <a:rPr lang="ru-RU" sz="2800" i="1" dirty="0" err="1" smtClean="0">
                <a:solidFill>
                  <a:schemeClr val="tx1"/>
                </a:solidFill>
                <a:latin typeface="Constantia" pitchFamily="18" charset="0"/>
              </a:rPr>
              <a:t>Експресивна</a:t>
            </a:r>
            <a:r>
              <a:rPr lang="ru-RU" sz="2800" i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Constantia" pitchFamily="18" charset="0"/>
              </a:rPr>
              <a:t>архітектура</a:t>
            </a:r>
            <a:r>
              <a:rPr lang="ru-RU" sz="2800" i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Constantia" pitchFamily="18" charset="0"/>
              </a:rPr>
              <a:t>австралійського</a:t>
            </a:r>
            <a:r>
              <a:rPr lang="ru-RU" sz="2800" i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Constantia" pitchFamily="18" charset="0"/>
              </a:rPr>
              <a:t>медичного</a:t>
            </a:r>
            <a:r>
              <a:rPr lang="ru-RU" sz="2800" i="1" dirty="0" smtClean="0">
                <a:solidFill>
                  <a:schemeClr val="tx1"/>
                </a:solidFill>
                <a:latin typeface="Constantia" pitchFamily="18" charset="0"/>
              </a:rPr>
              <a:t> центру</a:t>
            </a:r>
            <a:endParaRPr lang="ru-RU" sz="2800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lyons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895600"/>
            <a:ext cx="5486400" cy="3794760"/>
          </a:xfrm>
        </p:spPr>
      </p:pic>
      <p:pic>
        <p:nvPicPr>
          <p:cNvPr id="5" name="Рисунок 4" descr="lyons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0"/>
            <a:ext cx="5486400" cy="3648456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30_01_d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199"/>
            <a:ext cx="7620000" cy="5431537"/>
          </a:xfrm>
        </p:spPr>
      </p:pic>
      <p:sp>
        <p:nvSpPr>
          <p:cNvPr id="3" name="TextBox 2"/>
          <p:cNvSpPr txBox="1"/>
          <p:nvPr/>
        </p:nvSpPr>
        <p:spPr>
          <a:xfrm>
            <a:off x="1371599" y="228600"/>
            <a:ext cx="655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Літаюча</a:t>
            </a:r>
            <a:r>
              <a:rPr lang="ru-RU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ru-RU" sz="28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архітектура</a:t>
            </a:r>
            <a:r>
              <a:rPr lang="ru-RU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ru-RU" sz="28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будинку</a:t>
            </a:r>
            <a:r>
              <a:rPr lang="ru-RU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en-US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Butterfly House </a:t>
            </a:r>
            <a:r>
              <a:rPr lang="ru-RU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в </a:t>
            </a:r>
            <a:r>
              <a:rPr lang="ru-RU" sz="2800" b="1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Сіднеї</a:t>
            </a:r>
            <a:endParaRPr lang="ru-RU" sz="28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uk-UA" b="1" i="1" dirty="0" smtClean="0">
                <a:latin typeface="Constantia" pitchFamily="18" charset="0"/>
              </a:rPr>
              <a:t>Природні об</a:t>
            </a:r>
            <a:r>
              <a:rPr lang="en-US" b="1" i="1" dirty="0" smtClean="0">
                <a:latin typeface="Constantia" pitchFamily="18" charset="0"/>
              </a:rPr>
              <a:t>’</a:t>
            </a:r>
            <a:r>
              <a:rPr lang="uk-UA" b="1" i="1" dirty="0" err="1" smtClean="0">
                <a:latin typeface="Constantia" pitchFamily="18" charset="0"/>
              </a:rPr>
              <a:t>єкти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4" name="Содержимое 3" descr="Ulu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8534400" cy="5586768"/>
          </a:xfrm>
        </p:spPr>
      </p:pic>
      <p:sp>
        <p:nvSpPr>
          <p:cNvPr id="5" name="TextBox 4"/>
          <p:cNvSpPr txBox="1"/>
          <p:nvPr/>
        </p:nvSpPr>
        <p:spPr>
          <a:xfrm>
            <a:off x="457200" y="1371600"/>
            <a:ext cx="130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err="1" smtClean="0">
                <a:solidFill>
                  <a:schemeClr val="bg1"/>
                </a:solidFill>
                <a:latin typeface="Constantia" pitchFamily="18" charset="0"/>
              </a:rPr>
              <a:t>Улуру</a:t>
            </a:r>
            <a:endParaRPr lang="ru-RU" sz="32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lubye-g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878" y="152400"/>
            <a:ext cx="8814522" cy="6601514"/>
          </a:xfrm>
        </p:spPr>
      </p:pic>
      <p:sp>
        <p:nvSpPr>
          <p:cNvPr id="5" name="TextBox 4"/>
          <p:cNvSpPr txBox="1"/>
          <p:nvPr/>
        </p:nvSpPr>
        <p:spPr>
          <a:xfrm>
            <a:off x="2743200" y="228600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latin typeface="Constantia" pitchFamily="18" charset="0"/>
              </a:rPr>
              <a:t>Блакитні гори</a:t>
            </a:r>
            <a:endParaRPr lang="ru-RU" sz="28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88016" cy="6418262"/>
          </a:xfrm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5437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latin typeface="Constantia" pitchFamily="18" charset="0"/>
              </a:rPr>
              <a:t>Великий </a:t>
            </a:r>
            <a:r>
              <a:rPr lang="ru-RU" sz="3000" b="1" i="1" dirty="0" err="1" smtClean="0">
                <a:latin typeface="Constantia" pitchFamily="18" charset="0"/>
              </a:rPr>
              <a:t>бар'єрний</a:t>
            </a:r>
            <a:r>
              <a:rPr lang="ru-RU" sz="3000" b="1" i="1" dirty="0" smtClean="0">
                <a:latin typeface="Constantia" pitchFamily="18" charset="0"/>
              </a:rPr>
              <a:t> риф</a:t>
            </a:r>
            <a:endParaRPr lang="ru-RU" sz="30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5400" b="1" i="1" dirty="0" smtClean="0">
                <a:latin typeface="Constantia" pitchFamily="18" charset="0"/>
              </a:rPr>
              <a:t>Дякую за увагу!</a:t>
            </a:r>
            <a:endParaRPr lang="ru-RU" sz="54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uk-UA" sz="5400" b="1" i="1" dirty="0" smtClean="0">
                <a:latin typeface="Constantia" pitchFamily="18" charset="0"/>
              </a:rPr>
              <a:t>Прапор</a:t>
            </a:r>
            <a:endParaRPr lang="ru-RU" sz="5400" b="1" i="1" dirty="0">
              <a:latin typeface="Constantia" pitchFamily="18" charset="0"/>
            </a:endParaRPr>
          </a:p>
        </p:txBody>
      </p:sp>
      <p:pic>
        <p:nvPicPr>
          <p:cNvPr id="18435" name="Содержимое 3" descr="800px-Flag_of_Australia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2133600"/>
            <a:ext cx="6400800" cy="3276600"/>
          </a:xfrm>
        </p:spPr>
      </p:pic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latin typeface="Constantia" pitchFamily="18" charset="0"/>
              </a:rPr>
              <a:t>Герб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066800"/>
            <a:ext cx="64008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Constantia" pitchFamily="18" charset="0"/>
              </a:rPr>
              <a:t>    </a:t>
            </a:r>
            <a:r>
              <a:rPr lang="ru-RU" sz="2400" dirty="0" err="1" smtClean="0">
                <a:latin typeface="Constantia" pitchFamily="18" charset="0"/>
              </a:rPr>
              <a:t>Державний</a:t>
            </a:r>
            <a:r>
              <a:rPr lang="ru-RU" sz="2400" dirty="0" smtClean="0">
                <a:latin typeface="Constantia" pitchFamily="18" charset="0"/>
              </a:rPr>
              <a:t> герб - </a:t>
            </a:r>
            <a:r>
              <a:rPr lang="ru-RU" sz="2400" dirty="0" err="1" smtClean="0">
                <a:latin typeface="Constantia" pitchFamily="18" charset="0"/>
              </a:rPr>
              <a:t>зображений</a:t>
            </a:r>
            <a:r>
              <a:rPr lang="ru-RU" sz="2400" dirty="0" smtClean="0">
                <a:latin typeface="Constantia" pitchFamily="18" charset="0"/>
              </a:rPr>
              <a:t> у </a:t>
            </a:r>
            <a:r>
              <a:rPr lang="ru-RU" sz="2400" dirty="0" err="1" smtClean="0">
                <a:latin typeface="Constantia" pitchFamily="18" charset="0"/>
              </a:rPr>
              <a:t>вигляді</a:t>
            </a:r>
            <a:r>
              <a:rPr lang="ru-RU" sz="2400" dirty="0" smtClean="0">
                <a:latin typeface="Constantia" pitchFamily="18" charset="0"/>
              </a:rPr>
              <a:t> щита, </a:t>
            </a:r>
            <a:r>
              <a:rPr lang="ru-RU" sz="2400" dirty="0" err="1" smtClean="0">
                <a:latin typeface="Constantia" pitchFamily="18" charset="0"/>
              </a:rPr>
              <a:t>який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підтримують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двох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боків</a:t>
            </a:r>
            <a:r>
              <a:rPr lang="ru-RU" sz="2400" dirty="0" smtClean="0">
                <a:latin typeface="Constantia" pitchFamily="18" charset="0"/>
              </a:rPr>
              <a:t> кенгуру </a:t>
            </a:r>
            <a:r>
              <a:rPr lang="ru-RU" sz="2400" dirty="0" err="1" smtClean="0">
                <a:latin typeface="Constantia" pitchFamily="18" charset="0"/>
              </a:rPr>
              <a:t>і</a:t>
            </a:r>
            <a:r>
              <a:rPr lang="ru-RU" sz="2400" dirty="0" smtClean="0">
                <a:latin typeface="Constantia" pitchFamily="18" charset="0"/>
              </a:rPr>
              <a:t> страус Ему, в </a:t>
            </a:r>
            <a:r>
              <a:rPr lang="ru-RU" sz="2400" dirty="0" err="1" smtClean="0">
                <a:latin typeface="Constantia" pitchFamily="18" charset="0"/>
              </a:rPr>
              <a:t>обрамленні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квітучих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гілок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евкаліпта</a:t>
            </a:r>
            <a:r>
              <a:rPr lang="ru-RU" sz="2400" dirty="0" smtClean="0">
                <a:latin typeface="Constantia" pitchFamily="18" charset="0"/>
              </a:rPr>
              <a:t>. Щит </a:t>
            </a:r>
            <a:r>
              <a:rPr lang="ru-RU" sz="2400" dirty="0" err="1" smtClean="0">
                <a:latin typeface="Constantia" pitchFamily="18" charset="0"/>
              </a:rPr>
              <a:t>розділений</a:t>
            </a:r>
            <a:r>
              <a:rPr lang="ru-RU" sz="2400" dirty="0" smtClean="0">
                <a:latin typeface="Constantia" pitchFamily="18" charset="0"/>
              </a:rPr>
              <a:t> на 6 </a:t>
            </a:r>
            <a:r>
              <a:rPr lang="ru-RU" sz="2400" dirty="0" err="1" smtClean="0">
                <a:latin typeface="Constantia" pitchFamily="18" charset="0"/>
              </a:rPr>
              <a:t>частин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dirty="0" err="1" smtClean="0">
                <a:latin typeface="Constantia" pitchFamily="18" charset="0"/>
              </a:rPr>
              <a:t>кожна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яких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вміщує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емблему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відповідного</a:t>
            </a:r>
            <a:r>
              <a:rPr lang="ru-RU" sz="2400" dirty="0" smtClean="0">
                <a:latin typeface="Constantia" pitchFamily="18" charset="0"/>
              </a:rPr>
              <a:t> штату. У </a:t>
            </a:r>
            <a:r>
              <a:rPr lang="ru-RU" sz="2400" dirty="0" err="1" smtClean="0">
                <a:latin typeface="Constantia" pitchFamily="18" charset="0"/>
              </a:rPr>
              <a:t>верхній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частині</a:t>
            </a:r>
            <a:r>
              <a:rPr lang="ru-RU" sz="2400" dirty="0" smtClean="0">
                <a:latin typeface="Constantia" pitchFamily="18" charset="0"/>
              </a:rPr>
              <a:t> герба </a:t>
            </a:r>
            <a:r>
              <a:rPr lang="ru-RU" sz="2400" dirty="0" err="1" smtClean="0">
                <a:latin typeface="Constantia" pitchFamily="18" charset="0"/>
              </a:rPr>
              <a:t>розміщена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семикутна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зірка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dirty="0" err="1" smtClean="0">
                <a:latin typeface="Constantia" pitchFamily="18" charset="0"/>
              </a:rPr>
              <a:t>шість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променів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якої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означають</a:t>
            </a:r>
            <a:r>
              <a:rPr lang="ru-RU" sz="2400" dirty="0" smtClean="0">
                <a:latin typeface="Constantia" pitchFamily="18" charset="0"/>
              </a:rPr>
              <a:t> 6 </a:t>
            </a:r>
            <a:r>
              <a:rPr lang="ru-RU" sz="2400" dirty="0" err="1" smtClean="0">
                <a:latin typeface="Constantia" pitchFamily="18" charset="0"/>
              </a:rPr>
              <a:t>штатів</a:t>
            </a:r>
            <a:r>
              <a:rPr lang="ru-RU" sz="2400" dirty="0" smtClean="0">
                <a:latin typeface="Constantia" pitchFamily="18" charset="0"/>
              </a:rPr>
              <a:t>, а </a:t>
            </a:r>
            <a:r>
              <a:rPr lang="ru-RU" sz="2400" dirty="0" err="1" smtClean="0">
                <a:latin typeface="Constantia" pitchFamily="18" charset="0"/>
              </a:rPr>
              <a:t>сьомий</a:t>
            </a:r>
            <a:r>
              <a:rPr lang="ru-RU" sz="2400" dirty="0" smtClean="0">
                <a:latin typeface="Constantia" pitchFamily="18" charset="0"/>
              </a:rPr>
              <a:t> - </a:t>
            </a:r>
            <a:r>
              <a:rPr lang="ru-RU" sz="2400" dirty="0" err="1" smtClean="0">
                <a:latin typeface="Constantia" pitchFamily="18" charset="0"/>
              </a:rPr>
              <a:t>символізує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федеральний</a:t>
            </a:r>
            <a:r>
              <a:rPr lang="ru-RU" sz="2400" dirty="0" smtClean="0">
                <a:latin typeface="Constantia" pitchFamily="18" charset="0"/>
              </a:rPr>
              <a:t> округ Канберру. Герб у </a:t>
            </a:r>
            <a:r>
              <a:rPr lang="ru-RU" sz="2400" dirty="0" err="1" smtClean="0">
                <a:latin typeface="Constantia" pitchFamily="18" charset="0"/>
              </a:rPr>
              <a:t>нинішньому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вигляді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існує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</a:t>
            </a:r>
            <a:r>
              <a:rPr lang="ru-RU" sz="2400" dirty="0" smtClean="0">
                <a:latin typeface="Constantia" pitchFamily="18" charset="0"/>
              </a:rPr>
              <a:t> 1912 року.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5400" b="1" i="1" dirty="0" smtClean="0">
                <a:latin typeface="Constantia" pitchFamily="18" charset="0"/>
              </a:rPr>
              <a:t>Герб</a:t>
            </a:r>
            <a:endParaRPr lang="ru-RU" sz="5400" b="1" i="1" dirty="0">
              <a:latin typeface="Constantia" pitchFamily="18" charset="0"/>
            </a:endParaRPr>
          </a:p>
        </p:txBody>
      </p:sp>
      <p:pic>
        <p:nvPicPr>
          <p:cNvPr id="20483" name="Содержимое 4" descr="777px-Australian_Coat_of_Arm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828800"/>
            <a:ext cx="5181600" cy="4000500"/>
          </a:xfrm>
        </p:spPr>
      </p:pic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4300" b="1" i="1" dirty="0" err="1" smtClean="0">
                <a:latin typeface="Constantia" pitchFamily="18" charset="0"/>
              </a:rPr>
              <a:t>Адміністративний</a:t>
            </a:r>
            <a:r>
              <a:rPr lang="ru-RU" sz="4300" b="1" i="1" dirty="0" smtClean="0">
                <a:latin typeface="Constantia" pitchFamily="18" charset="0"/>
              </a:rPr>
              <a:t> </a:t>
            </a:r>
            <a:r>
              <a:rPr lang="ru-RU" sz="4300" b="1" i="1" dirty="0" err="1" smtClean="0">
                <a:latin typeface="Constantia" pitchFamily="18" charset="0"/>
              </a:rPr>
              <a:t>поділ</a:t>
            </a:r>
            <a:r>
              <a:rPr lang="ru-RU" sz="4300" b="1" i="1" dirty="0" smtClean="0">
                <a:latin typeface="Constantia" pitchFamily="18" charset="0"/>
              </a:rPr>
              <a:t> </a:t>
            </a:r>
            <a:r>
              <a:rPr lang="ru-RU" sz="4300" b="1" i="1" dirty="0" err="1" smtClean="0">
                <a:latin typeface="Constantia" pitchFamily="18" charset="0"/>
              </a:rPr>
              <a:t>Австралії</a:t>
            </a:r>
            <a:endParaRPr lang="ru-RU" sz="4300" b="1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752600"/>
            <a:ext cx="6400800" cy="5105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i="1" dirty="0" smtClean="0">
                <a:latin typeface="Constantia" pitchFamily="18" charset="0"/>
              </a:rPr>
              <a:t>  </a:t>
            </a:r>
            <a:r>
              <a:rPr lang="ru-RU" sz="2400" i="1" dirty="0" err="1" smtClean="0">
                <a:latin typeface="Constantia" pitchFamily="18" charset="0"/>
              </a:rPr>
              <a:t>Федерація</a:t>
            </a:r>
            <a:r>
              <a:rPr lang="ru-RU" sz="2400" i="1" dirty="0" smtClean="0">
                <a:latin typeface="Constantia" pitchFamily="18" charset="0"/>
              </a:rPr>
              <a:t> у </a:t>
            </a:r>
            <a:r>
              <a:rPr lang="ru-RU" sz="2400" i="1" dirty="0" err="1" smtClean="0">
                <a:latin typeface="Constantia" pitchFamily="18" charset="0"/>
              </a:rPr>
              <a:t>складі</a:t>
            </a:r>
            <a:r>
              <a:rPr lang="ru-RU" sz="2400" i="1" dirty="0" smtClean="0">
                <a:latin typeface="Constantia" pitchFamily="18" charset="0"/>
              </a:rPr>
              <a:t> 6 </a:t>
            </a:r>
            <a:r>
              <a:rPr lang="ru-RU" sz="2400" i="1" dirty="0" err="1" smtClean="0">
                <a:latin typeface="Constantia" pitchFamily="18" charset="0"/>
              </a:rPr>
              <a:t>штатів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і</a:t>
            </a:r>
            <a:r>
              <a:rPr lang="ru-RU" sz="2400" i="1" dirty="0" smtClean="0">
                <a:latin typeface="Constantia" pitchFamily="18" charset="0"/>
              </a:rPr>
              <a:t> 2 </a:t>
            </a:r>
            <a:r>
              <a:rPr lang="ru-RU" sz="2400" i="1" dirty="0" err="1" smtClean="0">
                <a:latin typeface="Constantia" pitchFamily="18" charset="0"/>
              </a:rPr>
              <a:t>територій</a:t>
            </a:r>
            <a:r>
              <a:rPr lang="ru-RU" sz="2400" i="1" dirty="0" smtClean="0">
                <a:latin typeface="Constantia" pitchFamily="18" charset="0"/>
              </a:rPr>
              <a:t>:</a:t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err="1" smtClean="0">
                <a:latin typeface="Constantia" pitchFamily="18" charset="0"/>
              </a:rPr>
              <a:t>Новий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Південний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Уельс</a:t>
            </a:r>
            <a:r>
              <a:rPr lang="ru-RU" sz="2400" i="1" dirty="0" smtClean="0">
                <a:latin typeface="Constantia" pitchFamily="18" charset="0"/>
              </a:rPr>
              <a:t/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err="1" smtClean="0">
                <a:latin typeface="Constantia" pitchFamily="18" charset="0"/>
              </a:rPr>
              <a:t>Південна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Австралія</a:t>
            </a:r>
            <a:r>
              <a:rPr lang="ru-RU" sz="2400" i="1" dirty="0" smtClean="0">
                <a:latin typeface="Constantia" pitchFamily="18" charset="0"/>
              </a:rPr>
              <a:t/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err="1" smtClean="0">
                <a:latin typeface="Constantia" pitchFamily="18" charset="0"/>
              </a:rPr>
              <a:t>Північна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Територія</a:t>
            </a:r>
            <a:r>
              <a:rPr lang="ru-RU" sz="2400" i="1" dirty="0" smtClean="0">
                <a:latin typeface="Constantia" pitchFamily="18" charset="0"/>
              </a:rPr>
              <a:t/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err="1" smtClean="0">
                <a:latin typeface="Constantia" pitchFamily="18" charset="0"/>
              </a:rPr>
              <a:t>Вікторія</a:t>
            </a:r>
            <a:r>
              <a:rPr lang="ru-RU" sz="2400" i="1" dirty="0" smtClean="0">
                <a:latin typeface="Constantia" pitchFamily="18" charset="0"/>
              </a:rPr>
              <a:t/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err="1" smtClean="0">
                <a:latin typeface="Constantia" pitchFamily="18" charset="0"/>
              </a:rPr>
              <a:t>Тасманія</a:t>
            </a:r>
            <a:r>
              <a:rPr lang="ru-RU" sz="2400" i="1" dirty="0" smtClean="0">
                <a:latin typeface="Constantia" pitchFamily="18" charset="0"/>
              </a:rPr>
              <a:t/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err="1" smtClean="0">
                <a:latin typeface="Constantia" pitchFamily="18" charset="0"/>
              </a:rPr>
              <a:t>Австралійська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столична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територія</a:t>
            </a:r>
            <a:r>
              <a:rPr lang="ru-RU" sz="2400" i="1" dirty="0" smtClean="0">
                <a:latin typeface="Constantia" pitchFamily="18" charset="0"/>
              </a:rPr>
              <a:t/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err="1" smtClean="0">
                <a:latin typeface="Constantia" pitchFamily="18" charset="0"/>
              </a:rPr>
              <a:t>Західна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Австралія</a:t>
            </a:r>
            <a:r>
              <a:rPr lang="ru-RU" sz="2400" i="1" dirty="0" smtClean="0">
                <a:latin typeface="Constantia" pitchFamily="18" charset="0"/>
              </a:rPr>
              <a:t/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err="1" smtClean="0">
                <a:latin typeface="Constantia" pitchFamily="18" charset="0"/>
              </a:rPr>
              <a:t>Квінсленд</a:t>
            </a:r>
            <a:r>
              <a:rPr lang="ru-RU" sz="2400" i="1" dirty="0" smtClean="0">
                <a:latin typeface="Constantia" pitchFamily="18" charset="0"/>
              </a:rPr>
              <a:t/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err="1" smtClean="0">
                <a:latin typeface="Constantia" pitchFamily="18" charset="0"/>
              </a:rPr>
              <a:t>Інші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великі</a:t>
            </a:r>
            <a:r>
              <a:rPr lang="ru-RU" sz="2400" i="1" dirty="0" smtClean="0">
                <a:latin typeface="Constantia" pitchFamily="18" charset="0"/>
              </a:rPr>
              <a:t> </a:t>
            </a:r>
            <a:r>
              <a:rPr lang="ru-RU" sz="2400" i="1" dirty="0" err="1" smtClean="0">
                <a:latin typeface="Constantia" pitchFamily="18" charset="0"/>
              </a:rPr>
              <a:t>міста</a:t>
            </a:r>
            <a:r>
              <a:rPr lang="ru-RU" sz="2400" i="1" dirty="0" smtClean="0">
                <a:latin typeface="Constantia" pitchFamily="18" charset="0"/>
              </a:rPr>
              <a:t>: </a:t>
            </a:r>
            <a:r>
              <a:rPr lang="ru-RU" sz="2400" i="1" dirty="0" err="1" smtClean="0">
                <a:latin typeface="Constantia" pitchFamily="18" charset="0"/>
              </a:rPr>
              <a:t>Сідней</a:t>
            </a:r>
            <a:r>
              <a:rPr lang="ru-RU" sz="2400" i="1" dirty="0" smtClean="0">
                <a:latin typeface="Constantia" pitchFamily="18" charset="0"/>
              </a:rPr>
              <a:t> (4,4 млн. </a:t>
            </a:r>
            <a:r>
              <a:rPr lang="ru-RU" sz="2400" i="1" dirty="0" err="1" smtClean="0">
                <a:latin typeface="Constantia" pitchFamily="18" charset="0"/>
              </a:rPr>
              <a:t>осіб</a:t>
            </a:r>
            <a:r>
              <a:rPr lang="ru-RU" sz="2400" i="1" dirty="0" smtClean="0">
                <a:latin typeface="Constantia" pitchFamily="18" charset="0"/>
              </a:rPr>
              <a:t>), Мельбурн (4 млн.), </a:t>
            </a:r>
            <a:r>
              <a:rPr lang="ru-RU" sz="2400" i="1" dirty="0" err="1" smtClean="0">
                <a:latin typeface="Constantia" pitchFamily="18" charset="0"/>
              </a:rPr>
              <a:t>Брісбен</a:t>
            </a:r>
            <a:r>
              <a:rPr lang="ru-RU" sz="2400" i="1" dirty="0" smtClean="0">
                <a:latin typeface="Constantia" pitchFamily="18" charset="0"/>
              </a:rPr>
              <a:t> (1,95 млн.), Перт (1,6 млн.), </a:t>
            </a:r>
            <a:r>
              <a:rPr lang="ru-RU" sz="2400" i="1" dirty="0" err="1" smtClean="0">
                <a:latin typeface="Constantia" pitchFamily="18" charset="0"/>
              </a:rPr>
              <a:t>Аделаїда</a:t>
            </a:r>
            <a:r>
              <a:rPr lang="ru-RU" sz="2400" i="1" dirty="0" smtClean="0">
                <a:latin typeface="Constantia" pitchFamily="18" charset="0"/>
              </a:rPr>
              <a:t> (1,17 млн.). </a:t>
            </a:r>
            <a:endParaRPr lang="ru-RU" sz="24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385</TotalTime>
  <Words>1502</Words>
  <Application>Microsoft Office PowerPoint</Application>
  <PresentationFormat>Экран (4:3)</PresentationFormat>
  <Paragraphs>102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Орбита</vt:lpstr>
      <vt:lpstr>Австралія</vt:lpstr>
      <vt:lpstr>Слайд 2</vt:lpstr>
      <vt:lpstr>Історія</vt:lpstr>
      <vt:lpstr>Історія</vt:lpstr>
      <vt:lpstr>Прапор</vt:lpstr>
      <vt:lpstr>Прапор</vt:lpstr>
      <vt:lpstr>Герб</vt:lpstr>
      <vt:lpstr>Герб</vt:lpstr>
      <vt:lpstr>Адміністративний поділ Австралії</vt:lpstr>
      <vt:lpstr>Сідней</vt:lpstr>
      <vt:lpstr>Мельбурн</vt:lpstr>
      <vt:lpstr>Брісбен</vt:lpstr>
      <vt:lpstr>Перт</vt:lpstr>
      <vt:lpstr>Аделаїда</vt:lpstr>
      <vt:lpstr>Географічне положення</vt:lpstr>
      <vt:lpstr>Слайд 16</vt:lpstr>
      <vt:lpstr>Населення</vt:lpstr>
      <vt:lpstr>Рослинний світ</vt:lpstr>
      <vt:lpstr>Тваринний світ</vt:lpstr>
      <vt:lpstr>Слайд 20</vt:lpstr>
      <vt:lpstr>Внутрішні води</vt:lpstr>
      <vt:lpstr>Слайд 22</vt:lpstr>
      <vt:lpstr>Промисловість</vt:lpstr>
      <vt:lpstr>Слайд 24</vt:lpstr>
      <vt:lpstr>Слайд 25</vt:lpstr>
      <vt:lpstr>Сільське господарсво</vt:lpstr>
      <vt:lpstr>Слайд 27</vt:lpstr>
      <vt:lpstr>Слайд 28</vt:lpstr>
      <vt:lpstr>За поголів'ям овець Австралія посідає 1-е місце у світі.</vt:lpstr>
      <vt:lpstr> По вивозу пшениці, цукру, м'яса, вовни країна посідає перше місце. </vt:lpstr>
      <vt:lpstr>Транспорт</vt:lpstr>
      <vt:lpstr>Торгівля</vt:lpstr>
      <vt:lpstr>Слайд 33</vt:lpstr>
      <vt:lpstr>Освіта</vt:lpstr>
      <vt:lpstr>Слайд 35</vt:lpstr>
      <vt:lpstr>Початкова школа в Іглхок, Вікторія</vt:lpstr>
      <vt:lpstr>Культура</vt:lpstr>
      <vt:lpstr>Бібліотеки</vt:lpstr>
      <vt:lpstr>Музеї</vt:lpstr>
      <vt:lpstr>Національний музей Австралії, Канберра.</vt:lpstr>
      <vt:lpstr>Література</vt:lpstr>
      <vt:lpstr>Обкладинка до книжки  А. Маршалл “Я вмію стрибати через калюжі”</vt:lpstr>
      <vt:lpstr>Архітектура і образотворче мистецтво </vt:lpstr>
      <vt:lpstr>Слайд 44</vt:lpstr>
      <vt:lpstr>Театр</vt:lpstr>
      <vt:lpstr>Слайд 46</vt:lpstr>
      <vt:lpstr>Визначні місця</vt:lpstr>
      <vt:lpstr>Сіднейський оперний театр</vt:lpstr>
      <vt:lpstr>Телебашта у Сіднеї</vt:lpstr>
      <vt:lpstr>Харбор-брідж</vt:lpstr>
      <vt:lpstr>Фонтан Вікторія, Аделаїда</vt:lpstr>
      <vt:lpstr>Експресивна архітектура австралійського медичного центру</vt:lpstr>
      <vt:lpstr>Слайд 53</vt:lpstr>
      <vt:lpstr>Природні об’єкти</vt:lpstr>
      <vt:lpstr>Слайд 55</vt:lpstr>
      <vt:lpstr>Слайд 56</vt:lpstr>
      <vt:lpstr>Слайд 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 Австралии</dc:title>
  <dc:creator>PPTFORSCHOOL.RU</dc:creator>
  <cp:keywords>Презентация о Австралии</cp:keywords>
  <dc:description>к уроку географии</dc:description>
  <cp:lastModifiedBy>Гость</cp:lastModifiedBy>
  <cp:revision>43</cp:revision>
  <cp:lastPrinted>1601-01-01T00:00:00Z</cp:lastPrinted>
  <dcterms:created xsi:type="dcterms:W3CDTF">1601-01-01T00:00:00Z</dcterms:created>
  <dcterms:modified xsi:type="dcterms:W3CDTF">2014-04-28T13:00:53Z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