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84" r:id="rId3"/>
    <p:sldId id="257" r:id="rId4"/>
    <p:sldId id="272" r:id="rId5"/>
    <p:sldId id="273" r:id="rId6"/>
    <p:sldId id="275" r:id="rId7"/>
    <p:sldId id="258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82" r:id="rId17"/>
    <p:sldId id="270" r:id="rId18"/>
    <p:sldId id="281" r:id="rId19"/>
    <p:sldId id="259" r:id="rId20"/>
    <p:sldId id="271" r:id="rId21"/>
    <p:sldId id="276" r:id="rId22"/>
    <p:sldId id="277" r:id="rId23"/>
    <p:sldId id="278" r:id="rId24"/>
    <p:sldId id="279" r:id="rId25"/>
    <p:sldId id="260" r:id="rId26"/>
    <p:sldId id="283" r:id="rId27"/>
    <p:sldId id="280" r:id="rId2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46" autoAdjust="0"/>
    <p:restoredTop sz="94660"/>
  </p:normalViewPr>
  <p:slideViewPr>
    <p:cSldViewPr>
      <p:cViewPr varScale="1">
        <p:scale>
          <a:sx n="91" d="100"/>
          <a:sy n="91" d="100"/>
        </p:scale>
        <p:origin x="-57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777875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Rectangle 6"/>
          <p:cNvSpPr/>
          <p:nvPr/>
        </p:nvSpPr>
        <p:spPr>
          <a:xfrm>
            <a:off x="777875" y="6172200"/>
            <a:ext cx="7543800" cy="269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628BF-17FC-41B3-863F-8B2803BEB16E}" type="datetimeFigureOut">
              <a:rPr lang="uk-UA"/>
              <a:pPr>
                <a:defRPr/>
              </a:pPr>
              <a:t>24.09.2013</a:t>
            </a:fld>
            <a:endParaRPr lang="uk-UA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3FA372-D121-4A2C-9DF7-389CDFE8B8D6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DBE3B-DFAF-4A2A-8672-0C928E148FC1}" type="datetimeFigureOut">
              <a:rPr lang="uk-UA"/>
              <a:pPr>
                <a:defRPr/>
              </a:pPr>
              <a:t>24.09.2013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44B72-C863-4DE5-86C3-83228BE2C324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44871-FBC1-4FF3-89CE-5FB3F8F25CEE}" type="datetimeFigureOut">
              <a:rPr lang="uk-UA"/>
              <a:pPr>
                <a:defRPr/>
              </a:pPr>
              <a:t>24.09.2013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EA4A53-8E90-4083-930C-F81D00A33FEE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6667CA-07BC-44DD-98FF-96D82E583ED1}" type="datetimeFigureOut">
              <a:rPr lang="uk-UA"/>
              <a:pPr>
                <a:defRPr/>
              </a:pPr>
              <a:t>24.09.2013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B81EA2-28E6-4F79-9470-31FA634A79C3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777875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Rectangle 7"/>
          <p:cNvSpPr/>
          <p:nvPr/>
        </p:nvSpPr>
        <p:spPr>
          <a:xfrm>
            <a:off x="777875" y="6172200"/>
            <a:ext cx="7543800" cy="269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16C1F5-3BDB-48AD-9E5B-2CAE7108DE11}" type="datetimeFigureOut">
              <a:rPr lang="uk-UA"/>
              <a:pPr>
                <a:defRPr/>
              </a:pPr>
              <a:t>24.09.2013</a:t>
            </a:fld>
            <a:endParaRPr lang="uk-UA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3DAA6F-37C7-4139-871B-3B33ADE82B25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4835E-27DE-48DC-8261-518241C8C4A3}" type="datetimeFigureOut">
              <a:rPr lang="uk-UA"/>
              <a:pPr>
                <a:defRPr/>
              </a:pPr>
              <a:t>24.09.2013</a:t>
            </a:fld>
            <a:endParaRPr lang="uk-UA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D9D8E-EE1A-4719-AB8E-0AFEA50A5D65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0"/>
          <p:cNvCxnSpPr/>
          <p:nvPr/>
        </p:nvCxnSpPr>
        <p:spPr>
          <a:xfrm>
            <a:off x="758825" y="1249363"/>
            <a:ext cx="365760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2"/>
          <p:cNvCxnSpPr/>
          <p:nvPr/>
        </p:nvCxnSpPr>
        <p:spPr>
          <a:xfrm>
            <a:off x="4645025" y="1249363"/>
            <a:ext cx="365760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EC8B2B-6141-4DDE-BB7D-39FBCF56248B}" type="datetimeFigureOut">
              <a:rPr lang="uk-UA"/>
              <a:pPr>
                <a:defRPr/>
              </a:pPr>
              <a:t>24.09.2013</a:t>
            </a:fld>
            <a:endParaRPr lang="uk-UA" dirty="0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441F4-BAF4-46D8-A935-5ABE9CAA4828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4C626-E608-4544-8EA7-4A01F1116AEB}" type="datetimeFigureOut">
              <a:rPr lang="uk-UA"/>
              <a:pPr>
                <a:defRPr/>
              </a:pPr>
              <a:t>24.09.2013</a:t>
            </a:fld>
            <a:endParaRPr lang="uk-UA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EB0AD-35F8-4B9E-8D3C-949A2964B4C6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B4DB69-11AD-4512-BA63-3A7FF0616C7D}" type="datetimeFigureOut">
              <a:rPr lang="uk-UA"/>
              <a:pPr>
                <a:defRPr/>
              </a:pPr>
              <a:t>24.09.2013</a:t>
            </a:fld>
            <a:endParaRPr lang="uk-UA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9CBD4-5220-46B4-A5BE-3963A5B14FB7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9"/>
          <p:cNvCxnSpPr/>
          <p:nvPr/>
        </p:nvCxnSpPr>
        <p:spPr>
          <a:xfrm rot="5400000">
            <a:off x="1677194" y="2515394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CB6A84-F05A-4B5B-A0BF-47C6FAB564C6}" type="datetimeFigureOut">
              <a:rPr lang="uk-UA"/>
              <a:pPr>
                <a:defRPr/>
              </a:pPr>
              <a:t>24.09.2013</a:t>
            </a:fld>
            <a:endParaRPr lang="uk-UA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C459F7-ADA7-4981-A604-DE16321E9C78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09824-06D0-4263-A4C8-BCCA0CBDD89C}" type="datetimeFigureOut">
              <a:rPr lang="uk-UA"/>
              <a:pPr>
                <a:defRPr/>
              </a:pPr>
              <a:t>24.09.2013</a:t>
            </a:fld>
            <a:endParaRPr lang="uk-UA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98E68-0134-4C88-BCED-B7336A204173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762000" y="4572000"/>
            <a:ext cx="67818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62000" y="685800"/>
            <a:ext cx="75438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1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1" smtClean="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633E638-59F0-4E22-B562-5B0A30C6C6D1}" type="datetimeFigureOut">
              <a:rPr lang="uk-UA"/>
              <a:pPr>
                <a:defRPr/>
              </a:pPr>
              <a:t>24.09.2013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2000" y="6208713"/>
            <a:ext cx="48736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8013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240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6BF0145A-2D0B-4BA0-AF32-F30964EFEC2A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  <p:sp>
        <p:nvSpPr>
          <p:cNvPr id="8" name="Rectangle 7"/>
          <p:cNvSpPr/>
          <p:nvPr/>
        </p:nvSpPr>
        <p:spPr>
          <a:xfrm>
            <a:off x="777875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77875" y="6172200"/>
            <a:ext cx="7543800" cy="269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3" r:id="rId2"/>
    <p:sldLayoutId id="2147483685" r:id="rId3"/>
    <p:sldLayoutId id="2147483682" r:id="rId4"/>
    <p:sldLayoutId id="2147483686" r:id="rId5"/>
    <p:sldLayoutId id="2147483681" r:id="rId6"/>
    <p:sldLayoutId id="2147483680" r:id="rId7"/>
    <p:sldLayoutId id="2147483687" r:id="rId8"/>
    <p:sldLayoutId id="2147483679" r:id="rId9"/>
    <p:sldLayoutId id="2147483678" r:id="rId10"/>
    <p:sldLayoutId id="2147483677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5400" kern="1200">
          <a:solidFill>
            <a:srgbClr val="262626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5400">
          <a:solidFill>
            <a:srgbClr val="262626"/>
          </a:solidFill>
          <a:latin typeface="Impact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5400">
          <a:solidFill>
            <a:srgbClr val="262626"/>
          </a:solidFill>
          <a:latin typeface="Impact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5400">
          <a:solidFill>
            <a:srgbClr val="262626"/>
          </a:solidFill>
          <a:latin typeface="Impact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5400">
          <a:solidFill>
            <a:srgbClr val="262626"/>
          </a:solidFill>
          <a:latin typeface="Impact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3725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363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7.jpeg"/><Relationship Id="rId4" Type="http://schemas.openxmlformats.org/officeDocument/2006/relationships/oleObject" Target="../embeddings/oleObject2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Заголовок 1"/>
          <p:cNvSpPr>
            <a:spLocks noGrp="1"/>
          </p:cNvSpPr>
          <p:nvPr>
            <p:ph type="ctrTitle"/>
          </p:nvPr>
        </p:nvSpPr>
        <p:spPr>
          <a:xfrm>
            <a:off x="755650" y="1341438"/>
            <a:ext cx="7543800" cy="1524000"/>
          </a:xfrm>
        </p:spPr>
        <p:txBody>
          <a:bodyPr/>
          <a:lstStyle/>
          <a:p>
            <a:pPr algn="ctr"/>
            <a:r>
              <a:rPr lang="uk-UA" smtClean="0"/>
              <a:t>Радіолокація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34075" y="4724400"/>
            <a:ext cx="2911475" cy="1908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684213" y="1700213"/>
            <a:ext cx="2303462" cy="865187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dirty="0"/>
              <a:t>В</a:t>
            </a:r>
            <a:r>
              <a:rPr lang="uk-UA" sz="1400" dirty="0"/>
              <a:t> цивільній авіації</a:t>
            </a:r>
            <a:endParaRPr lang="uk-UA" sz="1400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7538" y="1628775"/>
            <a:ext cx="4373562" cy="3540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971550" y="512763"/>
            <a:ext cx="3455988" cy="79216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Радіолокація застосовується  :</a:t>
            </a:r>
            <a:endParaRPr lang="uk-U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3716338"/>
            <a:ext cx="3513137" cy="2713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4663" y="188913"/>
            <a:ext cx="4762500" cy="3571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8138" y="3141663"/>
            <a:ext cx="4429125" cy="3527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97575" y="188913"/>
            <a:ext cx="2857500" cy="3571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763713" y="404813"/>
            <a:ext cx="3024187" cy="93503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Застосування радіолокації:</a:t>
            </a:r>
            <a:endParaRPr lang="uk-UA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456010" y="3885059"/>
            <a:ext cx="4752529" cy="252028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Дослідження щільності рослинного покриву, розподіл лісових масивів, луків і полів, визначення виду </a:t>
            </a:r>
            <a:r>
              <a:rPr lang="uk-UA" dirty="0" err="1"/>
              <a:t>грунтів</a:t>
            </a:r>
            <a:r>
              <a:rPr lang="uk-UA" dirty="0"/>
              <a:t>, їх температури і вологості, контроль за станом іригаційних систем, виявлення пожеж.</a:t>
            </a:r>
          </a:p>
        </p:txBody>
      </p:sp>
      <p:sp>
        <p:nvSpPr>
          <p:cNvPr id="11" name="Овал 10"/>
          <p:cNvSpPr/>
          <p:nvPr/>
        </p:nvSpPr>
        <p:spPr>
          <a:xfrm>
            <a:off x="611188" y="2060575"/>
            <a:ext cx="2881312" cy="1081088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dirty="0"/>
              <a:t>Сільське і лісове господарство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56325" y="1457325"/>
            <a:ext cx="285750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116013" y="404813"/>
            <a:ext cx="3024187" cy="93503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Застосування радіолокації</a:t>
            </a:r>
            <a:endParaRPr lang="uk-UA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95648" y="3813622"/>
            <a:ext cx="4752528" cy="2520279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Визначення рельєфу </a:t>
            </a:r>
            <a:r>
              <a:rPr lang="uk-UA" dirty="0"/>
              <a:t>хвилястої </a:t>
            </a:r>
            <a:r>
              <a:rPr lang="uk-UA" dirty="0"/>
              <a:t>поверхні морів і океанів, картографування берегової лінії, спостереження за біологічними явищами, проведення льодової розвідки.</a:t>
            </a:r>
          </a:p>
        </p:txBody>
      </p:sp>
      <p:sp>
        <p:nvSpPr>
          <p:cNvPr id="7" name="Овал 6"/>
          <p:cNvSpPr/>
          <p:nvPr/>
        </p:nvSpPr>
        <p:spPr>
          <a:xfrm>
            <a:off x="611188" y="2060575"/>
            <a:ext cx="2881312" cy="1081088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dirty="0"/>
              <a:t>Океанографія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72225" y="908050"/>
            <a:ext cx="2686050" cy="2657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692275" y="620713"/>
            <a:ext cx="3024188" cy="93503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Застосування радіолокації</a:t>
            </a:r>
            <a:endParaRPr lang="uk-UA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744935" y="3669159"/>
            <a:ext cx="4752529" cy="252028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err="1"/>
              <a:t>Дослідження</a:t>
            </a:r>
            <a:r>
              <a:rPr lang="ru-RU" dirty="0"/>
              <a:t> </a:t>
            </a:r>
            <a:r>
              <a:rPr lang="ru-RU" dirty="0" err="1"/>
              <a:t>процесів</a:t>
            </a:r>
            <a:r>
              <a:rPr lang="ru-RU" dirty="0"/>
              <a:t> </a:t>
            </a:r>
            <a:r>
              <a:rPr lang="ru-RU" dirty="0" err="1"/>
              <a:t>випаровування</a:t>
            </a:r>
            <a:r>
              <a:rPr lang="ru-RU" dirty="0"/>
              <a:t> </a:t>
            </a:r>
            <a:r>
              <a:rPr lang="ru-RU" dirty="0" err="1"/>
              <a:t>вологи</a:t>
            </a:r>
            <a:r>
              <a:rPr lang="ru-RU" dirty="0"/>
              <a:t>, </a:t>
            </a:r>
            <a:r>
              <a:rPr lang="ru-RU" dirty="0" err="1"/>
              <a:t>розподіл</a:t>
            </a:r>
            <a:r>
              <a:rPr lang="ru-RU" dirty="0"/>
              <a:t> і </a:t>
            </a:r>
            <a:r>
              <a:rPr lang="ru-RU" dirty="0" err="1"/>
              <a:t>інфільтрація</a:t>
            </a:r>
            <a:r>
              <a:rPr lang="ru-RU" dirty="0"/>
              <a:t> </a:t>
            </a:r>
            <a:r>
              <a:rPr lang="ru-RU" dirty="0" err="1"/>
              <a:t>опадів</a:t>
            </a:r>
            <a:r>
              <a:rPr lang="ru-RU" dirty="0"/>
              <a:t>, </a:t>
            </a:r>
            <a:r>
              <a:rPr lang="ru-RU" dirty="0" err="1"/>
              <a:t>вивчення</a:t>
            </a:r>
            <a:r>
              <a:rPr lang="ru-RU" dirty="0"/>
              <a:t> стоку </a:t>
            </a:r>
            <a:r>
              <a:rPr lang="ru-RU" dirty="0" err="1"/>
              <a:t>грунтових</a:t>
            </a:r>
            <a:r>
              <a:rPr lang="ru-RU" dirty="0"/>
              <a:t> вод і </a:t>
            </a:r>
            <a:r>
              <a:rPr lang="ru-RU" dirty="0" err="1"/>
              <a:t>забруднення</a:t>
            </a:r>
            <a:r>
              <a:rPr lang="ru-RU" dirty="0"/>
              <a:t> </a:t>
            </a:r>
            <a:r>
              <a:rPr lang="ru-RU" dirty="0" err="1"/>
              <a:t>водних</a:t>
            </a:r>
            <a:r>
              <a:rPr lang="ru-RU" dirty="0"/>
              <a:t> </a:t>
            </a:r>
            <a:r>
              <a:rPr lang="ru-RU" dirty="0" err="1"/>
              <a:t>поверхонь</a:t>
            </a:r>
            <a:r>
              <a:rPr lang="ru-RU" dirty="0"/>
              <a:t>, визначення характеру </a:t>
            </a:r>
            <a:r>
              <a:rPr lang="ru-RU" dirty="0" err="1"/>
              <a:t>снігового</a:t>
            </a:r>
            <a:r>
              <a:rPr lang="ru-RU" dirty="0"/>
              <a:t> та </a:t>
            </a:r>
            <a:r>
              <a:rPr lang="ru-RU" dirty="0" err="1"/>
              <a:t>льодового</a:t>
            </a:r>
            <a:r>
              <a:rPr lang="ru-RU" dirty="0"/>
              <a:t> </a:t>
            </a:r>
            <a:r>
              <a:rPr lang="ru-RU" dirty="0" err="1"/>
              <a:t>покриву</a:t>
            </a:r>
            <a:r>
              <a:rPr lang="ru-RU" dirty="0"/>
              <a:t>, </a:t>
            </a:r>
            <a:r>
              <a:rPr lang="ru-RU" dirty="0" err="1"/>
              <a:t>спостереження</a:t>
            </a:r>
            <a:r>
              <a:rPr lang="ru-RU" dirty="0"/>
              <a:t> за </a:t>
            </a:r>
            <a:r>
              <a:rPr lang="ru-RU" dirty="0" err="1"/>
              <a:t>водним</a:t>
            </a:r>
            <a:r>
              <a:rPr lang="ru-RU" dirty="0"/>
              <a:t> режимом </a:t>
            </a:r>
            <a:r>
              <a:rPr lang="ru-RU" dirty="0" err="1"/>
              <a:t>головних</a:t>
            </a:r>
            <a:r>
              <a:rPr lang="ru-RU" dirty="0"/>
              <a:t> </a:t>
            </a:r>
            <a:r>
              <a:rPr lang="ru-RU" dirty="0" err="1"/>
              <a:t>річок</a:t>
            </a:r>
            <a:r>
              <a:rPr lang="ru-RU" dirty="0"/>
              <a:t>.</a:t>
            </a:r>
            <a:endParaRPr lang="uk-UA" dirty="0"/>
          </a:p>
        </p:txBody>
      </p:sp>
      <p:sp>
        <p:nvSpPr>
          <p:cNvPr id="7" name="Овал 6"/>
          <p:cNvSpPr/>
          <p:nvPr/>
        </p:nvSpPr>
        <p:spPr>
          <a:xfrm>
            <a:off x="611188" y="2060575"/>
            <a:ext cx="2881312" cy="1081088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dirty="0"/>
              <a:t>Гідрологія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5963" y="476250"/>
            <a:ext cx="3133725" cy="4176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403350" y="404813"/>
            <a:ext cx="3024188" cy="93503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Застосування радіолокації</a:t>
            </a:r>
            <a:endParaRPr lang="uk-UA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36563" y="3600369"/>
            <a:ext cx="4724544" cy="2795246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Визначення структури землекористування, розподіл і стан транспорту і систем зв'язку, розвиток систем переробки природних ресурсів, топографія і геоморфологія, визначення складу порід та їх структури, стратиграфія осадових порід, пошук мінеральних родовищ, відпрацювання техніки розвідки корисних копалин.</a:t>
            </a:r>
          </a:p>
        </p:txBody>
      </p:sp>
      <p:sp>
        <p:nvSpPr>
          <p:cNvPr id="7" name="Овал 6"/>
          <p:cNvSpPr/>
          <p:nvPr/>
        </p:nvSpPr>
        <p:spPr>
          <a:xfrm>
            <a:off x="1331913" y="1916113"/>
            <a:ext cx="2881312" cy="1081087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dirty="0"/>
              <a:t>Геофізика і географія</a:t>
            </a:r>
          </a:p>
        </p:txBody>
      </p:sp>
      <p:sp>
        <p:nvSpPr>
          <p:cNvPr id="2" name="Скругленный прямоугольник 5"/>
          <p:cNvSpPr/>
          <p:nvPr/>
        </p:nvSpPr>
        <p:spPr>
          <a:xfrm>
            <a:off x="669791" y="3386077"/>
            <a:ext cx="5288879" cy="296235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dirty="0"/>
              <a:t> </a:t>
            </a:r>
            <a:r>
              <a:rPr lang="uk-UA" sz="1400" dirty="0"/>
              <a:t>Метеорологічне забезпечення польотів, управління повітряним рухом, забезпечення ближньої і дальньої радіонавігації, радіолокаційне забезпечення посадки повітряних суден і космічних апаратів, забезпечення далекого і ближнього виявлення повітряних цілей і наведення на них перехоплювачів, забезпечення перехоплення повітряних цілей і прицілювання, панорамний огляд поверхні, розпізнавання державної приналежності літальних апаратів, забезпечення радіолокаційного супроводу повітряних і наземних об'єктів і т.д.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900113" y="476250"/>
            <a:ext cx="3024187" cy="93503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Застосування радіолокації</a:t>
            </a:r>
            <a:endParaRPr lang="uk-UA" dirty="0"/>
          </a:p>
        </p:txBody>
      </p:sp>
      <p:sp>
        <p:nvSpPr>
          <p:cNvPr id="4" name="Овал 3"/>
          <p:cNvSpPr/>
          <p:nvPr/>
        </p:nvSpPr>
        <p:spPr>
          <a:xfrm>
            <a:off x="4932363" y="549275"/>
            <a:ext cx="2808287" cy="10795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b="1">
                <a:solidFill>
                  <a:schemeClr val="tx1"/>
                </a:solidFill>
                <a:latin typeface="Arial" charset="0"/>
                <a:cs typeface="Arial" charset="0"/>
              </a:rPr>
              <a:t>Космос</a:t>
            </a:r>
            <a:endParaRPr lang="uk-UA" b="1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Скругленный прямоугольник 4"/>
          <p:cNvSpPr/>
          <p:nvPr/>
        </p:nvSpPr>
        <p:spPr>
          <a:xfrm>
            <a:off x="971550" y="1773238"/>
            <a:ext cx="7704138" cy="201612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spcBef>
                <a:spcPct val="20000"/>
              </a:spcBef>
            </a:pPr>
            <a:r>
              <a:rPr lang="uk-UA">
                <a:solidFill>
                  <a:schemeClr val="bg1"/>
                </a:solidFill>
                <a:latin typeface="Arial" charset="0"/>
                <a:cs typeface="Arial" charset="0"/>
              </a:rPr>
              <a:t>У космічних дослідженнях радіолокатори застосовуються для управління польотом і стеження за супутниками, міжпланетними станціями, при стикуванні кораблів. Радіолокація планет дозволила уточнити їх параметри (наприклад відстань від Землі і швидкість обертання), стан атмосфери, здійснити картографування поверхні.</a:t>
            </a:r>
          </a:p>
        </p:txBody>
      </p:sp>
      <p:pic>
        <p:nvPicPr>
          <p:cNvPr id="50190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3933825"/>
            <a:ext cx="7920038" cy="259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3800" y="549275"/>
            <a:ext cx="3889375" cy="2592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4" name="Овал 3"/>
          <p:cNvSpPr/>
          <p:nvPr/>
        </p:nvSpPr>
        <p:spPr>
          <a:xfrm>
            <a:off x="611188" y="1773238"/>
            <a:ext cx="3455987" cy="1368425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err="1"/>
              <a:t>Військова</a:t>
            </a:r>
            <a:r>
              <a:rPr lang="ru-RU" sz="1400" dirty="0"/>
              <a:t> справа, </a:t>
            </a:r>
            <a:r>
              <a:rPr lang="ru-RU" sz="1400" dirty="0" err="1"/>
              <a:t>цивільна</a:t>
            </a:r>
            <a:r>
              <a:rPr lang="ru-RU" sz="1400" dirty="0"/>
              <a:t> </a:t>
            </a:r>
            <a:r>
              <a:rPr lang="ru-RU" sz="1400" dirty="0" err="1"/>
              <a:t>авіація</a:t>
            </a:r>
            <a:r>
              <a:rPr lang="ru-RU" sz="1400" dirty="0"/>
              <a:t> та </a:t>
            </a:r>
            <a:r>
              <a:rPr lang="ru-RU" sz="1400" dirty="0" err="1"/>
              <a:t>космічні</a:t>
            </a:r>
            <a:r>
              <a:rPr lang="ru-RU" sz="1400" dirty="0"/>
              <a:t> </a:t>
            </a:r>
            <a:r>
              <a:rPr lang="ru-RU" sz="1400" dirty="0" err="1"/>
              <a:t>дослідження</a:t>
            </a:r>
            <a:endParaRPr lang="uk-UA" sz="14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11188" y="404813"/>
            <a:ext cx="3024187" cy="93503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Застосування радіолокації</a:t>
            </a:r>
            <a:endParaRPr lang="uk-UA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69791" y="3386077"/>
            <a:ext cx="5288879" cy="296235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dirty="0"/>
              <a:t> </a:t>
            </a:r>
            <a:r>
              <a:rPr lang="uk-UA" sz="1400" dirty="0"/>
              <a:t>Метеорологічне забезпечення польотів, управління повітряним рухом, забезпечення ближньої і дальньої радіонавігації, радіолокаційне забезпечення посадки повітряних суден і космічних апаратів, забезпечення далекого і ближнього виявлення повітряних цілей і наведення на них перехоплювачів, забезпечення перехоплення повітряних цілей і прицілювання, панорамний огляд поверхні, розпізнавання державної приналежності літальних апаратів, забезпечення радіолокаційного супроводу повітряних і наземних об'єктів і т.д.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/>
          </p:cNvSpPr>
          <p:nvPr>
            <p:ph type="title"/>
          </p:nvPr>
        </p:nvSpPr>
        <p:spPr>
          <a:xfrm>
            <a:off x="684213" y="260350"/>
            <a:ext cx="7986712" cy="1447800"/>
          </a:xfrm>
        </p:spPr>
        <p:txBody>
          <a:bodyPr/>
          <a:lstStyle/>
          <a:p>
            <a:pPr algn="ctr"/>
            <a:r>
              <a:rPr lang="uk-UA" sz="4000" b="1" smtClean="0">
                <a:latin typeface="Times New Roman" pitchFamily="18" charset="0"/>
              </a:rPr>
              <a:t>Основне застосування радіолокації - це ППО.</a:t>
            </a:r>
          </a:p>
        </p:txBody>
      </p:sp>
      <p:sp>
        <p:nvSpPr>
          <p:cNvPr id="49155" name="Rectangle 3"/>
          <p:cNvSpPr>
            <a:spLocks noGrp="1"/>
          </p:cNvSpPr>
          <p:nvPr>
            <p:ph type="body" idx="1"/>
          </p:nvPr>
        </p:nvSpPr>
        <p:spPr>
          <a:xfrm>
            <a:off x="468313" y="1700213"/>
            <a:ext cx="5688012" cy="2736850"/>
          </a:xfrm>
        </p:spPr>
        <p:txBody>
          <a:bodyPr/>
          <a:lstStyle/>
          <a:p>
            <a:pPr>
              <a:buClrTx/>
              <a:buFontTx/>
              <a:buNone/>
            </a:pPr>
            <a:r>
              <a:rPr lang="ru-RU" b="1" smtClean="0">
                <a:solidFill>
                  <a:srgbClr val="1F497D"/>
                </a:solidFill>
                <a:latin typeface="Arial" charset="0"/>
              </a:rPr>
              <a:t>   </a:t>
            </a:r>
            <a:r>
              <a:rPr lang="uk-UA" b="1" smtClean="0"/>
              <a:t>Головне завдання - спостерігати за повітряним простором, виявити і вести мету, в разі необхідності навести на неї ППО і авіацію.</a:t>
            </a:r>
            <a:r>
              <a:rPr lang="uk-UA" smtClean="0"/>
              <a:t> </a:t>
            </a:r>
          </a:p>
        </p:txBody>
      </p:sp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88125" y="1628775"/>
            <a:ext cx="2276475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15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4581525"/>
            <a:ext cx="5832475" cy="205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23850" y="549275"/>
            <a:ext cx="5256213" cy="122396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 Радіолокація здійснюється за допомогою пристроїв, які називаються :</a:t>
            </a:r>
            <a:endParaRPr lang="uk-UA" dirty="0"/>
          </a:p>
        </p:txBody>
      </p:sp>
      <p:sp>
        <p:nvSpPr>
          <p:cNvPr id="5" name="Овал 4"/>
          <p:cNvSpPr/>
          <p:nvPr/>
        </p:nvSpPr>
        <p:spPr>
          <a:xfrm>
            <a:off x="827088" y="2024063"/>
            <a:ext cx="2901950" cy="122555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радіолокаційними станціями </a:t>
            </a:r>
            <a:endParaRPr lang="uk-UA" dirty="0"/>
          </a:p>
        </p:txBody>
      </p:sp>
      <p:sp>
        <p:nvSpPr>
          <p:cNvPr id="6" name="Овал 5"/>
          <p:cNvSpPr/>
          <p:nvPr/>
        </p:nvSpPr>
        <p:spPr>
          <a:xfrm>
            <a:off x="6156325" y="1304925"/>
            <a:ext cx="2376488" cy="936625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радарами</a:t>
            </a:r>
            <a:endParaRPr lang="uk-UA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04025" y="2924175"/>
            <a:ext cx="2238375" cy="2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3429000"/>
            <a:ext cx="4216400" cy="2978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7" name="Прямоугольник 6"/>
          <p:cNvSpPr/>
          <p:nvPr/>
        </p:nvSpPr>
        <p:spPr>
          <a:xfrm>
            <a:off x="992188" y="6440488"/>
            <a:ext cx="3600450" cy="3048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ЗГРЛС Дуга. Об'єкт Чорнобиль-2</a:t>
            </a:r>
            <a:endParaRPr lang="uk-UA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804025" y="5876925"/>
            <a:ext cx="2016125" cy="86836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/>
              <a:t>ALTAIR, класичний радар далекої дії на атолі Кваджалейн для детекції космічних об'єктів</a:t>
            </a:r>
            <a:endParaRPr lang="uk-UA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/>
          </p:cNvSpPr>
          <p:nvPr>
            <p:ph type="title"/>
          </p:nvPr>
        </p:nvSpPr>
        <p:spPr>
          <a:xfrm>
            <a:off x="1042988" y="260350"/>
            <a:ext cx="6781800" cy="942975"/>
          </a:xfrm>
        </p:spPr>
        <p:txBody>
          <a:bodyPr/>
          <a:lstStyle/>
          <a:p>
            <a:r>
              <a:rPr lang="ru-RU" smtClean="0"/>
              <a:t>План</a:t>
            </a:r>
            <a:endParaRPr lang="uk-UA" smtClean="0"/>
          </a:p>
        </p:txBody>
      </p:sp>
      <p:sp>
        <p:nvSpPr>
          <p:cNvPr id="53251" name="Rectangle 3"/>
          <p:cNvSpPr>
            <a:spLocks noGrp="1"/>
          </p:cNvSpPr>
          <p:nvPr>
            <p:ph type="body" idx="1"/>
          </p:nvPr>
        </p:nvSpPr>
        <p:spPr>
          <a:xfrm>
            <a:off x="684213" y="1268413"/>
            <a:ext cx="5975350" cy="482441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mtClean="0">
                <a:solidFill>
                  <a:schemeClr val="tx1"/>
                </a:solidFill>
              </a:rPr>
              <a:t> Означення </a:t>
            </a:r>
            <a:r>
              <a:rPr lang="uk-UA" smtClean="0">
                <a:solidFill>
                  <a:schemeClr val="tx1"/>
                </a:solidFill>
              </a:rPr>
              <a:t>радіолокації</a:t>
            </a:r>
          </a:p>
          <a:p>
            <a:pPr>
              <a:lnSpc>
                <a:spcPct val="90000"/>
              </a:lnSpc>
            </a:pPr>
            <a:r>
              <a:rPr lang="uk-UA" smtClean="0">
                <a:solidFill>
                  <a:schemeClr val="tx1"/>
                </a:solidFill>
              </a:rPr>
              <a:t>Історія розвитку радіолокації</a:t>
            </a:r>
          </a:p>
          <a:p>
            <a:pPr>
              <a:lnSpc>
                <a:spcPct val="90000"/>
              </a:lnSpc>
            </a:pPr>
            <a:r>
              <a:rPr lang="uk-UA" smtClean="0">
                <a:solidFill>
                  <a:schemeClr val="tx1"/>
                </a:solidFill>
              </a:rPr>
              <a:t>Радіолокація</a:t>
            </a:r>
          </a:p>
          <a:p>
            <a:pPr>
              <a:lnSpc>
                <a:spcPct val="90000"/>
              </a:lnSpc>
            </a:pPr>
            <a:r>
              <a:rPr lang="uk-UA" smtClean="0">
                <a:solidFill>
                  <a:schemeClr val="tx1"/>
                </a:solidFill>
              </a:rPr>
              <a:t>Застосування радіолокації</a:t>
            </a:r>
          </a:p>
          <a:p>
            <a:pPr>
              <a:lnSpc>
                <a:spcPct val="90000"/>
              </a:lnSpc>
            </a:pPr>
            <a:r>
              <a:rPr lang="uk-UA" smtClean="0">
                <a:solidFill>
                  <a:schemeClr val="tx1"/>
                </a:solidFill>
              </a:rPr>
              <a:t>Пристрої за допомогою яких здійснюеться радіолокація</a:t>
            </a:r>
          </a:p>
          <a:p>
            <a:pPr>
              <a:lnSpc>
                <a:spcPct val="90000"/>
              </a:lnSpc>
            </a:pPr>
            <a:r>
              <a:rPr lang="uk-UA" smtClean="0">
                <a:solidFill>
                  <a:schemeClr val="tx1"/>
                </a:solidFill>
              </a:rPr>
              <a:t>Радар</a:t>
            </a:r>
          </a:p>
          <a:p>
            <a:pPr>
              <a:lnSpc>
                <a:spcPct val="90000"/>
              </a:lnSpc>
            </a:pPr>
            <a:r>
              <a:rPr lang="uk-UA" smtClean="0">
                <a:solidFill>
                  <a:schemeClr val="tx1"/>
                </a:solidFill>
              </a:rPr>
              <a:t>Історія розвитку радару</a:t>
            </a:r>
          </a:p>
          <a:p>
            <a:pPr>
              <a:lnSpc>
                <a:spcPct val="90000"/>
              </a:lnSpc>
            </a:pPr>
            <a:r>
              <a:rPr lang="uk-UA" smtClean="0">
                <a:solidFill>
                  <a:schemeClr val="tx1"/>
                </a:solidFill>
              </a:rPr>
              <a:t>Радіолокатор</a:t>
            </a:r>
          </a:p>
          <a:p>
            <a:pPr>
              <a:lnSpc>
                <a:spcPct val="90000"/>
              </a:lnSpc>
            </a:pPr>
            <a:r>
              <a:rPr lang="uk-UA" smtClean="0">
                <a:solidFill>
                  <a:schemeClr val="tx1"/>
                </a:solidFill>
              </a:rPr>
              <a:t>Принцип роботи радіолокатору</a:t>
            </a:r>
          </a:p>
          <a:p>
            <a:pPr>
              <a:lnSpc>
                <a:spcPct val="90000"/>
              </a:lnSpc>
            </a:pPr>
            <a:r>
              <a:rPr lang="uk-UA" smtClean="0">
                <a:solidFill>
                  <a:schemeClr val="tx1"/>
                </a:solidFill>
              </a:rPr>
              <a:t>Склад радіолокаційної станції</a:t>
            </a:r>
          </a:p>
          <a:p>
            <a:pPr>
              <a:lnSpc>
                <a:spcPct val="90000"/>
              </a:lnSpc>
            </a:pPr>
            <a:r>
              <a:rPr lang="uk-UA" smtClean="0">
                <a:solidFill>
                  <a:schemeClr val="tx1"/>
                </a:solidFill>
              </a:rPr>
              <a:t>Визначення відстаті до об</a:t>
            </a:r>
            <a:r>
              <a:rPr lang="en-US" smtClean="0">
                <a:solidFill>
                  <a:schemeClr val="tx1"/>
                </a:solidFill>
              </a:rPr>
              <a:t>’</a:t>
            </a:r>
            <a:r>
              <a:rPr lang="uk-UA" smtClean="0">
                <a:solidFill>
                  <a:schemeClr val="tx1"/>
                </a:solidFill>
              </a:rPr>
              <a:t>єкту</a:t>
            </a:r>
          </a:p>
        </p:txBody>
      </p:sp>
      <p:pic>
        <p:nvPicPr>
          <p:cNvPr id="53252" name="Picture 4" descr="1234020357_p-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5963" y="692150"/>
            <a:ext cx="3090862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539750" y="476250"/>
            <a:ext cx="7920038" cy="143986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Радар</a:t>
            </a:r>
            <a:r>
              <a:rPr lang="uk-UA" sz="1600" dirty="0"/>
              <a:t> (від англ. </a:t>
            </a:r>
            <a:r>
              <a:rPr lang="en-US" sz="1600" dirty="0"/>
              <a:t>radar — </a:t>
            </a:r>
            <a:r>
              <a:rPr lang="uk-UA" sz="1600" dirty="0"/>
              <a:t>скорочення від </a:t>
            </a:r>
            <a:r>
              <a:rPr lang="en-US" sz="1600" dirty="0"/>
              <a:t>radio detection and ranging) </a:t>
            </a:r>
            <a:r>
              <a:rPr lang="uk-UA" sz="1600" dirty="0"/>
              <a:t>або радіолокаційна станція (РЛС) — система для виявлення повітряних, морських і наземних об'єктів, а також для визначення їхньої дальності і геометричних параметрів. Використовує метод, заснований на випромінюванні радіохвиль і реєстрації їхніх віддзеркалень від об'єктів.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80063" y="2420938"/>
            <a:ext cx="3371850" cy="2962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539750" y="1989138"/>
            <a:ext cx="4968875" cy="40322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>
              <a:buFont typeface="Wingdings" pitchFamily="2" charset="2"/>
              <a:buChar char="ü"/>
            </a:pPr>
            <a:r>
              <a:rPr lang="uk-UA" sz="2000">
                <a:solidFill>
                  <a:srgbClr val="FFFFFF"/>
                </a:solidFill>
                <a:cs typeface="Arial" charset="0"/>
              </a:rPr>
              <a:t>В 1887 році німецький фізик Генріх Герц розпочав експерименти, з ходом яких відкрив існування електромагнітних хвиль, передбачених теорією Джеймса Максвелла. Герц навчився генерувати і вловлювати електромагнітні радіохвилі і виявив, що вони по-різному поглинаються і відбиваються різними матеріалами.</a:t>
            </a:r>
          </a:p>
          <a:p>
            <a:pPr marL="285750" indent="-285750"/>
            <a:endParaRPr lang="uk-UA" sz="20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611188" y="404813"/>
            <a:ext cx="7921625" cy="28797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b="1">
                <a:solidFill>
                  <a:schemeClr val="bg1"/>
                </a:solidFill>
                <a:latin typeface="Arial" charset="0"/>
                <a:cs typeface="Arial" charset="0"/>
              </a:rPr>
              <a:t>Шотландский физик Роберт Уотсон-Уатт первый в 1935 г.  построил радарную установку, способную обнаружить самолеты на расстоянии 64 км. Эта система сыграла огромную роль в защите Англиии от налетов немецкой авиации во время второй мировой войны. В СССР первые опыты по радиообнаружению самолётов были проведены в 1934. Промышленный выпуск первых РЛС, принятых на вооружение, был начат в 1939г. (Ю.Б.Кобзарев).</a:t>
            </a:r>
          </a:p>
        </p:txBody>
      </p:sp>
      <p:pic>
        <p:nvPicPr>
          <p:cNvPr id="27651" name="Picture 2" descr="C:\Documents and Settings\Людмила\Рабочий стол\i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8888" y="3213100"/>
            <a:ext cx="2255837" cy="2879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1500" y="3500438"/>
            <a:ext cx="2574925" cy="248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/>
          </p:cNvSpPr>
          <p:nvPr>
            <p:ph type="title"/>
          </p:nvPr>
        </p:nvSpPr>
        <p:spPr>
          <a:xfrm>
            <a:off x="684213" y="404813"/>
            <a:ext cx="7913687" cy="576262"/>
          </a:xfrm>
        </p:spPr>
        <p:txBody>
          <a:bodyPr/>
          <a:lstStyle/>
          <a:p>
            <a:pPr algn="ctr"/>
            <a:r>
              <a:rPr lang="uk-UA" sz="3600" b="1" smtClean="0">
                <a:latin typeface="Times New Roman" pitchFamily="18" charset="0"/>
              </a:rPr>
              <a:t>Антена радіолокатора</a:t>
            </a:r>
          </a:p>
        </p:txBody>
      </p:sp>
      <p:sp>
        <p:nvSpPr>
          <p:cNvPr id="40963" name="Rectangle 3"/>
          <p:cNvSpPr>
            <a:spLocks noGrp="1"/>
          </p:cNvSpPr>
          <p:nvPr>
            <p:ph type="body" idx="1"/>
          </p:nvPr>
        </p:nvSpPr>
        <p:spPr>
          <a:xfrm>
            <a:off x="539750" y="1268413"/>
            <a:ext cx="8135938" cy="3097212"/>
          </a:xfrm>
        </p:spPr>
        <p:txBody>
          <a:bodyPr/>
          <a:lstStyle/>
          <a:p>
            <a:pPr algn="just">
              <a:spcBef>
                <a:spcPct val="0"/>
              </a:spcBef>
              <a:buClrTx/>
              <a:buFontTx/>
              <a:buChar char="•"/>
            </a:pPr>
            <a:r>
              <a:rPr lang="uk-UA" sz="2200" smtClean="0"/>
              <a:t>Для радіолокації використовуються антени у вигляді параболічних металевих дзеркал, у фокусі яких розташований випромінюючий диполь.</a:t>
            </a:r>
          </a:p>
          <a:p>
            <a:pPr algn="just">
              <a:spcBef>
                <a:spcPct val="0"/>
              </a:spcBef>
              <a:buClrTx/>
              <a:buFontTx/>
              <a:buChar char="•"/>
            </a:pPr>
            <a:r>
              <a:rPr lang="uk-UA" sz="2200" smtClean="0"/>
              <a:t>За рахунок інтерференції хвиль виходить гостронаправленнє випромінювання. Вона може обертатися і змінювати кут нахилу, посилаючи радіохвилі в різних напрямках. Одна і та ж антена поперемінно автоматично з частотою імпульсів підключається до передавача, то до приймача.</a:t>
            </a:r>
          </a:p>
        </p:txBody>
      </p:sp>
      <p:pic>
        <p:nvPicPr>
          <p:cNvPr id="4096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51500" y="4229100"/>
            <a:ext cx="3219450" cy="236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5" descr="220px-Radaroperation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4654550"/>
            <a:ext cx="4752975" cy="20113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88" name="Object 4"/>
          <p:cNvGraphicFramePr>
            <a:graphicFrameLocks noChangeAspect="1"/>
          </p:cNvGraphicFramePr>
          <p:nvPr/>
        </p:nvGraphicFramePr>
        <p:xfrm>
          <a:off x="0" y="26988"/>
          <a:ext cx="9144000" cy="6831012"/>
        </p:xfrm>
        <a:graphic>
          <a:graphicData uri="http://schemas.openxmlformats.org/presentationml/2006/ole">
            <p:oleObj spid="_x0000_s41988" name="Точечный рисунок" r:id="rId4" imgW="5466667" imgH="4038095" progId="Paint.Pictur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RD_BASS004_140_A_SL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/>
          </p:cNvSpPr>
          <p:nvPr>
            <p:ph type="title"/>
          </p:nvPr>
        </p:nvSpPr>
        <p:spPr>
          <a:xfrm>
            <a:off x="971550" y="333375"/>
            <a:ext cx="6781800" cy="798513"/>
          </a:xfrm>
        </p:spPr>
        <p:txBody>
          <a:bodyPr/>
          <a:lstStyle/>
          <a:p>
            <a:pPr algn="ctr"/>
            <a:r>
              <a:rPr lang="ru-RU" sz="4000" b="1" smtClean="0">
                <a:solidFill>
                  <a:schemeClr val="tx1"/>
                </a:solidFill>
                <a:latin typeface="Times New Roman" pitchFamily="18" charset="0"/>
              </a:rPr>
              <a:t>Робота радіолокатора</a:t>
            </a:r>
            <a:endParaRPr lang="uk-UA" sz="4000" b="1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43011" name="Rectangle 3"/>
          <p:cNvSpPr>
            <a:spLocks noGrp="1"/>
          </p:cNvSpPr>
          <p:nvPr>
            <p:ph type="body" idx="1"/>
          </p:nvPr>
        </p:nvSpPr>
        <p:spPr>
          <a:xfrm>
            <a:off x="395288" y="1196975"/>
            <a:ext cx="8353425" cy="3671888"/>
          </a:xfrm>
        </p:spPr>
        <p:txBody>
          <a:bodyPr/>
          <a:lstStyle/>
          <a:p>
            <a:pPr>
              <a:buClr>
                <a:srgbClr val="006666"/>
              </a:buClr>
              <a:buFontTx/>
              <a:buChar char="•"/>
            </a:pPr>
            <a:r>
              <a:rPr lang="uk-UA" sz="2000" smtClean="0"/>
              <a:t> Передавач виробляє короткі імпульси змінного струму, тривалість імпульсів 10-6 с, проміжок між ними в 1000 разів більше, які через антенний перемикач надходять на антену і випромінюються.</a:t>
            </a:r>
          </a:p>
          <a:p>
            <a:pPr>
              <a:buClr>
                <a:srgbClr val="006666"/>
              </a:buClr>
              <a:buFontTx/>
              <a:buChar char="•"/>
            </a:pPr>
            <a:r>
              <a:rPr lang="uk-UA" sz="2000" smtClean="0"/>
              <a:t>У проміжках між випромінюваннями антена приймає відбитий від об'єкта сигнал, підключаючись при цьому до входу приймача. Приймач виконує посилення і обробку прийнятого сигналу. У найпростішому випадку результуючий сигнал подається на променеву трубку (екран), яка показує зображення, синхронізоване з рухом антени. Сучасний радар включає в себе комп'ютер, який обробляє прийняті антеною сигнали і відображає їх на екрані у вигляді цифрової і текстової інформації.</a:t>
            </a:r>
          </a:p>
        </p:txBody>
      </p:sp>
      <p:pic>
        <p:nvPicPr>
          <p:cNvPr id="4" name="Picture 3" descr="D:\WINDOWS\Users\Aida\Рабочий стол\e9ae0b4753a3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32588" y="4581525"/>
            <a:ext cx="2214562" cy="2071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020" name="Picture 7" descr="D:\WINDOWS\Users\Aida\Рабочий стол\Рисунок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95513" y="4618038"/>
            <a:ext cx="3600450" cy="205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476250"/>
            <a:ext cx="4286250" cy="571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5940425" y="1412875"/>
            <a:ext cx="2376488" cy="331152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Це </a:t>
            </a:r>
            <a:r>
              <a:rPr lang="ru-RU" dirty="0" err="1"/>
              <a:t>радянська</a:t>
            </a:r>
            <a:r>
              <a:rPr lang="ru-RU" dirty="0"/>
              <a:t> </a:t>
            </a:r>
            <a:r>
              <a:rPr lang="ru-RU" dirty="0" err="1"/>
              <a:t>радіолокаційна</a:t>
            </a:r>
            <a:r>
              <a:rPr lang="ru-RU" dirty="0"/>
              <a:t> </a:t>
            </a:r>
            <a:r>
              <a:rPr lang="ru-RU" dirty="0" err="1"/>
              <a:t>станція</a:t>
            </a:r>
            <a:r>
              <a:rPr lang="ru-RU" dirty="0"/>
              <a:t> для </a:t>
            </a:r>
            <a:r>
              <a:rPr lang="ru-RU" dirty="0" err="1"/>
              <a:t>раннього</a:t>
            </a:r>
            <a:r>
              <a:rPr lang="ru-RU" dirty="0"/>
              <a:t> </a:t>
            </a:r>
            <a:r>
              <a:rPr lang="ru-RU" dirty="0" err="1"/>
              <a:t>виявлення</a:t>
            </a:r>
            <a:r>
              <a:rPr lang="ru-RU" dirty="0"/>
              <a:t> </a:t>
            </a:r>
            <a:r>
              <a:rPr lang="ru-RU" dirty="0" err="1"/>
              <a:t>запусків</a:t>
            </a:r>
            <a:r>
              <a:rPr lang="ru-RU" dirty="0"/>
              <a:t> </a:t>
            </a:r>
            <a:r>
              <a:rPr lang="ru-RU" dirty="0" err="1"/>
              <a:t>міжконтинентальнх</a:t>
            </a:r>
            <a:r>
              <a:rPr lang="ru-RU" dirty="0"/>
              <a:t> </a:t>
            </a:r>
            <a:r>
              <a:rPr lang="ru-RU" dirty="0" err="1"/>
              <a:t>балістичних</a:t>
            </a:r>
            <a:r>
              <a:rPr lang="ru-RU" dirty="0"/>
              <a:t> ракет.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/>
          </p:cNvSpPr>
          <p:nvPr>
            <p:ph type="title"/>
          </p:nvPr>
        </p:nvSpPr>
        <p:spPr>
          <a:xfrm>
            <a:off x="611188" y="188913"/>
            <a:ext cx="7705725" cy="863600"/>
          </a:xfrm>
        </p:spPr>
        <p:txBody>
          <a:bodyPr/>
          <a:lstStyle/>
          <a:p>
            <a:pPr algn="ctr"/>
            <a:r>
              <a:rPr lang="uk-UA" sz="4000" b="1" smtClean="0">
                <a:latin typeface="Times New Roman" pitchFamily="18" charset="0"/>
              </a:rPr>
              <a:t>Визначення відстані до об'єкта</a:t>
            </a:r>
            <a:r>
              <a:rPr lang="uk-UA" sz="4800" smtClean="0"/>
              <a:t> </a:t>
            </a:r>
          </a:p>
        </p:txBody>
      </p:sp>
      <p:graphicFrame>
        <p:nvGraphicFramePr>
          <p:cNvPr id="44040" name="Object 3"/>
          <p:cNvGraphicFramePr>
            <a:graphicFrameLocks noChangeAspect="1"/>
          </p:cNvGraphicFramePr>
          <p:nvPr>
            <p:ph sz="half" idx="1"/>
          </p:nvPr>
        </p:nvGraphicFramePr>
        <p:xfrm>
          <a:off x="2387600" y="2432050"/>
          <a:ext cx="444500" cy="393700"/>
        </p:xfrm>
        <a:graphic>
          <a:graphicData uri="http://schemas.openxmlformats.org/presentationml/2006/ole">
            <p:oleObj spid="_x0000_s44040" name="Microsoft Equation 3.0" r:id="rId4" imgW="444240" imgH="393480" progId="Equation.3">
              <p:embed/>
            </p:oleObj>
          </a:graphicData>
        </a:graphic>
      </p:graphicFrame>
      <p:sp>
        <p:nvSpPr>
          <p:cNvPr id="6" name="Скругленный прямоугольник 5"/>
          <p:cNvSpPr/>
          <p:nvPr/>
        </p:nvSpPr>
        <p:spPr>
          <a:xfrm>
            <a:off x="611188" y="1196975"/>
            <a:ext cx="7777162" cy="15128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uk-UA" b="1">
                <a:solidFill>
                  <a:schemeClr val="bg1"/>
                </a:solidFill>
                <a:latin typeface="Arial" charset="0"/>
                <a:cs typeface="Arial" charset="0"/>
              </a:rPr>
              <a:t>Знаючи орієнтацію антени під час виявлення цілі, визначають</a:t>
            </a:r>
            <a:br>
              <a:rPr lang="uk-UA" b="1">
                <a:solidFill>
                  <a:schemeClr val="bg1"/>
                </a:solidFill>
                <a:latin typeface="Arial" charset="0"/>
                <a:cs typeface="Arial" charset="0"/>
              </a:rPr>
            </a:br>
            <a:r>
              <a:rPr lang="uk-UA" b="1">
                <a:solidFill>
                  <a:schemeClr val="bg1"/>
                </a:solidFill>
                <a:latin typeface="Arial" charset="0"/>
                <a:cs typeface="Arial" charset="0"/>
              </a:rPr>
              <a:t>її координати. Щодо зміни цих координат з плином часу</a:t>
            </a:r>
            <a:br>
              <a:rPr lang="uk-UA" b="1">
                <a:solidFill>
                  <a:schemeClr val="bg1"/>
                </a:solidFill>
                <a:latin typeface="Arial" charset="0"/>
                <a:cs typeface="Arial" charset="0"/>
              </a:rPr>
            </a:br>
            <a:r>
              <a:rPr lang="uk-UA" b="1">
                <a:solidFill>
                  <a:schemeClr val="bg1"/>
                </a:solidFill>
                <a:latin typeface="Arial" charset="0"/>
                <a:cs typeface="Arial" charset="0"/>
              </a:rPr>
              <a:t>визначають швидкість цілі і розраховують її траєкторію.</a:t>
            </a:r>
            <a:endParaRPr lang="ru-RU" b="1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44037" name="Picture 5" descr="P1010005"/>
          <p:cNvPicPr>
            <a:picLocks noChangeAspect="1" noChangeArrowheads="1"/>
          </p:cNvPicPr>
          <p:nvPr/>
        </p:nvPicPr>
        <p:blipFill>
          <a:blip r:embed="rId5">
            <a:lum bright="14000" contrast="46000"/>
          </a:blip>
          <a:srcRect/>
          <a:stretch>
            <a:fillRect/>
          </a:stretch>
        </p:blipFill>
        <p:spPr bwMode="auto">
          <a:xfrm>
            <a:off x="395288" y="2924175"/>
            <a:ext cx="3090862" cy="360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4045" name="Object 3"/>
          <p:cNvGraphicFramePr>
            <a:graphicFrameLocks noChangeAspect="1"/>
          </p:cNvGraphicFramePr>
          <p:nvPr/>
        </p:nvGraphicFramePr>
        <p:xfrm>
          <a:off x="6659563" y="2781300"/>
          <a:ext cx="2157412" cy="1406525"/>
        </p:xfrm>
        <a:graphic>
          <a:graphicData uri="http://schemas.openxmlformats.org/presentationml/2006/ole">
            <p:oleObj spid="_x0000_s44045" name="Microsoft Equation 3.0" r:id="rId6" imgW="444240" imgH="393480" progId="Equation.3">
              <p:embed/>
            </p:oleObj>
          </a:graphicData>
        </a:graphic>
      </p:graphicFrame>
      <p:graphicFrame>
        <p:nvGraphicFramePr>
          <p:cNvPr id="44046" name="Object 14"/>
          <p:cNvGraphicFramePr>
            <a:graphicFrameLocks noChangeAspect="1"/>
          </p:cNvGraphicFramePr>
          <p:nvPr/>
        </p:nvGraphicFramePr>
        <p:xfrm>
          <a:off x="7019925" y="4292600"/>
          <a:ext cx="1516063" cy="449263"/>
        </p:xfrm>
        <a:graphic>
          <a:graphicData uri="http://schemas.openxmlformats.org/presentationml/2006/ole">
            <p:oleObj spid="_x0000_s44046" name="Microsoft Equation 3.0" r:id="rId7" imgW="1155600" imgH="342720" progId="Equation.3">
              <p:embed/>
            </p:oleObj>
          </a:graphicData>
        </a:graphic>
      </p:graphicFrame>
      <p:sp>
        <p:nvSpPr>
          <p:cNvPr id="44047" name="Rectangle 15"/>
          <p:cNvSpPr>
            <a:spLocks noChangeArrowheads="1"/>
          </p:cNvSpPr>
          <p:nvPr/>
        </p:nvSpPr>
        <p:spPr bwMode="auto">
          <a:xfrm>
            <a:off x="3851275" y="4941888"/>
            <a:ext cx="4968875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uk-UA" sz="2200"/>
              <a:t>S - відстань до об'єкта,</a:t>
            </a:r>
            <a:br>
              <a:rPr lang="uk-UA" sz="2200"/>
            </a:br>
            <a:r>
              <a:rPr lang="uk-UA" sz="2200"/>
              <a:t>t - час розповсюдження радіоімпульсу до об'єкта і назад</a:t>
            </a:r>
            <a:endParaRPr lang="ru-RU" sz="2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611188" y="404813"/>
            <a:ext cx="7993062" cy="15113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>
                <a:solidFill>
                  <a:schemeClr val="bg1"/>
                </a:solidFill>
                <a:cs typeface="Arial" charset="0"/>
              </a:rPr>
              <a:t>Радіолокація</a:t>
            </a:r>
            <a:r>
              <a:rPr lang="ru-RU">
                <a:solidFill>
                  <a:schemeClr val="bg1"/>
                </a:solidFill>
                <a:latin typeface="Arial" charset="0"/>
                <a:cs typeface="Arial" charset="0"/>
              </a:rPr>
              <a:t> (от  латинских слов «</a:t>
            </a:r>
            <a:r>
              <a:rPr lang="en-US">
                <a:solidFill>
                  <a:schemeClr val="bg1"/>
                </a:solidFill>
                <a:latin typeface="Arial" charset="0"/>
                <a:cs typeface="Arial" charset="0"/>
              </a:rPr>
              <a:t>radio</a:t>
            </a:r>
            <a:r>
              <a:rPr lang="ru-RU">
                <a:solidFill>
                  <a:schemeClr val="bg1"/>
                </a:solidFill>
                <a:latin typeface="Arial" charset="0"/>
                <a:cs typeface="Arial" charset="0"/>
              </a:rPr>
              <a:t>» -излучаю и «</a:t>
            </a:r>
            <a:r>
              <a:rPr lang="en-US">
                <a:solidFill>
                  <a:schemeClr val="bg1"/>
                </a:solidFill>
                <a:latin typeface="Arial" charset="0"/>
                <a:cs typeface="Arial" charset="0"/>
              </a:rPr>
              <a:t>lokatio</a:t>
            </a:r>
            <a:r>
              <a:rPr lang="ru-RU">
                <a:solidFill>
                  <a:schemeClr val="bg1"/>
                </a:solidFill>
                <a:latin typeface="Arial" charset="0"/>
                <a:cs typeface="Arial" charset="0"/>
              </a:rPr>
              <a:t>»</a:t>
            </a:r>
            <a:r>
              <a:rPr lang="en-US">
                <a:solidFill>
                  <a:schemeClr val="bg1"/>
                </a:solidFill>
                <a:latin typeface="Arial" charset="0"/>
                <a:cs typeface="Arial" charset="0"/>
              </a:rPr>
              <a:t> – </a:t>
            </a:r>
            <a:r>
              <a:rPr lang="ru-RU">
                <a:solidFill>
                  <a:schemeClr val="bg1"/>
                </a:solidFill>
                <a:latin typeface="Arial" charset="0"/>
                <a:cs typeface="Arial" charset="0"/>
              </a:rPr>
              <a:t>расположение)</a:t>
            </a:r>
            <a:r>
              <a:rPr lang="ru-RU">
                <a:solidFill>
                  <a:schemeClr val="bg1"/>
                </a:solidFill>
                <a:cs typeface="Arial" charset="0"/>
              </a:rPr>
              <a:t> - визначення положення об'єкту за допомогою відбитих від нього радіохвиль.</a:t>
            </a:r>
            <a:endParaRPr lang="uk-UA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316954" y="2018220"/>
            <a:ext cx="7236709" cy="3976617"/>
          </a:xfrm>
          <a:prstGeom prst="roundRect">
            <a:avLst>
              <a:gd name="adj" fmla="val 7655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uk-UA" sz="1600" dirty="0"/>
              <a:t>Напрям на об'єкт або його азимут визначається за допомогою діаграми направленості радара (дальноміра), яка формується у вигляді тонкого пучка у вертикальній площині. Зазвичай антена радара обертається, а з нею обертається і діаграма направленості, що дозволяє фіксувати сектор, в якому знаходиться ціль.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1600" dirty="0"/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uk-UA" sz="1600" dirty="0"/>
              <a:t>Висота об'єкта визначається за допомогою радара, який називається висотоміром. Діаграма направленості антени висотоміра лежить у горизонтальній площині, а сама антена хитається вгору-вниз. Для визначення висоти цілі висотомір повинен отримати інформацію від дальноміра про її азимут. Повністю координати цілі визначаються за сумою даних від дальноміра й висотоміра.</a:t>
            </a:r>
            <a:endParaRPr lang="uk-UA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/>
          </p:cNvSpPr>
          <p:nvPr>
            <p:ph type="title"/>
          </p:nvPr>
        </p:nvSpPr>
        <p:spPr>
          <a:xfrm>
            <a:off x="323850" y="260350"/>
            <a:ext cx="8496300" cy="865188"/>
          </a:xfrm>
        </p:spPr>
        <p:txBody>
          <a:bodyPr/>
          <a:lstStyle/>
          <a:p>
            <a:pPr algn="ctr"/>
            <a:r>
              <a:rPr lang="uk-UA" sz="4800" b="1" smtClean="0">
                <a:latin typeface="Times New Roman" pitchFamily="18" charset="0"/>
              </a:rPr>
              <a:t>Історія розвитку радіолокації</a:t>
            </a:r>
            <a:r>
              <a:rPr lang="uk-UA" sz="4800" smtClean="0"/>
              <a:t> </a:t>
            </a:r>
          </a:p>
        </p:txBody>
      </p:sp>
      <p:sp>
        <p:nvSpPr>
          <p:cNvPr id="33795" name="Rectangle 3"/>
          <p:cNvSpPr>
            <a:spLocks noGrp="1"/>
          </p:cNvSpPr>
          <p:nvPr>
            <p:ph type="body" idx="1"/>
          </p:nvPr>
        </p:nvSpPr>
        <p:spPr>
          <a:xfrm>
            <a:off x="684213" y="1341438"/>
            <a:ext cx="5472112" cy="47513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uk-UA" smtClean="0"/>
              <a:t> А. С. Попов у 1897 році під час дослідів по радіозв'язку між кораблями виявив явище віддзеркалення радіохвиль від борту корабля. Радіопередавач був встановлений на верхньому містку транспорту «Європа», що стояв на якорі, а радіоприймач - на крейсері «Африка». Під час дослідів, коли між кораблями потрапляв крейсер «Лейтенант Ільїн», взаємодія приладів припинявся, поки суду не сходили з однієї прямої лінії</a:t>
            </a:r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84888" y="2133600"/>
            <a:ext cx="2844800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/>
          </p:cNvSpPr>
          <p:nvPr>
            <p:ph type="title"/>
          </p:nvPr>
        </p:nvSpPr>
        <p:spPr>
          <a:xfrm>
            <a:off x="323850" y="260350"/>
            <a:ext cx="8569325" cy="792163"/>
          </a:xfrm>
        </p:spPr>
        <p:txBody>
          <a:bodyPr/>
          <a:lstStyle/>
          <a:p>
            <a:pPr algn="ctr"/>
            <a:r>
              <a:rPr lang="uk-UA" sz="4800" b="1" smtClean="0">
                <a:latin typeface="Times New Roman" pitchFamily="18" charset="0"/>
              </a:rPr>
              <a:t>Історія розвитку радіолокації</a:t>
            </a:r>
          </a:p>
        </p:txBody>
      </p:sp>
      <p:sp>
        <p:nvSpPr>
          <p:cNvPr id="34819" name="Rectangle 3"/>
          <p:cNvSpPr>
            <a:spLocks noGrp="1"/>
          </p:cNvSpPr>
          <p:nvPr>
            <p:ph type="body" idx="1"/>
          </p:nvPr>
        </p:nvSpPr>
        <p:spPr>
          <a:xfrm>
            <a:off x="395288" y="1125538"/>
            <a:ext cx="8497887" cy="2735262"/>
          </a:xfrm>
        </p:spPr>
        <p:txBody>
          <a:bodyPr/>
          <a:lstStyle/>
          <a:p>
            <a:r>
              <a:rPr lang="uk-UA" sz="2000" smtClean="0"/>
              <a:t>У вересні 1922р . у США, Х.Тейлор і Л. Янг проводили досліди по радіозв'язку на декаметрових хвилях (3-30 МГц) через річку Потомак. В цей час по річці пройшов корабель, і зв'язок перервався - що наштовхнуло їх на думку про застосування радіохвиль для виявлення рухомих об'єктів.</a:t>
            </a:r>
          </a:p>
          <a:p>
            <a:r>
              <a:rPr lang="uk-UA" sz="2000" smtClean="0"/>
              <a:t>У 1930р. Янг і його колега Хайленд знайшли відображення радіохвиль від літака. Незабаром після цих спостережень вони розробили метод використання радіоеха для виявлення літака. </a:t>
            </a:r>
          </a:p>
        </p:txBody>
      </p:sp>
      <p:pic>
        <p:nvPicPr>
          <p:cNvPr id="34820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3933825"/>
            <a:ext cx="8424862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/>
          </p:cNvSpPr>
          <p:nvPr>
            <p:ph type="title"/>
          </p:nvPr>
        </p:nvSpPr>
        <p:spPr>
          <a:xfrm>
            <a:off x="611188" y="333375"/>
            <a:ext cx="8137525" cy="1733550"/>
          </a:xfrm>
        </p:spPr>
        <p:txBody>
          <a:bodyPr/>
          <a:lstStyle/>
          <a:p>
            <a:pPr algn="ctr"/>
            <a:r>
              <a:rPr lang="uk-UA" sz="4000" b="1" smtClean="0">
                <a:latin typeface="Times New Roman" pitchFamily="18" charset="0"/>
              </a:rPr>
              <a:t> Радіолокація заснована на явищі відбиття радіохвиль від різних об'єктів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84213" y="5013325"/>
            <a:ext cx="8137525" cy="15827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uk-UA" b="1">
                <a:solidFill>
                  <a:schemeClr val="bg1"/>
                </a:solidFill>
                <a:latin typeface="Arial" charset="0"/>
                <a:cs typeface="Arial" charset="0"/>
              </a:rPr>
              <a:t>Помітне відображення можливо від об'єктів у тому випадку, якщо їх лінійні розміри перевищують довжину електромагнітної хвилі. Тому радари працюють в діапазоні 108-1011 Гц. А також потужність випромінюваного сигналу ~ω4.</a:t>
            </a:r>
            <a:r>
              <a:rPr lang="uk-UA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</a:p>
        </p:txBody>
      </p:sp>
      <p:pic>
        <p:nvPicPr>
          <p:cNvPr id="37893" name="Picture 5" descr="220px-Radarops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5150" y="2060575"/>
            <a:ext cx="5329238" cy="2762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971550" y="512763"/>
            <a:ext cx="3455988" cy="79216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uk-UA">
                <a:solidFill>
                  <a:schemeClr val="bg1"/>
                </a:solidFill>
                <a:cs typeface="Arial" charset="0"/>
              </a:rPr>
              <a:t>Радіолокація застосовується</a:t>
            </a:r>
            <a:r>
              <a:rPr lang="uk-UA">
                <a:solidFill>
                  <a:srgbClr val="161617"/>
                </a:solidFill>
                <a:cs typeface="Arial" charset="0"/>
              </a:rPr>
              <a:t>  :</a:t>
            </a:r>
          </a:p>
        </p:txBody>
      </p:sp>
      <p:sp>
        <p:nvSpPr>
          <p:cNvPr id="8" name="Овал 7"/>
          <p:cNvSpPr/>
          <p:nvPr/>
        </p:nvSpPr>
        <p:spPr>
          <a:xfrm>
            <a:off x="827088" y="1784350"/>
            <a:ext cx="3097212" cy="1223963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dirty="0"/>
              <a:t>В</a:t>
            </a:r>
            <a:r>
              <a:rPr lang="uk-UA" sz="1400" dirty="0"/>
              <a:t> системах протиповітряної оборони</a:t>
            </a:r>
            <a:endParaRPr lang="uk-UA" sz="1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30900" y="620713"/>
            <a:ext cx="2725738" cy="4040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1913" y="3182938"/>
            <a:ext cx="4392612" cy="2557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9" name="Прямоугольник 8"/>
          <p:cNvSpPr/>
          <p:nvPr/>
        </p:nvSpPr>
        <p:spPr>
          <a:xfrm>
            <a:off x="6156325" y="4797425"/>
            <a:ext cx="2411413" cy="100806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/>
              <a:t>Український Краз-6322 військ ППО України. З радаром Радар «Кольчуга» анти-</a:t>
            </a:r>
            <a:r>
              <a:rPr lang="ru-RU" sz="1200" dirty="0" err="1"/>
              <a:t>стелс</a:t>
            </a:r>
            <a:endParaRPr lang="uk-UA" sz="1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403350" y="5876925"/>
            <a:ext cx="4159250" cy="36036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/>
              <a:t>Український Краз-6446 військ ППО України. У виді С-300</a:t>
            </a:r>
            <a:endParaRPr lang="uk-UA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836613"/>
            <a:ext cx="7502525" cy="5121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5" name="Прямоугольник 4"/>
          <p:cNvSpPr/>
          <p:nvPr/>
        </p:nvSpPr>
        <p:spPr>
          <a:xfrm>
            <a:off x="1547813" y="6237288"/>
            <a:ext cx="6337300" cy="5048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ЗРК «Бук-М1». СРСР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885825"/>
            <a:ext cx="7620000" cy="5086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4" name="Прямоугольник 3"/>
          <p:cNvSpPr/>
          <p:nvPr/>
        </p:nvSpPr>
        <p:spPr>
          <a:xfrm>
            <a:off x="1547813" y="6237288"/>
            <a:ext cx="6337300" cy="5048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err="1"/>
              <a:t>Зенітний</a:t>
            </a:r>
            <a:r>
              <a:rPr lang="ru-RU" dirty="0"/>
              <a:t> ракетно-</a:t>
            </a:r>
            <a:r>
              <a:rPr lang="ru-RU" dirty="0" err="1"/>
              <a:t>гарматний</a:t>
            </a:r>
            <a:r>
              <a:rPr lang="ru-RU" dirty="0"/>
              <a:t> комплекс 2К22 «Тунгуска».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230</TotalTime>
  <Words>702</Words>
  <Application>Microsoft Office PowerPoint</Application>
  <PresentationFormat>Экран (4:3)</PresentationFormat>
  <Paragraphs>62</Paragraphs>
  <Slides>27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Шаблон оформления</vt:lpstr>
      </vt:variant>
      <vt:variant>
        <vt:i4>5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27</vt:i4>
      </vt:variant>
    </vt:vector>
  </HeadingPairs>
  <TitlesOfParts>
    <vt:vector size="39" baseType="lpstr">
      <vt:lpstr>Times New Roman</vt:lpstr>
      <vt:lpstr>Arial</vt:lpstr>
      <vt:lpstr>Impact</vt:lpstr>
      <vt:lpstr>Calibri</vt:lpstr>
      <vt:lpstr>Wingdings</vt:lpstr>
      <vt:lpstr>NewsPrint</vt:lpstr>
      <vt:lpstr>NewsPrint</vt:lpstr>
      <vt:lpstr>NewsPrint</vt:lpstr>
      <vt:lpstr>NewsPrint</vt:lpstr>
      <vt:lpstr>NewsPrint</vt:lpstr>
      <vt:lpstr>Точечный рисунок</vt:lpstr>
      <vt:lpstr>Microsoft Equation 3.0</vt:lpstr>
      <vt:lpstr>Радіолокація</vt:lpstr>
      <vt:lpstr>План</vt:lpstr>
      <vt:lpstr>Слайд 3</vt:lpstr>
      <vt:lpstr>Історія розвитку радіолокації </vt:lpstr>
      <vt:lpstr>Історія розвитку радіолокації</vt:lpstr>
      <vt:lpstr> Радіолокація заснована на явищі відбиття радіохвиль від різних об'єктів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Основне застосування радіолокації - це ППО.</vt:lpstr>
      <vt:lpstr>Слайд 19</vt:lpstr>
      <vt:lpstr>Слайд 20</vt:lpstr>
      <vt:lpstr>Слайд 21</vt:lpstr>
      <vt:lpstr>Антена радіолокатора</vt:lpstr>
      <vt:lpstr>Слайд 23</vt:lpstr>
      <vt:lpstr>Робота радіолокатора</vt:lpstr>
      <vt:lpstr>Слайд 25</vt:lpstr>
      <vt:lpstr>Слайд 26</vt:lpstr>
      <vt:lpstr>Визначення відстані до об'єкта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Радіолокація</dc:title>
  <dc:creator>Олександр</dc:creator>
  <cp:lastModifiedBy>Nastja</cp:lastModifiedBy>
  <cp:revision>18</cp:revision>
  <dcterms:created xsi:type="dcterms:W3CDTF">2010-11-23T14:28:55Z</dcterms:created>
  <dcterms:modified xsi:type="dcterms:W3CDTF">2013-09-24T17:21:56Z</dcterms:modified>
</cp:coreProperties>
</file>