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embeddedFontLst>
    <p:embeddedFont>
      <p:font typeface="Flash" pitchFamily="34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269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93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432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38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98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476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21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633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852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809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909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92E91-24B4-4829-B19F-3BF8ADD74C68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2B4E2-C9D7-4072-A4C0-04DF5A5813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44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092" y="1916832"/>
            <a:ext cx="89178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800" b="1" cap="none" spc="-300" dirty="0" smtClean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60000" endA="900" endPos="60000" dist="60007" dir="5400000" sy="-100000" algn="bl" rotWithShape="0"/>
                </a:effectLst>
                <a:latin typeface="Flash" pitchFamily="34" charset="0"/>
              </a:rPr>
              <a:t>Деградация почв</a:t>
            </a:r>
            <a:endParaRPr lang="ru-RU" sz="8800" b="1" cap="none" spc="-300" dirty="0">
              <a:ln w="19050">
                <a:solidFill>
                  <a:sysClr val="windowText" lastClr="000000"/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60000" endA="900" endPos="60000" dist="60007" dir="5400000" sy="-100000" algn="bl" rotWithShape="0"/>
              </a:effectLst>
              <a:latin typeface="Flash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229" y="4919008"/>
            <a:ext cx="454002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lash" pitchFamily="34" charset="0"/>
              </a:rPr>
              <a:t>Подготовила</a:t>
            </a:r>
          </a:p>
          <a:p>
            <a:pPr algn="ctr"/>
            <a:r>
              <a:rPr lang="ru-RU" sz="4000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lash" pitchFamily="34" charset="0"/>
              </a:rPr>
              <a:t>Ученица 11-А класса</a:t>
            </a:r>
          </a:p>
          <a:p>
            <a:pPr algn="ctr"/>
            <a:r>
              <a:rPr lang="ru-RU" sz="4000" cap="none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lash" pitchFamily="34" charset="0"/>
              </a:rPr>
              <a:t>Федорук Юлия</a:t>
            </a:r>
            <a:endParaRPr lang="ru-RU" sz="4000" cap="none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3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48832"/>
            <a:ext cx="6534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lash" pitchFamily="34" charset="0"/>
              </a:rPr>
              <a:t>В Европе скорость эрозии почвы оценивается в 17 т га год что значительно превышает скорость формирования почвы, которую оценивают в 1 т га год.</a:t>
            </a:r>
            <a:endParaRPr lang="uk-UA" sz="36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141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Эрозия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оказывает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воздействие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на 46%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Европейских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почв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,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причем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очень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сильные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пыльные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бури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могут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выносить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20-40 т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почвы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га.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что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в </a:t>
            </a:r>
            <a:r>
              <a:rPr lang="uk-UA" sz="3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20-40 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раз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превышает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объемы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естественного</a:t>
            </a:r>
            <a:r>
              <a:rPr lang="uk-UA" sz="3200" b="1" spc="-3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3200" b="1" spc="-30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восстановления</a:t>
            </a:r>
            <a:r>
              <a:rPr lang="uk-UA" sz="3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.</a:t>
            </a:r>
            <a:endParaRPr lang="uk-UA" sz="3200" b="1" spc="-300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7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49289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Засоление почв</a:t>
            </a:r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 — процесс накопления вредных для растений солей в почве, главным образом хлористого и сернокислого натрия (хлориды, сульфаты, карбонаты). </a:t>
            </a:r>
            <a:endParaRPr lang="uk-UA" sz="32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288383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Засоленными считаются горизонты почвы с содержанием солей более 0,25%. </a:t>
            </a:r>
            <a:endParaRPr lang="uk-UA" sz="48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63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6390456" cy="3970318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36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lash" pitchFamily="34" charset="0"/>
              </a:rPr>
              <a:t> В природных условиях засоление почв происходит в засушливых районах Поволжья, юга Украины, Южного Казахстана и Средней Азии, обычно в понижениях рельефа (солончаки, некоторые группы солонцов).</a:t>
            </a:r>
            <a:endParaRPr lang="uk-UA" sz="36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4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189" y="2698882"/>
            <a:ext cx="51888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Солончак</a:t>
            </a:r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 — тип почвы, характеризующийся наличием в верхних горизонтах легкорастворимых солей в количествах, препятствующих развитию большинства растений</a:t>
            </a:r>
            <a:endParaRPr lang="uk-UA" sz="32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1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591896"/>
            <a:ext cx="6678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300" dirty="0" smtClean="0">
                <a:ln w="19050">
                  <a:solidFill>
                    <a:srgbClr val="007A37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Болото</a:t>
            </a:r>
            <a:r>
              <a:rPr lang="ru-RU" sz="3200" b="1" spc="-300" dirty="0">
                <a:ln w="19050">
                  <a:solidFill>
                    <a:srgbClr val="007A37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 — участок суши (или </a:t>
            </a:r>
            <a:r>
              <a:rPr lang="ru-RU" sz="3200" b="1" spc="-300" dirty="0" smtClean="0">
                <a:ln w="19050">
                  <a:solidFill>
                    <a:srgbClr val="007A37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ландшафта), </a:t>
            </a:r>
            <a:r>
              <a:rPr lang="ru-RU" sz="3200" b="1" spc="-300" dirty="0">
                <a:ln w="19050">
                  <a:solidFill>
                    <a:srgbClr val="007A37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характеризующийся избыточным увлажнением, повышенной кислотностью и низкой плодородностью почвы, выходом на поверхность стоячих или проточных грунтовых вод, но без постоянного слоя воды на поверхности</a:t>
            </a:r>
            <a:endParaRPr lang="uk-UA" sz="3200" b="1" spc="-300" dirty="0">
              <a:ln w="19050">
                <a:solidFill>
                  <a:srgbClr val="007A37"/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293096"/>
            <a:ext cx="7614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300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7A37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lash" pitchFamily="34" charset="0"/>
              </a:rPr>
              <a:t>Для болота характерно отложение на поверхности почвы неполно разложившегося органического вещества, превращающегося в дальнейшем в торф. Слой торфа в болотах не менее 30 см, если меньше, то это заболоченные земли</a:t>
            </a:r>
            <a:endParaRPr lang="uk-UA" sz="2800" spc="-3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7A37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6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068960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3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lash" pitchFamily="34" charset="0"/>
              </a:rPr>
              <a:t>Болота возникают двумя основными путями: из-за заболачивания почвы или же из-за зарастания водоёмов. Заболачивание может происходить по вине человека, например, при возведении дамб и плотин для прудов и </a:t>
            </a:r>
            <a:r>
              <a:rPr lang="ru-RU" sz="3200" spc="-3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lash" pitchFamily="34" charset="0"/>
              </a:rPr>
              <a:t>водохранилищ.</a:t>
            </a:r>
            <a:endParaRPr lang="uk-UA" sz="3200" spc="-3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1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204864"/>
            <a:ext cx="6534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lash" pitchFamily="34" charset="0"/>
              </a:rPr>
              <a:t>Загрязнение почвенного покрова происходит практически при всех видах хозяйственной деятельности человека</a:t>
            </a:r>
            <a:endParaRPr lang="uk-UA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5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7084" y="2276872"/>
            <a:ext cx="6821098" cy="17543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spc="-300" dirty="0" err="1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Почвы</a:t>
            </a:r>
            <a:r>
              <a:rPr lang="uk-UA" sz="5400" b="1" spc="-30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– </a:t>
            </a:r>
            <a:r>
              <a:rPr lang="uk-UA" sz="5400" b="1" spc="-300" dirty="0" err="1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важнейший</a:t>
            </a:r>
            <a:r>
              <a:rPr lang="uk-UA" sz="5400" b="1" spc="-30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 </a:t>
            </a:r>
            <a:endParaRPr lang="uk-UA" sz="5400" b="1" spc="-300" dirty="0" smtClean="0">
              <a:ln w="381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lash" pitchFamily="34" charset="0"/>
            </a:endParaRPr>
          </a:p>
          <a:p>
            <a:pPr algn="ctr"/>
            <a:r>
              <a:rPr lang="uk-UA" sz="5400" b="1" spc="-30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компонент </a:t>
            </a:r>
            <a:r>
              <a:rPr lang="uk-UA" sz="5400" b="1" spc="-300" dirty="0" err="1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биосферы</a:t>
            </a:r>
            <a:r>
              <a:rPr lang="uk-UA" sz="5400" b="1" spc="-30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8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27" y="908720"/>
            <a:ext cx="83884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Классификация</a:t>
            </a:r>
            <a:r>
              <a:rPr lang="uk-UA" sz="44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источников</a:t>
            </a:r>
            <a:r>
              <a:rPr lang="uk-UA" sz="44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загрязнения</a:t>
            </a:r>
            <a:r>
              <a:rPr lang="uk-UA" sz="44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почвы</a:t>
            </a:r>
            <a:r>
              <a:rPr lang="uk-UA" sz="44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:</a:t>
            </a:r>
          </a:p>
          <a:p>
            <a:pPr algn="ctr"/>
            <a:endParaRPr lang="uk-UA" sz="3600" b="1" spc="-3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36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Промышленные</a:t>
            </a:r>
            <a:r>
              <a:rPr lang="uk-UA" sz="36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предприятия</a:t>
            </a:r>
            <a:endParaRPr lang="uk-UA" sz="3600" b="1" spc="-3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Жилые дома и коммунально-бытовые </a:t>
            </a:r>
            <a:r>
              <a:rPr lang="ru-RU" sz="36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предприятия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36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Сельское</a:t>
            </a:r>
            <a:r>
              <a:rPr lang="uk-UA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хозяйство</a:t>
            </a:r>
            <a:endParaRPr lang="uk-UA" sz="3600" b="1" spc="-3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uk-UA" sz="36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Загрязнение</a:t>
            </a:r>
            <a:r>
              <a:rPr lang="uk-UA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почвы</a:t>
            </a:r>
            <a:r>
              <a:rPr lang="uk-UA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тяжелыми</a:t>
            </a:r>
            <a:r>
              <a:rPr lang="uk-UA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3600" b="1" spc="-3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металлами</a:t>
            </a:r>
            <a:endParaRPr lang="uk-UA" sz="3600" b="1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6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03" y="3212976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-300" dirty="0">
                <a:ln w="18000">
                  <a:solidFill>
                    <a:srgbClr val="00B0F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Промышленные </a:t>
            </a:r>
            <a:r>
              <a:rPr lang="ru-RU" sz="4800" b="1" spc="-300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предприятия</a:t>
            </a:r>
          </a:p>
          <a:p>
            <a:pPr algn="ctr"/>
            <a:endParaRPr lang="ru-RU" sz="4800" b="1" spc="-300" dirty="0">
              <a:ln w="18000">
                <a:solidFill>
                  <a:srgbClr val="00B0F0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  <a:p>
            <a:pPr algn="ctr"/>
            <a:r>
              <a:rPr lang="ru-RU" sz="3200" b="1" spc="-300" dirty="0">
                <a:ln w="18000">
                  <a:solidFill>
                    <a:srgbClr val="00B0F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В твердых и жидких промышленных отходах постоянно присутствуют вещества, способные оказывать токсическое воздействие на живые организмы и растения. </a:t>
            </a:r>
          </a:p>
        </p:txBody>
      </p:sp>
    </p:spTree>
    <p:extLst>
      <p:ext uri="{BB962C8B-B14F-4D97-AF65-F5344CB8AC3E}">
        <p14:creationId xmlns:p14="http://schemas.microsoft.com/office/powerpoint/2010/main" val="308931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2420888"/>
            <a:ext cx="918051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Жилые дома и коммунально-бытовые </a:t>
            </a:r>
            <a:r>
              <a:rPr lang="ru-RU" sz="44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предприятия</a:t>
            </a:r>
          </a:p>
          <a:p>
            <a:pPr algn="ctr"/>
            <a:endParaRPr lang="ru-RU" sz="36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  <a:p>
            <a:pPr algn="ctr"/>
            <a:r>
              <a:rPr lang="ru-RU" sz="36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В составе загрязняющих веществ этой категории источников преобладают бытовой мусор, пищевые отходы, строительный мусор и т.п. </a:t>
            </a:r>
          </a:p>
        </p:txBody>
      </p:sp>
    </p:spTree>
    <p:extLst>
      <p:ext uri="{BB962C8B-B14F-4D97-AF65-F5344CB8AC3E}">
        <p14:creationId xmlns:p14="http://schemas.microsoft.com/office/powerpoint/2010/main" val="105724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36912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Сельское </a:t>
            </a:r>
            <a:r>
              <a:rPr lang="ru-RU" sz="54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хозяйство</a:t>
            </a:r>
          </a:p>
          <a:p>
            <a:pPr algn="ctr"/>
            <a:endParaRPr lang="ru-RU" sz="3600" b="1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lash" pitchFamily="34" charset="0"/>
            </a:endParaRPr>
          </a:p>
          <a:p>
            <a:pPr algn="ctr"/>
            <a:r>
              <a:rPr lang="ru-RU" sz="3600" b="1" spc="-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lash" pitchFamily="34" charset="0"/>
              </a:rPr>
              <a:t>Загрязнение почвы в сельском хозяйстве происходит вследствие внесения огромных количеств минеральных удобрений и ядохимикатов. </a:t>
            </a:r>
          </a:p>
        </p:txBody>
      </p:sp>
    </p:spTree>
    <p:extLst>
      <p:ext uri="{BB962C8B-B14F-4D97-AF65-F5344CB8AC3E}">
        <p14:creationId xmlns:p14="http://schemas.microsoft.com/office/powerpoint/2010/main" val="26587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551837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Загрязнение почвы тяжелыми </a:t>
            </a:r>
            <a:r>
              <a:rPr lang="ru-RU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металлами</a:t>
            </a:r>
          </a:p>
          <a:p>
            <a:pPr algn="ctr"/>
            <a:endParaRPr lang="ru-RU" sz="3200" b="1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  <a:p>
            <a:pPr algn="ctr"/>
            <a:r>
              <a:rPr lang="ru-RU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Тяжелыми металлами называют цветные металлы, плотность которых больше плотности железа. К ним относятся свинец, медь, цинк, никель, кадмий, кобальт, хром, ртуть</a:t>
            </a:r>
          </a:p>
        </p:txBody>
      </p:sp>
    </p:spTree>
    <p:extLst>
      <p:ext uri="{BB962C8B-B14F-4D97-AF65-F5344CB8AC3E}">
        <p14:creationId xmlns:p14="http://schemas.microsoft.com/office/powerpoint/2010/main" val="137835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099" y="4005064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Опустыниванием называют процесс, в результате которого уменьшается продуктивность земель, подверженных засухе. </a:t>
            </a:r>
            <a:endParaRPr lang="uk-U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365104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Опустынивание может происходить 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вследствиe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сведения лесов, нерационального землепользования, засухи, </a:t>
            </a:r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перевыпасов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, нерационального орошения (заболачивания и засоления), деградации почв и других причин.</a:t>
            </a:r>
            <a:endParaRPr lang="uk-UA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5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670" y="2924944"/>
            <a:ext cx="82638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Спасибо за внимание!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8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0486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spc="-3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Почва - хранительница плодородия и жизни на Земле. Чтобы образовался ее слой толщиной в 1 см необходимо 100 лет.</a:t>
            </a:r>
            <a:endParaRPr lang="uk-UA" sz="4000" b="1" spc="-300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6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41277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lash" pitchFamily="34" charset="0"/>
              </a:rPr>
              <a:t>Но он может быть потерян всего за один сезон бездумной эксплуатации земли человеком. По оценкам геологов, до того, как человек начал заниматься сельскохозяйственной деятельностью, реки ежегодно сносили в океан 9 млрд. т почвы.</a:t>
            </a:r>
            <a:endParaRPr lang="uk-UA" sz="2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9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764704"/>
            <a:ext cx="5787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300" dirty="0">
                <a:ln w="29210">
                  <a:solidFill>
                    <a:schemeClr val="bg1"/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Flash" pitchFamily="34" charset="0"/>
              </a:rPr>
              <a:t>Деградация почв — это совокупность процессов, которые приводят к изменению функций почвы, количественному и качественному ухудшению её свойств, постепенному ухудшению и утрате плодородия.</a:t>
            </a:r>
            <a:endParaRPr lang="uk-UA" sz="3600" b="1" spc="-300" dirty="0">
              <a:ln w="29210">
                <a:solidFill>
                  <a:schemeClr val="bg1"/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2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68760"/>
            <a:ext cx="6606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Выделяются следующие наиболее существенные типы деградации почв:</a:t>
            </a:r>
          </a:p>
          <a:p>
            <a:pPr algn="ctr"/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технологическая (в результате долгого использования)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эрозия почвы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32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засоление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3200" spc="-3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заболачивание</a:t>
            </a:r>
            <a:endParaRPr lang="ru-RU" sz="3200" spc="-3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Flash" pitchFamily="34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загрязнение почв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3200" spc="-3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опустынивание</a:t>
            </a:r>
          </a:p>
        </p:txBody>
      </p:sp>
    </p:spTree>
    <p:extLst>
      <p:ext uri="{BB962C8B-B14F-4D97-AF65-F5344CB8AC3E}">
        <p14:creationId xmlns:p14="http://schemas.microsoft.com/office/powerpoint/2010/main" val="260269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060848"/>
            <a:ext cx="6435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Эрозия </a:t>
            </a:r>
            <a:r>
              <a:rPr lang="ru-RU" sz="6000" b="1" spc="-3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почвы</a:t>
            </a:r>
            <a:r>
              <a:rPr lang="ru-RU" sz="6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 </a:t>
            </a:r>
            <a:endParaRPr lang="ru-RU" sz="6000" b="1" spc="-3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  <a:p>
            <a:pPr algn="ctr"/>
            <a:endParaRPr lang="ru-RU" sz="4000" b="1" spc="-3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  <a:p>
            <a:pPr algn="ctr"/>
            <a:r>
              <a:rPr lang="ru-RU" sz="4000" b="1" spc="-3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разрушение </a:t>
            </a:r>
            <a:r>
              <a:rPr lang="ru-RU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и снос верхних наиболее плодородных горизонтов почвы.</a:t>
            </a:r>
            <a:endParaRPr lang="uk-UA" sz="4000" b="1" spc="-3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484784"/>
            <a:ext cx="4572000" cy="4832092"/>
          </a:xfrm>
          <a:prstGeom prst="rect">
            <a:avLst/>
          </a:prstGeom>
        </p:spPr>
        <p:txBody>
          <a:bodyPr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Естественная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эрозия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может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существенно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усиливаться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в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результате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человеческой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 </a:t>
            </a:r>
            <a:r>
              <a:rPr lang="uk-UA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деятельности</a:t>
            </a:r>
            <a:r>
              <a:rPr lang="uk-U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Flash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1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068960"/>
            <a:ext cx="8028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Ежегодно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75 млрд. </a:t>
            </a:r>
            <a:r>
              <a:rPr lang="uk-UA" sz="4000" b="1" spc="-3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т </a:t>
            </a:r>
            <a:r>
              <a:rPr lang="uk-UA" sz="4000" b="1" spc="-3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почвы</a:t>
            </a:r>
            <a:r>
              <a:rPr lang="uk-UA" sz="4000" b="1" spc="-3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выносятся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с суши (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большинство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с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сельскохозяйственных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полей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) в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результате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ветровой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или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водной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 </a:t>
            </a:r>
            <a:r>
              <a:rPr lang="uk-UA" sz="4000" b="1" spc="-3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эрозии</a:t>
            </a:r>
            <a:r>
              <a:rPr lang="uk-UA" sz="4000" b="1" spc="-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lash" pitchFamily="34" charset="0"/>
              </a:rPr>
              <a:t>.</a:t>
            </a:r>
            <a:endParaRPr lang="uk-UA" sz="4000" b="1" spc="-3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las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2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391</Words>
  <Application>Microsoft Office PowerPoint</Application>
  <PresentationFormat>Экран (4:3)</PresentationFormat>
  <Paragraphs>52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Flash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14</cp:revision>
  <dcterms:created xsi:type="dcterms:W3CDTF">2013-12-17T06:55:00Z</dcterms:created>
  <dcterms:modified xsi:type="dcterms:W3CDTF">2013-12-17T20:13:19Z</dcterms:modified>
</cp:coreProperties>
</file>