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58" r:id="rId6"/>
    <p:sldId id="267" r:id="rId7"/>
    <p:sldId id="260" r:id="rId8"/>
    <p:sldId id="269" r:id="rId9"/>
    <p:sldId id="261" r:id="rId10"/>
    <p:sldId id="268" r:id="rId11"/>
    <p:sldId id="259" r:id="rId12"/>
    <p:sldId id="262" r:id="rId13"/>
    <p:sldId id="270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CAB9E-47E9-435E-BAFB-83E8C59BE650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376559-3629-4F13-9B13-8A3BF403B84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4CAB9E-47E9-435E-BAFB-83E8C59BE650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D376559-3629-4F13-9B13-8A3BF403B8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voeknet.io.ua/s85853/mikrobiologi&#1072;" TargetMode="External"/><Relationship Id="rId2" Type="http://schemas.openxmlformats.org/officeDocument/2006/relationships/hyperlink" Target="http://vseslova.com.ua/wor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Мікробіологічна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789040"/>
            <a:ext cx="6400800" cy="1752600"/>
          </a:xfrm>
        </p:spPr>
        <p:txBody>
          <a:bodyPr/>
          <a:lstStyle/>
          <a:p>
            <a:r>
              <a:rPr lang="uk-UA" dirty="0"/>
              <a:t>в</a:t>
            </a:r>
            <a:r>
              <a:rPr lang="uk-UA" dirty="0" smtClean="0"/>
              <a:t>иконала </a:t>
            </a:r>
            <a:br>
              <a:rPr lang="uk-UA" dirty="0" smtClean="0"/>
            </a:br>
            <a:r>
              <a:rPr lang="uk-UA" dirty="0" smtClean="0"/>
              <a:t>Юрків Ольга </a:t>
            </a:r>
            <a:br>
              <a:rPr lang="uk-UA" dirty="0" smtClean="0"/>
            </a:br>
            <a:r>
              <a:rPr lang="uk-UA" dirty="0" smtClean="0"/>
              <a:t>7(11)-В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2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     Через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рости</a:t>
            </a:r>
            <a:r>
              <a:rPr lang="ru-RU" dirty="0"/>
              <a:t> і </a:t>
            </a:r>
            <a:r>
              <a:rPr lang="ru-RU" dirty="0" err="1"/>
              <a:t>відносну</a:t>
            </a:r>
            <a:r>
              <a:rPr lang="ru-RU" dirty="0"/>
              <a:t> </a:t>
            </a:r>
            <a:r>
              <a:rPr lang="ru-RU" dirty="0" err="1"/>
              <a:t>легкість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ними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маніпулювати</a:t>
            </a:r>
            <a:r>
              <a:rPr lang="ru-RU" dirty="0"/>
              <a:t>, </a:t>
            </a:r>
            <a:r>
              <a:rPr lang="ru-RU" dirty="0" err="1"/>
              <a:t>бактерії</a:t>
            </a:r>
            <a:r>
              <a:rPr lang="ru-RU" dirty="0"/>
              <a:t> широко </a:t>
            </a:r>
            <a:r>
              <a:rPr lang="ru-RU" dirty="0" err="1"/>
              <a:t>використовуються</a:t>
            </a:r>
            <a:r>
              <a:rPr lang="ru-RU" dirty="0"/>
              <a:t> у </a:t>
            </a:r>
            <a:r>
              <a:rPr lang="ru-RU" dirty="0" err="1"/>
              <a:t>молекулярній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, </a:t>
            </a:r>
            <a:r>
              <a:rPr lang="ru-RU" dirty="0" err="1"/>
              <a:t>генетиці</a:t>
            </a:r>
            <a:r>
              <a:rPr lang="ru-RU" dirty="0"/>
              <a:t> та </a:t>
            </a:r>
            <a:r>
              <a:rPr lang="ru-RU" dirty="0" err="1"/>
              <a:t>біохімії</a:t>
            </a:r>
            <a:r>
              <a:rPr lang="ru-RU" dirty="0"/>
              <a:t>. </a:t>
            </a:r>
            <a:r>
              <a:rPr lang="ru-RU" dirty="0" err="1"/>
              <a:t>Створюючи</a:t>
            </a:r>
            <a:r>
              <a:rPr lang="ru-RU" dirty="0"/>
              <a:t> </a:t>
            </a:r>
            <a:r>
              <a:rPr lang="ru-RU" dirty="0" err="1"/>
              <a:t>мутації</a:t>
            </a:r>
            <a:r>
              <a:rPr lang="ru-RU" dirty="0"/>
              <a:t> в </a:t>
            </a:r>
            <a:r>
              <a:rPr lang="ru-RU" dirty="0" err="1"/>
              <a:t>бактеріальній</a:t>
            </a:r>
            <a:r>
              <a:rPr lang="ru-RU" dirty="0"/>
              <a:t> ДНК і </a:t>
            </a:r>
            <a:r>
              <a:rPr lang="ru-RU" dirty="0" err="1"/>
              <a:t>досліджуючи</a:t>
            </a:r>
            <a:r>
              <a:rPr lang="ru-RU" dirty="0"/>
              <a:t> </a:t>
            </a:r>
            <a:r>
              <a:rPr lang="ru-RU" dirty="0" err="1"/>
              <a:t>результуючий</a:t>
            </a:r>
            <a:r>
              <a:rPr lang="ru-RU" dirty="0"/>
              <a:t> фенотип, </a:t>
            </a:r>
            <a:r>
              <a:rPr lang="ru-RU" dirty="0" err="1"/>
              <a:t>учені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, </a:t>
            </a:r>
            <a:r>
              <a:rPr lang="ru-RU" dirty="0" err="1"/>
              <a:t>ферментів</a:t>
            </a:r>
            <a:r>
              <a:rPr lang="ru-RU" dirty="0"/>
              <a:t> і </a:t>
            </a:r>
            <a:r>
              <a:rPr lang="ru-RU" dirty="0" err="1"/>
              <a:t>метаболічних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у </a:t>
            </a:r>
            <a:r>
              <a:rPr lang="ru-RU" dirty="0" err="1"/>
              <a:t>бактеріях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до </a:t>
            </a:r>
            <a:r>
              <a:rPr lang="ru-RU" dirty="0" err="1"/>
              <a:t>складніших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smtClean="0"/>
              <a:t>. </a:t>
            </a:r>
            <a:r>
              <a:rPr lang="ru-RU" dirty="0"/>
              <a:t>Зараз </a:t>
            </a:r>
            <a:r>
              <a:rPr lang="ru-RU" dirty="0" err="1"/>
              <a:t>розвинуті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накопичити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набори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про </a:t>
            </a:r>
            <a:r>
              <a:rPr lang="ru-RU" dirty="0" err="1"/>
              <a:t>експресію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генетичних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та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в </a:t>
            </a:r>
            <a:r>
              <a:rPr lang="ru-RU" dirty="0" err="1"/>
              <a:t>математичних</a:t>
            </a:r>
            <a:r>
              <a:rPr lang="ru-RU" dirty="0"/>
              <a:t> моделях </a:t>
            </a:r>
            <a:r>
              <a:rPr lang="ru-RU" dirty="0" err="1"/>
              <a:t>біохімії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досяжно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вивчених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,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en-US" dirty="0">
                <a:solidFill>
                  <a:srgbClr val="FF0000"/>
                </a:solidFill>
              </a:rPr>
              <a:t>Escherichia coli </a:t>
            </a:r>
            <a:r>
              <a:rPr lang="ru-RU" dirty="0"/>
              <a:t>зараз активно </a:t>
            </a:r>
            <a:r>
              <a:rPr lang="ru-RU" dirty="0" err="1" smtClean="0"/>
              <a:t>досліджуються</a:t>
            </a:r>
            <a:r>
              <a:rPr lang="ru-RU" dirty="0" smtClean="0"/>
              <a:t>.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бактеріального</a:t>
            </a:r>
            <a:r>
              <a:rPr lang="ru-RU" dirty="0"/>
              <a:t> </a:t>
            </a:r>
            <a:r>
              <a:rPr lang="ru-RU" dirty="0" err="1"/>
              <a:t>метаболізму</a:t>
            </a:r>
            <a:r>
              <a:rPr lang="ru-RU" dirty="0"/>
              <a:t> і генетики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біотехнологій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err="1"/>
              <a:t>терапевтичних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інсуліну</a:t>
            </a:r>
            <a:r>
              <a:rPr lang="ru-RU" dirty="0"/>
              <a:t>, </a:t>
            </a:r>
            <a:r>
              <a:rPr lang="ru-RU" dirty="0" err="1"/>
              <a:t>факторів</a:t>
            </a:r>
            <a:r>
              <a:rPr lang="ru-RU" dirty="0"/>
              <a:t> росту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антитіл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dirty="0" err="1" smtClean="0">
                <a:solidFill>
                  <a:srgbClr val="FF0000"/>
                </a:solidFill>
              </a:rPr>
              <a:t>Сульфатвідновлювальні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бактерії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перебувати</a:t>
            </a:r>
            <a:r>
              <a:rPr lang="ru-RU" dirty="0" smtClean="0"/>
              <a:t> в </a:t>
            </a:r>
            <a:r>
              <a:rPr lang="ru-RU" dirty="0" err="1" smtClean="0"/>
              <a:t>поверхневих</a:t>
            </a:r>
            <a:r>
              <a:rPr lang="ru-RU" dirty="0" smtClean="0"/>
              <a:t> і </a:t>
            </a:r>
            <a:r>
              <a:rPr lang="ru-RU" dirty="0" err="1" smtClean="0"/>
              <a:t>пластових</a:t>
            </a:r>
            <a:r>
              <a:rPr lang="ru-RU" dirty="0" smtClean="0"/>
              <a:t> водах і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утворенню</a:t>
            </a:r>
            <a:r>
              <a:rPr lang="ru-RU" dirty="0" smtClean="0"/>
              <a:t> </a:t>
            </a:r>
            <a:r>
              <a:rPr lang="ru-RU" dirty="0" err="1" smtClean="0"/>
              <a:t>сірководню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сульфатів</a:t>
            </a:r>
            <a:r>
              <a:rPr lang="ru-RU" dirty="0" smtClean="0"/>
              <a:t>, </a:t>
            </a:r>
            <a:r>
              <a:rPr lang="ru-RU" dirty="0" err="1" smtClean="0"/>
              <a:t>котрі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у водах і </a:t>
            </a:r>
            <a:r>
              <a:rPr lang="ru-RU" dirty="0" err="1" smtClean="0"/>
              <a:t>гірських</a:t>
            </a:r>
            <a:r>
              <a:rPr lang="ru-RU" dirty="0" smtClean="0"/>
              <a:t> породах.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109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704856" cy="3877815"/>
          </a:xfrm>
        </p:spPr>
        <p:txBody>
          <a:bodyPr>
            <a:normAutofit lnSpcReduction="10000"/>
          </a:bodyPr>
          <a:lstStyle/>
          <a:p>
            <a:r>
              <a:rPr lang="vi-VN" dirty="0">
                <a:solidFill>
                  <a:srgbClr val="FF0000"/>
                </a:solidFill>
              </a:rPr>
              <a:t>Гриби́</a:t>
            </a:r>
            <a:r>
              <a:rPr lang="vi-VN" dirty="0"/>
              <a:t> (лат. </a:t>
            </a:r>
            <a:r>
              <a:rPr lang="en-US" dirty="0"/>
              <a:t>Fungi) — </a:t>
            </a:r>
            <a:r>
              <a:rPr lang="vi-VN" dirty="0"/>
              <a:t>царство еукаріотичних безхлорофільних гетеротрофних організмів, які живляться переважно осмотрофно, і більшість з яких здатні розмножуватись за допомогою спор (хоча деякі втратили цю можливість і розмножуються вегетативно). Більшість з них протягом всього життя або на певних стадіях розвитку мають міцеліальну будову, а деякі </a:t>
            </a:r>
            <a:r>
              <a:rPr lang="vi-VN" dirty="0" smtClean="0"/>
              <a:t> </a:t>
            </a:r>
            <a:r>
              <a:rPr lang="uk-UA" dirty="0"/>
              <a:t>(</a:t>
            </a:r>
            <a:r>
              <a:rPr lang="vi-VN" dirty="0" smtClean="0"/>
              <a:t>дріжджі</a:t>
            </a:r>
            <a:r>
              <a:rPr lang="uk-UA" dirty="0" smtClean="0"/>
              <a:t>)</a:t>
            </a:r>
            <a:r>
              <a:rPr lang="uk-UA" dirty="0"/>
              <a:t> </a:t>
            </a:r>
            <a:r>
              <a:rPr lang="uk-UA" dirty="0" smtClean="0"/>
              <a:t>– </a:t>
            </a:r>
            <a:r>
              <a:rPr lang="vi-VN" dirty="0" smtClean="0"/>
              <a:t>одноклітинні</a:t>
            </a:r>
            <a:r>
              <a:rPr lang="vi-VN" dirty="0"/>
              <a:t>. Сьогодні описано приблизно 70 тис. видів </a:t>
            </a:r>
            <a:r>
              <a:rPr lang="vi-VN" dirty="0" smtClean="0"/>
              <a:t>грибів, </a:t>
            </a:r>
            <a:r>
              <a:rPr lang="vi-VN" dirty="0"/>
              <a:t>проте їх очікуване різноманіття, за оцінками різних авторів, становить від 300 тис. до 1,5 млн </a:t>
            </a:r>
            <a:r>
              <a:rPr lang="vi-VN" dirty="0" smtClean="0"/>
              <a:t>видів.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Гриби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715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6105001" cy="3877815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Пеніцилін</a:t>
            </a:r>
            <a:r>
              <a:rPr lang="ru-RU" dirty="0"/>
              <a:t> — перший з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антибіотиків</a:t>
            </a:r>
            <a:r>
              <a:rPr lang="ru-RU" dirty="0"/>
              <a:t> </a:t>
            </a:r>
            <a:r>
              <a:rPr lang="ru-RU" dirty="0" err="1"/>
              <a:t>подібного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складу. Ядро </a:t>
            </a:r>
            <a:r>
              <a:rPr lang="ru-RU" dirty="0" err="1"/>
              <a:t>молекули</a:t>
            </a:r>
            <a:r>
              <a:rPr lang="ru-RU" dirty="0"/>
              <a:t> — 6-амінопеніциланова кислота (6-АПК) </a:t>
            </a:r>
            <a:endParaRPr lang="ru-RU" dirty="0" smtClean="0"/>
          </a:p>
          <a:p>
            <a:r>
              <a:rPr lang="ru-RU" dirty="0" err="1" smtClean="0"/>
              <a:t>Пеніцилін</a:t>
            </a:r>
            <a:r>
              <a:rPr lang="ru-RU" dirty="0" smtClean="0"/>
              <a:t> </a:t>
            </a:r>
            <a:r>
              <a:rPr lang="ru-RU" dirty="0" err="1"/>
              <a:t>отримано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з </a:t>
            </a:r>
            <a:r>
              <a:rPr lang="ru-RU" dirty="0" err="1"/>
              <a:t>цвілевих</a:t>
            </a:r>
            <a:r>
              <a:rPr lang="ru-RU" dirty="0"/>
              <a:t> </a:t>
            </a:r>
            <a:r>
              <a:rPr lang="ru-RU" dirty="0" err="1"/>
              <a:t>грибів</a:t>
            </a:r>
            <a:r>
              <a:rPr lang="ru-RU" dirty="0"/>
              <a:t> роду </a:t>
            </a:r>
            <a:r>
              <a:rPr lang="en-US" dirty="0" err="1">
                <a:solidFill>
                  <a:srgbClr val="FF0000"/>
                </a:solidFill>
              </a:rPr>
              <a:t>Penicillum</a:t>
            </a:r>
            <a:r>
              <a:rPr lang="en-US" dirty="0"/>
              <a:t>. </a:t>
            </a:r>
            <a:r>
              <a:rPr lang="ru-RU" dirty="0" err="1"/>
              <a:t>Повсюдно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похідні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бензилпеніцилін</a:t>
            </a:r>
            <a:r>
              <a:rPr lang="ru-RU" dirty="0"/>
              <a:t> (</a:t>
            </a:r>
            <a:r>
              <a:rPr lang="ru-RU" dirty="0" err="1"/>
              <a:t>бензиловий</a:t>
            </a:r>
            <a:r>
              <a:rPr lang="ru-RU" dirty="0"/>
              <a:t> </a:t>
            </a:r>
            <a:r>
              <a:rPr lang="ru-RU" dirty="0" err="1"/>
              <a:t>етер</a:t>
            </a:r>
            <a:r>
              <a:rPr lang="ru-RU" dirty="0"/>
              <a:t> 6-амінопеніциланової </a:t>
            </a:r>
            <a:r>
              <a:rPr lang="ru-RU" dirty="0" err="1"/>
              <a:t>кислоти</a:t>
            </a:r>
            <a:r>
              <a:rPr lang="ru-RU" dirty="0" smtClean="0"/>
              <a:t>).</a:t>
            </a:r>
            <a:endParaRPr lang="ru-RU" dirty="0"/>
          </a:p>
          <a:p>
            <a:r>
              <a:rPr lang="uk-UA" dirty="0" smtClean="0"/>
              <a:t>Використовується як сировина для вироблення </a:t>
            </a:r>
            <a:r>
              <a:rPr lang="uk-UA" dirty="0" smtClean="0">
                <a:solidFill>
                  <a:srgbClr val="FF0000"/>
                </a:solidFill>
              </a:rPr>
              <a:t>антибіотиків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Пеніцилін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04864"/>
            <a:ext cx="21336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05" y="4047661"/>
            <a:ext cx="3007221" cy="200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990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31840" y="2060848"/>
            <a:ext cx="5832648" cy="4349005"/>
          </a:xfrm>
        </p:spPr>
        <p:txBody>
          <a:bodyPr>
            <a:noAutofit/>
          </a:bodyPr>
          <a:lstStyle/>
          <a:p>
            <a:r>
              <a:rPr lang="vi-VN" sz="1600" dirty="0">
                <a:solidFill>
                  <a:srgbClr val="FF0000"/>
                </a:solidFill>
              </a:rPr>
              <a:t>Дрі́жджі</a:t>
            </a:r>
            <a:r>
              <a:rPr lang="vi-VN" sz="1600" dirty="0"/>
              <a:t> — позатаксономічна група одноклітинних грибів, які втратили міцеліальну будову у зв'язку з переходом до проживання у рідких і напіврідких, багатих на органічні речовини субстратах. Об'єднує близько 1500 </a:t>
            </a:r>
            <a:r>
              <a:rPr lang="vi-VN" sz="1600" dirty="0" smtClean="0"/>
              <a:t>видів</a:t>
            </a:r>
            <a:r>
              <a:rPr lang="uk-UA" sz="1600" dirty="0" smtClean="0"/>
              <a:t>.</a:t>
            </a:r>
            <a:endParaRPr lang="vi-VN" sz="1600" dirty="0"/>
          </a:p>
          <a:p>
            <a:r>
              <a:rPr lang="vi-VN" sz="1600" dirty="0"/>
              <a:t>Дріжджі мають велике практичне значення, особливо пекарські або пивні дріжджі (</a:t>
            </a:r>
            <a:r>
              <a:rPr lang="en-US" sz="1600" dirty="0">
                <a:solidFill>
                  <a:srgbClr val="FF0000"/>
                </a:solidFill>
              </a:rPr>
              <a:t>Saccharomyces </a:t>
            </a:r>
            <a:r>
              <a:rPr lang="en-US" sz="1600" dirty="0" err="1">
                <a:solidFill>
                  <a:srgbClr val="FF0000"/>
                </a:solidFill>
              </a:rPr>
              <a:t>cerevisiae</a:t>
            </a:r>
            <a:r>
              <a:rPr lang="en-US" sz="1600" dirty="0"/>
              <a:t>). </a:t>
            </a:r>
            <a:r>
              <a:rPr lang="vi-VN" sz="1600" dirty="0"/>
              <a:t>Деякі види є факультативними і умовними патогенами.</a:t>
            </a:r>
          </a:p>
          <a:p>
            <a:r>
              <a:rPr lang="vi-VN" sz="1600" dirty="0"/>
              <a:t>Крім того, деякі види надзвичайно важливі як модельні організми у клітинній біології, так </a:t>
            </a:r>
            <a:r>
              <a:rPr lang="en-US" sz="1600" dirty="0">
                <a:solidFill>
                  <a:srgbClr val="FF0000"/>
                </a:solidFill>
              </a:rPr>
              <a:t>Saccharomyces </a:t>
            </a:r>
            <a:r>
              <a:rPr lang="en-US" sz="1600" dirty="0" err="1">
                <a:solidFill>
                  <a:srgbClr val="FF0000"/>
                </a:solidFill>
              </a:rPr>
              <a:t>cerevisiae</a:t>
            </a:r>
            <a:r>
              <a:rPr lang="en-US" sz="1600" dirty="0"/>
              <a:t> </a:t>
            </a:r>
            <a:r>
              <a:rPr lang="vi-VN" sz="1600" dirty="0"/>
              <a:t>є найбільш дослідженим мікроорганізмом-еукаріотом. Ці дослідження проводяться з метою збору інформації про біологію еукаріотичних клітин і, врешті-решт, про біологію </a:t>
            </a:r>
            <a:r>
              <a:rPr lang="vi-VN" sz="1600" dirty="0" smtClean="0"/>
              <a:t>людини. </a:t>
            </a:r>
            <a:r>
              <a:rPr lang="vi-VN" sz="1600" dirty="0"/>
              <a:t>Інші види дріжджів, наприклад </a:t>
            </a:r>
            <a:r>
              <a:rPr lang="en-US" sz="1600" dirty="0">
                <a:solidFill>
                  <a:srgbClr val="FF0000"/>
                </a:solidFill>
              </a:rPr>
              <a:t>Candida </a:t>
            </a:r>
            <a:r>
              <a:rPr lang="en-US" sz="1600" dirty="0" err="1">
                <a:solidFill>
                  <a:srgbClr val="FF0000"/>
                </a:solidFill>
              </a:rPr>
              <a:t>albicans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vi-VN" sz="1600" dirty="0"/>
              <a:t>є опортуністичними патогенами і можуть викликати інфекції у людини. Зараз повністю розшифрований геном дріжджів </a:t>
            </a:r>
            <a:r>
              <a:rPr lang="en-US" sz="1600" dirty="0">
                <a:solidFill>
                  <a:srgbClr val="FF0000"/>
                </a:solidFill>
              </a:rPr>
              <a:t>Saccharomyces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cerevisiae</a:t>
            </a:r>
            <a:r>
              <a:rPr lang="en-US" sz="1600" dirty="0"/>
              <a:t> </a:t>
            </a:r>
            <a:r>
              <a:rPr lang="vi-VN" sz="1600" dirty="0"/>
              <a:t>і </a:t>
            </a:r>
            <a:r>
              <a:rPr lang="en-US" sz="1600" dirty="0" err="1">
                <a:solidFill>
                  <a:srgbClr val="FF0000"/>
                </a:solidFill>
              </a:rPr>
              <a:t>Schizosaccharomyces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pombe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— </a:t>
            </a:r>
            <a:r>
              <a:rPr lang="vi-VN" sz="1600" dirty="0"/>
              <a:t>вони стали першими еукаріотами, чий геном був повністю секвенований.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Дріжжі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2" y="2060848"/>
            <a:ext cx="23812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869160"/>
            <a:ext cx="264029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353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Як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 smtClean="0"/>
              <a:t>мікробіологія</a:t>
            </a:r>
            <a:r>
              <a:rPr lang="ru-RU" dirty="0" smtClean="0"/>
              <a:t>, </a:t>
            </a:r>
            <a:r>
              <a:rPr lang="ru-RU" dirty="0"/>
              <a:t>так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розділи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бурхливо</a:t>
            </a:r>
            <a:r>
              <a:rPr lang="ru-RU" dirty="0"/>
              <a:t>. </a:t>
            </a:r>
            <a:r>
              <a:rPr lang="ru-RU" dirty="0" err="1"/>
              <a:t>Існують</a:t>
            </a:r>
            <a:r>
              <a:rPr lang="ru-RU" dirty="0"/>
              <a:t> три </a:t>
            </a:r>
            <a:r>
              <a:rPr lang="ru-RU" dirty="0" err="1"/>
              <a:t>основні</a:t>
            </a:r>
            <a:r>
              <a:rPr lang="ru-RU" dirty="0"/>
              <a:t> причини такого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По-перше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успіхам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, </a:t>
            </a:r>
            <a:r>
              <a:rPr lang="ru-RU" dirty="0" err="1"/>
              <a:t>хімії</a:t>
            </a:r>
            <a:r>
              <a:rPr lang="ru-RU" dirty="0"/>
              <a:t> і </a:t>
            </a:r>
            <a:r>
              <a:rPr lang="ru-RU" dirty="0" err="1"/>
              <a:t>техніку</a:t>
            </a:r>
            <a:r>
              <a:rPr lang="ru-RU" dirty="0"/>
              <a:t> М.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число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По-друге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з 40-х </a:t>
            </a:r>
            <a:r>
              <a:rPr lang="ru-RU" dirty="0" err="1"/>
              <a:t>рр</a:t>
            </a:r>
            <a:r>
              <a:rPr lang="ru-RU" dirty="0"/>
              <a:t>. 20 </a:t>
            </a:r>
            <a:r>
              <a:rPr lang="ru-RU" dirty="0" err="1"/>
              <a:t>ст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зросло</a:t>
            </a:r>
            <a:r>
              <a:rPr lang="ru-RU" dirty="0"/>
              <a:t>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.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По-третє</a:t>
            </a:r>
            <a:r>
              <a:rPr lang="ru-RU" dirty="0"/>
              <a:t>, </a:t>
            </a:r>
            <a:r>
              <a:rPr lang="ru-RU" dirty="0" err="1"/>
              <a:t>мікроорганізми</a:t>
            </a:r>
            <a:r>
              <a:rPr lang="ru-RU" dirty="0"/>
              <a:t> стали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проблем, таких, як </a:t>
            </a:r>
            <a:r>
              <a:rPr lang="ru-RU" dirty="0" err="1"/>
              <a:t>спадковість</a:t>
            </a:r>
            <a:r>
              <a:rPr lang="ru-RU" dirty="0"/>
              <a:t> і </a:t>
            </a:r>
            <a:r>
              <a:rPr lang="ru-RU" dirty="0" err="1"/>
              <a:t>мінливість</a:t>
            </a:r>
            <a:r>
              <a:rPr lang="ru-RU" dirty="0"/>
              <a:t>, </a:t>
            </a:r>
            <a:r>
              <a:rPr lang="ru-RU" dirty="0" err="1"/>
              <a:t>біосинтез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, </a:t>
            </a:r>
            <a:r>
              <a:rPr lang="ru-RU" dirty="0" err="1"/>
              <a:t>регуляція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Успішний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науки </a:t>
            </a:r>
            <a:r>
              <a:rPr lang="ru-RU" dirty="0" err="1" smtClean="0"/>
              <a:t>неможливий</a:t>
            </a:r>
            <a:r>
              <a:rPr lang="ru-RU" dirty="0" smtClean="0"/>
              <a:t> </a:t>
            </a:r>
            <a:r>
              <a:rPr lang="ru-RU" dirty="0"/>
              <a:t>без </a:t>
            </a:r>
            <a:r>
              <a:rPr lang="ru-RU" dirty="0" err="1"/>
              <a:t>гармонійного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на, </a:t>
            </a:r>
            <a:r>
              <a:rPr lang="ru-RU" dirty="0" err="1"/>
              <a:t>клітинного</a:t>
            </a:r>
            <a:r>
              <a:rPr lang="ru-RU" dirty="0"/>
              <a:t>, </a:t>
            </a:r>
            <a:r>
              <a:rPr lang="ru-RU" dirty="0" err="1"/>
              <a:t>органоїдного</a:t>
            </a:r>
            <a:r>
              <a:rPr lang="ru-RU" dirty="0"/>
              <a:t> і молекулярного </a:t>
            </a:r>
            <a:r>
              <a:rPr lang="ru-RU" dirty="0" err="1"/>
              <a:t>рівнях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мікробіологія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732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vseslova.com.ua/word</a:t>
            </a:r>
            <a:endParaRPr lang="uk-UA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dvoeknet.io.ua/s85853/mikrobiologi</a:t>
            </a:r>
            <a:r>
              <a:rPr lang="uk-UA" dirty="0" smtClean="0">
                <a:hlinkClick r:id="rId3"/>
              </a:rPr>
              <a:t>а</a:t>
            </a:r>
            <a:r>
              <a:rPr lang="uk-UA" dirty="0" smtClean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Використана література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011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Мікробіологія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біологічна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наука, яка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вивчає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будову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життєдіяльність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найпоширенішої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групи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живих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організмів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невидимих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неозброєного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ока. 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1)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корисне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       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а)</a:t>
            </a:r>
            <a:r>
              <a:rPr lang="ru-RU" dirty="0" err="1" smtClean="0"/>
              <a:t>кругообіг</a:t>
            </a:r>
            <a:r>
              <a:rPr lang="ru-RU" dirty="0" smtClean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б)</a:t>
            </a:r>
            <a:r>
              <a:rPr lang="ru-RU" dirty="0" err="1"/>
              <a:t>родючість</a:t>
            </a:r>
            <a:r>
              <a:rPr lang="ru-RU" dirty="0"/>
              <a:t> грунту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в)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покладів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г)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/>
              <a:t>органічних</a:t>
            </a:r>
            <a:r>
              <a:rPr lang="ru-RU" dirty="0"/>
              <a:t> кислот, </a:t>
            </a:r>
            <a:r>
              <a:rPr lang="ru-RU" dirty="0" err="1"/>
              <a:t>спиртів</a:t>
            </a:r>
            <a:r>
              <a:rPr lang="ru-RU" dirty="0"/>
              <a:t>, </a:t>
            </a:r>
            <a:r>
              <a:rPr lang="ru-RU" dirty="0" err="1"/>
              <a:t>вітамінів</a:t>
            </a:r>
            <a:r>
              <a:rPr lang="ru-RU" dirty="0"/>
              <a:t>, </a:t>
            </a:r>
            <a:r>
              <a:rPr lang="ru-RU" dirty="0" err="1"/>
              <a:t>амінокислот</a:t>
            </a:r>
            <a:r>
              <a:rPr lang="ru-RU" dirty="0"/>
              <a:t>, </a:t>
            </a:r>
            <a:r>
              <a:rPr lang="ru-RU" dirty="0" err="1"/>
              <a:t>ферментних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, </a:t>
            </a:r>
            <a:r>
              <a:rPr lang="ru-RU" dirty="0" err="1"/>
              <a:t>антибіотиків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 smtClean="0"/>
              <a:t>.,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д</a:t>
            </a:r>
            <a:r>
              <a:rPr lang="ru-RU" dirty="0"/>
              <a:t>) </a:t>
            </a:r>
            <a:r>
              <a:rPr lang="ru-RU" dirty="0" err="1"/>
              <a:t>харчова</a:t>
            </a:r>
            <a:r>
              <a:rPr lang="ru-RU" dirty="0"/>
              <a:t> й легка </a:t>
            </a:r>
            <a:r>
              <a:rPr lang="ru-RU" dirty="0" err="1"/>
              <a:t>промисловість</a:t>
            </a:r>
            <a:r>
              <a:rPr lang="ru-RU" dirty="0"/>
              <a:t>: </a:t>
            </a:r>
            <a:r>
              <a:rPr lang="ru-RU" dirty="0" err="1" smtClean="0"/>
              <a:t>дріжджі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)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шкідливе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/>
              <a:t>      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а)</a:t>
            </a:r>
            <a:r>
              <a:rPr lang="ru-RU" dirty="0" err="1" smtClean="0"/>
              <a:t>збудники</a:t>
            </a:r>
            <a:r>
              <a:rPr lang="ru-RU" dirty="0" smtClean="0"/>
              <a:t> </a:t>
            </a:r>
            <a:r>
              <a:rPr lang="ru-RU" dirty="0" err="1"/>
              <a:t>захворювань</a:t>
            </a:r>
            <a:r>
              <a:rPr lang="ru-RU" dirty="0"/>
              <a:t> людей,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рослин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б)</a:t>
            </a:r>
            <a:r>
              <a:rPr lang="ru-RU" dirty="0" err="1" smtClean="0"/>
              <a:t>псування</a:t>
            </a:r>
            <a:r>
              <a:rPr lang="ru-RU" dirty="0" smtClean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і </a:t>
            </a:r>
            <a:r>
              <a:rPr lang="ru-RU" dirty="0" err="1"/>
              <a:t>товарів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Мікробіологія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103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4313" y="2085082"/>
            <a:ext cx="5311411" cy="3877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1) </a:t>
            </a:r>
            <a:r>
              <a:rPr lang="ru-RU" dirty="0" err="1"/>
              <a:t>медична</a:t>
            </a:r>
            <a:r>
              <a:rPr lang="ru-RU" dirty="0"/>
              <a:t>, </a:t>
            </a:r>
            <a:r>
              <a:rPr lang="ru-RU" dirty="0" err="1"/>
              <a:t>ветеринарна</a:t>
            </a:r>
            <a:r>
              <a:rPr lang="ru-RU" dirty="0"/>
              <a:t>, </a:t>
            </a:r>
            <a:r>
              <a:rPr lang="ru-RU" dirty="0" err="1"/>
              <a:t>санітарна</a:t>
            </a:r>
            <a:r>
              <a:rPr lang="ru-RU" dirty="0"/>
              <a:t>, </a:t>
            </a:r>
            <a:r>
              <a:rPr lang="ru-RU" dirty="0" err="1"/>
              <a:t>сільськогосподарська</a:t>
            </a:r>
            <a:r>
              <a:rPr lang="ru-RU" dirty="0"/>
              <a:t>, </a:t>
            </a:r>
            <a:r>
              <a:rPr lang="ru-RU" dirty="0" err="1"/>
              <a:t>водна</a:t>
            </a:r>
            <a:r>
              <a:rPr lang="ru-RU" dirty="0"/>
              <a:t>, </a:t>
            </a:r>
            <a:r>
              <a:rPr lang="ru-RU" dirty="0" err="1"/>
              <a:t>морська</a:t>
            </a:r>
            <a:r>
              <a:rPr lang="ru-RU" dirty="0"/>
              <a:t>, </a:t>
            </a:r>
            <a:r>
              <a:rPr lang="ru-RU" dirty="0" err="1"/>
              <a:t>геологічна</a:t>
            </a:r>
            <a:r>
              <a:rPr lang="ru-RU" dirty="0"/>
              <a:t>, </a:t>
            </a:r>
            <a:r>
              <a:rPr lang="ru-RU" dirty="0" err="1"/>
              <a:t>космічна</a:t>
            </a:r>
            <a:r>
              <a:rPr lang="ru-RU" dirty="0"/>
              <a:t>, </a:t>
            </a:r>
            <a:r>
              <a:rPr lang="ru-RU" dirty="0" err="1"/>
              <a:t>технічна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dirty="0" err="1"/>
              <a:t>мікробіологія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: молока і </a:t>
            </a:r>
            <a:r>
              <a:rPr lang="ru-RU" dirty="0" err="1"/>
              <a:t>молочних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м’ясних</a:t>
            </a:r>
            <a:r>
              <a:rPr lang="ru-RU" dirty="0"/>
              <a:t> і </a:t>
            </a:r>
            <a:r>
              <a:rPr lang="ru-RU" dirty="0" err="1"/>
              <a:t>рибних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фруктів</a:t>
            </a:r>
            <a:r>
              <a:rPr lang="ru-RU" dirty="0"/>
              <a:t> та </a:t>
            </a:r>
            <a:r>
              <a:rPr lang="ru-RU" dirty="0" err="1"/>
              <a:t>овочів</a:t>
            </a:r>
            <a:r>
              <a:rPr lang="ru-RU" dirty="0"/>
              <a:t> і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dirty="0" err="1"/>
              <a:t>мікробіологія</a:t>
            </a:r>
            <a:r>
              <a:rPr lang="ru-RU" dirty="0"/>
              <a:t> </a:t>
            </a:r>
            <a:r>
              <a:rPr lang="ru-RU" dirty="0" err="1"/>
              <a:t>непродовольчих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: </a:t>
            </a:r>
            <a:r>
              <a:rPr lang="ru-RU" dirty="0" err="1"/>
              <a:t>деревини</a:t>
            </a:r>
            <a:r>
              <a:rPr lang="ru-RU" dirty="0"/>
              <a:t>, </a:t>
            </a:r>
            <a:r>
              <a:rPr lang="ru-RU" dirty="0" err="1"/>
              <a:t>шкір</a:t>
            </a:r>
            <a:r>
              <a:rPr lang="ru-RU" dirty="0"/>
              <a:t> і </a:t>
            </a:r>
            <a:r>
              <a:rPr lang="ru-RU" dirty="0" err="1"/>
              <a:t>хутра</a:t>
            </a:r>
            <a:r>
              <a:rPr lang="ru-RU" dirty="0"/>
              <a:t>, </a:t>
            </a:r>
            <a:r>
              <a:rPr lang="ru-RU" dirty="0" err="1"/>
              <a:t>волокнистих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Мікробіологія</a:t>
            </a:r>
            <a:r>
              <a:rPr lang="ru-RU" dirty="0"/>
              <a:t> як наука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05" y="2204864"/>
            <a:ext cx="1368152" cy="2057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27" y="5033633"/>
            <a:ext cx="2002563" cy="149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71497"/>
            <a:ext cx="2015480" cy="176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509" y="2585783"/>
            <a:ext cx="1608028" cy="1964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621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chemeClr val="accent1"/>
                </a:solidFill>
              </a:rPr>
              <a:t>Мікробіологічна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промисловість</a:t>
            </a:r>
            <a:r>
              <a:rPr lang="ru-RU" dirty="0" smtClean="0"/>
              <a:t> –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виробничі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базуються</a:t>
            </a:r>
            <a:r>
              <a:rPr lang="ru-RU" dirty="0"/>
              <a:t> на </a:t>
            </a:r>
            <a:r>
              <a:rPr lang="ru-RU" dirty="0" err="1"/>
              <a:t>мікробіологічному</a:t>
            </a:r>
            <a:r>
              <a:rPr lang="ru-RU" dirty="0"/>
              <a:t> </a:t>
            </a:r>
            <a:r>
              <a:rPr lang="ru-RU" dirty="0" err="1"/>
              <a:t>синтезі</a:t>
            </a:r>
            <a:r>
              <a:rPr lang="ru-RU" dirty="0"/>
              <a:t> </a:t>
            </a:r>
            <a:r>
              <a:rPr lang="ru-RU" dirty="0" err="1"/>
              <a:t>коштовних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нехарчової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(</a:t>
            </a:r>
            <a:r>
              <a:rPr lang="ru-RU" dirty="0" err="1"/>
              <a:t>вуглеводнів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і газу, </a:t>
            </a:r>
            <a:r>
              <a:rPr lang="ru-RU" dirty="0" err="1"/>
              <a:t>гідролізату</a:t>
            </a:r>
            <a:r>
              <a:rPr lang="ru-RU" dirty="0"/>
              <a:t> </a:t>
            </a:r>
            <a:r>
              <a:rPr lang="ru-RU" dirty="0" err="1"/>
              <a:t>деревини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цукрового</a:t>
            </a:r>
            <a:r>
              <a:rPr lang="ru-RU" dirty="0"/>
              <a:t> </a:t>
            </a:r>
            <a:r>
              <a:rPr lang="ru-RU" dirty="0" err="1"/>
              <a:t>буряка</a:t>
            </a:r>
            <a:r>
              <a:rPr lang="ru-RU" dirty="0"/>
              <a:t>, </a:t>
            </a:r>
            <a:r>
              <a:rPr lang="ru-RU" dirty="0" err="1"/>
              <a:t>кукурудзи</a:t>
            </a:r>
            <a:r>
              <a:rPr lang="ru-RU" dirty="0"/>
              <a:t>, </a:t>
            </a:r>
            <a:r>
              <a:rPr lang="ru-RU" dirty="0" err="1"/>
              <a:t>олійних</a:t>
            </a:r>
            <a:r>
              <a:rPr lang="ru-RU" dirty="0"/>
              <a:t> і </a:t>
            </a:r>
            <a:r>
              <a:rPr lang="ru-RU" dirty="0" err="1"/>
              <a:t>круп'яних</a:t>
            </a:r>
            <a:r>
              <a:rPr lang="ru-RU" dirty="0"/>
              <a:t> культур і т.д. </a:t>
            </a:r>
            <a:endParaRPr lang="ru-RU" dirty="0" smtClean="0"/>
          </a:p>
          <a:p>
            <a:r>
              <a:rPr lang="ru-RU" dirty="0" err="1" smtClean="0"/>
              <a:t>Випускає</a:t>
            </a:r>
            <a:r>
              <a:rPr lang="ru-RU" dirty="0" smtClean="0"/>
              <a:t> </a:t>
            </a:r>
            <a:r>
              <a:rPr lang="ru-RU" dirty="0" err="1"/>
              <a:t>білково-вітамінні</a:t>
            </a:r>
            <a:r>
              <a:rPr lang="ru-RU" dirty="0"/>
              <a:t> </a:t>
            </a:r>
            <a:r>
              <a:rPr lang="ru-RU" dirty="0" err="1"/>
              <a:t>концентрати</a:t>
            </a:r>
            <a:r>
              <a:rPr lang="ru-RU" dirty="0"/>
              <a:t>, </a:t>
            </a:r>
            <a:r>
              <a:rPr lang="ru-RU" dirty="0" err="1"/>
              <a:t>амінокислоти</a:t>
            </a:r>
            <a:r>
              <a:rPr lang="ru-RU" dirty="0"/>
              <a:t>, </a:t>
            </a:r>
            <a:r>
              <a:rPr lang="ru-RU" dirty="0" err="1"/>
              <a:t>вітаміни</a:t>
            </a:r>
            <a:r>
              <a:rPr lang="ru-RU" dirty="0"/>
              <a:t>, </a:t>
            </a:r>
            <a:r>
              <a:rPr lang="ru-RU" dirty="0" err="1"/>
              <a:t>ферментні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, </a:t>
            </a:r>
            <a:r>
              <a:rPr lang="ru-RU" dirty="0" err="1"/>
              <a:t>антибіотики</a:t>
            </a:r>
            <a:r>
              <a:rPr lang="ru-RU" dirty="0"/>
              <a:t>, </a:t>
            </a:r>
            <a:r>
              <a:rPr lang="ru-RU" dirty="0" err="1"/>
              <a:t>бактерійні</a:t>
            </a:r>
            <a:r>
              <a:rPr lang="ru-RU" dirty="0"/>
              <a:t> і </a:t>
            </a:r>
            <a:r>
              <a:rPr lang="ru-RU" dirty="0" err="1"/>
              <a:t>вірусні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шкідників</a:t>
            </a:r>
            <a:r>
              <a:rPr lang="ru-RU" dirty="0"/>
              <a:t> і хвороб, </a:t>
            </a:r>
            <a:r>
              <a:rPr lang="ru-RU" dirty="0" err="1"/>
              <a:t>бактерійні</a:t>
            </a:r>
            <a:r>
              <a:rPr lang="ru-RU" dirty="0"/>
              <a:t> </a:t>
            </a:r>
            <a:r>
              <a:rPr lang="ru-RU" dirty="0" err="1"/>
              <a:t>добрива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комплексної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рослинної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— фурфурол, </a:t>
            </a:r>
            <a:r>
              <a:rPr lang="ru-RU" dirty="0" err="1"/>
              <a:t>ксиліт</a:t>
            </a:r>
            <a:r>
              <a:rPr lang="ru-RU" dirty="0"/>
              <a:t> і </a:t>
            </a:r>
            <a:r>
              <a:rPr lang="ru-RU" dirty="0" err="1"/>
              <a:t>ін</a:t>
            </a:r>
            <a:r>
              <a:rPr lang="ru-RU" dirty="0"/>
              <a:t>.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науково-технічної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і заснована на </a:t>
            </a:r>
            <a:r>
              <a:rPr lang="ru-RU" dirty="0" err="1"/>
              <a:t>новітніх</a:t>
            </a:r>
            <a:r>
              <a:rPr lang="ru-RU" dirty="0"/>
              <a:t> </a:t>
            </a:r>
            <a:r>
              <a:rPr lang="ru-RU" dirty="0" err="1"/>
              <a:t>досягненнях</a:t>
            </a:r>
            <a:r>
              <a:rPr lang="ru-RU" dirty="0"/>
              <a:t> </a:t>
            </a:r>
            <a:r>
              <a:rPr lang="ru-RU" dirty="0" err="1"/>
              <a:t>технічною</a:t>
            </a:r>
            <a:r>
              <a:rPr lang="ru-RU" dirty="0"/>
              <a:t> </a:t>
            </a:r>
            <a:r>
              <a:rPr lang="ru-RU" dirty="0" err="1"/>
              <a:t>мікробіології</a:t>
            </a:r>
            <a:r>
              <a:rPr lang="ru-RU" dirty="0"/>
              <a:t>, </a:t>
            </a:r>
            <a:r>
              <a:rPr lang="ru-RU" dirty="0" err="1"/>
              <a:t>хімії</a:t>
            </a:r>
            <a:r>
              <a:rPr lang="ru-RU" dirty="0"/>
              <a:t>, </a:t>
            </a:r>
            <a:r>
              <a:rPr lang="ru-RU" dirty="0" err="1"/>
              <a:t>фізики</a:t>
            </a:r>
            <a:r>
              <a:rPr lang="ru-RU" dirty="0"/>
              <a:t>,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і </a:t>
            </a:r>
            <a:r>
              <a:rPr lang="ru-RU" dirty="0" err="1"/>
              <a:t>кібернетики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uk-UA" dirty="0" smtClean="0"/>
              <a:t>Мікробіологічна промисловість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217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9995" y="2348880"/>
            <a:ext cx="4176464" cy="4132981"/>
          </a:xfrm>
          <a:ln>
            <a:solidFill>
              <a:srgbClr val="92D05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і </a:t>
            </a:r>
            <a:r>
              <a:rPr lang="ru-RU" dirty="0" err="1"/>
              <a:t>дріжджі</a:t>
            </a:r>
            <a:r>
              <a:rPr lang="ru-RU" dirty="0"/>
              <a:t> </a:t>
            </a:r>
            <a:r>
              <a:rPr lang="ru-RU" dirty="0" err="1"/>
              <a:t>побачив</a:t>
            </a:r>
            <a:r>
              <a:rPr lang="ru-RU" dirty="0"/>
              <a:t> А. </a:t>
            </a:r>
            <a:r>
              <a:rPr lang="ru-RU" dirty="0" smtClean="0"/>
              <a:t>Левенгук. </a:t>
            </a:r>
            <a:r>
              <a:rPr lang="ru-RU" dirty="0" err="1"/>
              <a:t>Творцем</a:t>
            </a:r>
            <a:r>
              <a:rPr lang="ru-RU" dirty="0"/>
              <a:t> </a:t>
            </a:r>
            <a:r>
              <a:rPr lang="ru-RU" dirty="0" err="1" smtClean="0"/>
              <a:t>мікробіології</a:t>
            </a:r>
            <a:r>
              <a:rPr lang="ru-RU" dirty="0" smtClean="0"/>
              <a:t> </a:t>
            </a:r>
            <a:r>
              <a:rPr lang="ru-RU" dirty="0"/>
              <a:t>як науки </a:t>
            </a:r>
            <a:r>
              <a:rPr lang="ru-RU" dirty="0" err="1"/>
              <a:t>був</a:t>
            </a:r>
            <a:r>
              <a:rPr lang="ru-RU" dirty="0"/>
              <a:t> Л. Пастер,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з'ясував</a:t>
            </a:r>
            <a:r>
              <a:rPr lang="ru-RU" dirty="0"/>
              <a:t> роль </a:t>
            </a:r>
            <a:r>
              <a:rPr lang="ru-RU" dirty="0" err="1"/>
              <a:t>мікроорганізмів</a:t>
            </a:r>
            <a:r>
              <a:rPr lang="ru-RU" dirty="0"/>
              <a:t> в </a:t>
            </a:r>
            <a:r>
              <a:rPr lang="ru-RU" dirty="0" err="1"/>
              <a:t>бродіннях</a:t>
            </a:r>
            <a:r>
              <a:rPr lang="ru-RU" dirty="0"/>
              <a:t> (</a:t>
            </a:r>
            <a:r>
              <a:rPr lang="ru-RU" dirty="0" err="1"/>
              <a:t>виноробство</a:t>
            </a:r>
            <a:r>
              <a:rPr lang="ru-RU" dirty="0"/>
              <a:t>, </a:t>
            </a:r>
            <a:r>
              <a:rPr lang="ru-RU" dirty="0" err="1"/>
              <a:t>пивоваріння</a:t>
            </a:r>
            <a:r>
              <a:rPr lang="ru-RU" dirty="0"/>
              <a:t>) і у </a:t>
            </a:r>
            <a:r>
              <a:rPr lang="ru-RU" dirty="0" err="1"/>
              <a:t>виникненні</a:t>
            </a:r>
            <a:r>
              <a:rPr lang="ru-RU" dirty="0"/>
              <a:t> хвороб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Виняткове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заразливими</a:t>
            </a:r>
            <a:r>
              <a:rPr lang="ru-RU" dirty="0"/>
              <a:t> хворобами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запропонований</a:t>
            </a:r>
            <a:r>
              <a:rPr lang="ru-RU" dirty="0"/>
              <a:t> Пастером метод </a:t>
            </a:r>
            <a:r>
              <a:rPr lang="ru-RU" dirty="0" err="1"/>
              <a:t>запобіжних</a:t>
            </a:r>
            <a:r>
              <a:rPr lang="ru-RU" dirty="0"/>
              <a:t> </a:t>
            </a:r>
            <a:r>
              <a:rPr lang="ru-RU" dirty="0" err="1"/>
              <a:t>щеплень</a:t>
            </a:r>
            <a:r>
              <a:rPr lang="ru-RU" dirty="0"/>
              <a:t>,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введенні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ослаблених</a:t>
            </a:r>
            <a:r>
              <a:rPr lang="ru-RU" dirty="0"/>
              <a:t> культур </a:t>
            </a:r>
            <a:r>
              <a:rPr lang="ru-RU" dirty="0" err="1"/>
              <a:t>хвороботворних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. </a:t>
            </a:r>
            <a:r>
              <a:rPr lang="ru-RU" dirty="0" err="1"/>
              <a:t>Задовго</a:t>
            </a:r>
            <a:r>
              <a:rPr lang="ru-RU" dirty="0"/>
              <a:t> до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Пастер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щеплення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вірусної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— сказу. </a:t>
            </a:r>
            <a:r>
              <a:rPr lang="ru-RU" dirty="0" err="1"/>
              <a:t>Він</a:t>
            </a:r>
            <a:r>
              <a:rPr lang="ru-RU" dirty="0"/>
              <a:t> же </a:t>
            </a:r>
            <a:r>
              <a:rPr lang="ru-RU" dirty="0" err="1"/>
              <a:t>довів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неможливе</a:t>
            </a:r>
            <a:r>
              <a:rPr lang="ru-RU" dirty="0"/>
              <a:t> </a:t>
            </a:r>
            <a:r>
              <a:rPr lang="ru-RU" dirty="0" err="1"/>
              <a:t>мимовільне</a:t>
            </a:r>
            <a:r>
              <a:rPr lang="ru-RU" dirty="0"/>
              <a:t> </a:t>
            </a:r>
            <a:r>
              <a:rPr lang="ru-RU" dirty="0" err="1"/>
              <a:t>зародження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послужили </a:t>
            </a:r>
            <a:r>
              <a:rPr lang="ru-RU" dirty="0" err="1"/>
              <a:t>науковою</a:t>
            </a:r>
            <a:r>
              <a:rPr lang="ru-RU" dirty="0"/>
              <a:t> основою </a:t>
            </a:r>
            <a:r>
              <a:rPr lang="ru-RU" dirty="0" err="1"/>
              <a:t>стерилізації</a:t>
            </a:r>
            <a:r>
              <a:rPr lang="ru-RU" dirty="0"/>
              <a:t> </a:t>
            </a:r>
            <a:r>
              <a:rPr lang="ru-RU" dirty="0" err="1"/>
              <a:t>хірургічних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і </a:t>
            </a:r>
            <a:r>
              <a:rPr lang="ru-RU" dirty="0" err="1"/>
              <a:t>перев'язувальних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приготування</a:t>
            </a:r>
            <a:r>
              <a:rPr lang="ru-RU" dirty="0"/>
              <a:t> </a:t>
            </a:r>
            <a:r>
              <a:rPr lang="ru-RU" dirty="0" err="1"/>
              <a:t>консервів</a:t>
            </a:r>
            <a:r>
              <a:rPr lang="ru-RU" dirty="0"/>
              <a:t>, </a:t>
            </a:r>
            <a:r>
              <a:rPr lang="ru-RU" dirty="0" err="1"/>
              <a:t>пастеризації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і т.д.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49217" cy="1054250"/>
          </a:xfrm>
        </p:spPr>
        <p:txBody>
          <a:bodyPr/>
          <a:lstStyle/>
          <a:p>
            <a:r>
              <a:rPr lang="uk-UA" dirty="0" smtClean="0"/>
              <a:t>Виникнення мікробіології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06684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0928"/>
            <a:ext cx="211909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5589240"/>
            <a:ext cx="2160240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       Л. Пастер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589240"/>
            <a:ext cx="1994840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   А. </a:t>
            </a:r>
            <a:r>
              <a:rPr lang="uk-UA" dirty="0" err="1" smtClean="0"/>
              <a:t>Левенгук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815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8"/>
            <a:ext cx="7977209" cy="4320479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sz="2600" dirty="0">
                <a:solidFill>
                  <a:srgbClr val="FF0000"/>
                </a:solidFill>
              </a:rPr>
              <a:t>До </a:t>
            </a:r>
            <a:r>
              <a:rPr lang="ru-RU" sz="2600" dirty="0" err="1">
                <a:solidFill>
                  <a:srgbClr val="FF0000"/>
                </a:solidFill>
              </a:rPr>
              <a:t>методів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>
                <a:solidFill>
                  <a:srgbClr val="FF0000"/>
                </a:solidFill>
              </a:rPr>
              <a:t>дослідження</a:t>
            </a:r>
            <a:r>
              <a:rPr lang="ru-RU" sz="2600" dirty="0">
                <a:solidFill>
                  <a:srgbClr val="FF0000"/>
                </a:solidFill>
              </a:rPr>
              <a:t> будь-</a:t>
            </a:r>
            <a:r>
              <a:rPr lang="ru-RU" sz="2600" dirty="0" err="1">
                <a:solidFill>
                  <a:srgbClr val="FF0000"/>
                </a:solidFill>
              </a:rPr>
              <a:t>яких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>
                <a:solidFill>
                  <a:srgbClr val="FF0000"/>
                </a:solidFill>
              </a:rPr>
              <a:t>мікроорганізмів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>
                <a:solidFill>
                  <a:srgbClr val="FF0000"/>
                </a:solidFill>
              </a:rPr>
              <a:t>відносять</a:t>
            </a:r>
            <a:r>
              <a:rPr lang="ru-RU" sz="26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ru-RU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      ■</a:t>
            </a:r>
            <a:r>
              <a:rPr lang="ru-RU" sz="2600" dirty="0" err="1" smtClean="0"/>
              <a:t>мікроскопічний</a:t>
            </a:r>
            <a:r>
              <a:rPr lang="ru-RU" sz="2600" dirty="0" smtClean="0"/>
              <a:t> </a:t>
            </a:r>
            <a:r>
              <a:rPr lang="ru-RU" sz="2600" dirty="0"/>
              <a:t>метод: </a:t>
            </a:r>
            <a:r>
              <a:rPr lang="ru-RU" sz="2600" dirty="0" err="1"/>
              <a:t>світлова</a:t>
            </a:r>
            <a:r>
              <a:rPr lang="ru-RU" sz="2600" dirty="0"/>
              <a:t>, фазово-контрастна, </a:t>
            </a:r>
            <a:r>
              <a:rPr lang="ru-RU" sz="2600" dirty="0" err="1"/>
              <a:t>темнопольна</a:t>
            </a:r>
            <a:r>
              <a:rPr lang="ru-RU" sz="2600" dirty="0"/>
              <a:t>, флуоресцентна, </a:t>
            </a:r>
            <a:r>
              <a:rPr lang="ru-RU" sz="2600" dirty="0" err="1"/>
              <a:t>електронна</a:t>
            </a:r>
            <a:r>
              <a:rPr lang="ru-RU" sz="2600" dirty="0"/>
              <a:t>;</a:t>
            </a:r>
          </a:p>
          <a:p>
            <a:pPr marL="0" indent="0">
              <a:buNone/>
            </a:pPr>
            <a:r>
              <a:rPr lang="ru-RU" sz="2600" dirty="0" smtClean="0"/>
              <a:t>          ■</a:t>
            </a:r>
            <a:r>
              <a:rPr lang="ru-RU" sz="2600" dirty="0" err="1"/>
              <a:t>культуральний</a:t>
            </a:r>
            <a:r>
              <a:rPr lang="ru-RU" sz="2600" dirty="0"/>
              <a:t> метод (</a:t>
            </a:r>
            <a:r>
              <a:rPr lang="ru-RU" sz="2600" dirty="0" err="1"/>
              <a:t>бактеріологічний</a:t>
            </a:r>
            <a:r>
              <a:rPr lang="ru-RU" sz="2600" dirty="0"/>
              <a:t>, </a:t>
            </a:r>
            <a:r>
              <a:rPr lang="ru-RU" sz="2600" dirty="0" err="1"/>
              <a:t>вірусологічний</a:t>
            </a:r>
            <a:r>
              <a:rPr lang="ru-RU" sz="2600" dirty="0"/>
              <a:t>);</a:t>
            </a:r>
          </a:p>
          <a:p>
            <a:pPr marL="0" indent="0">
              <a:buNone/>
            </a:pPr>
            <a:r>
              <a:rPr lang="ru-RU" sz="2600" dirty="0" smtClean="0"/>
              <a:t>          ■</a:t>
            </a:r>
            <a:r>
              <a:rPr lang="ru-RU" sz="2600" dirty="0" err="1"/>
              <a:t>біологічний</a:t>
            </a:r>
            <a:r>
              <a:rPr lang="ru-RU" sz="2600" dirty="0"/>
              <a:t> метод (</a:t>
            </a:r>
            <a:r>
              <a:rPr lang="ru-RU" sz="2600" dirty="0" err="1"/>
              <a:t>зараження</a:t>
            </a:r>
            <a:r>
              <a:rPr lang="ru-RU" sz="2600" dirty="0"/>
              <a:t> </a:t>
            </a:r>
            <a:r>
              <a:rPr lang="ru-RU" sz="2600" dirty="0" err="1"/>
              <a:t>лабораторних</a:t>
            </a:r>
            <a:r>
              <a:rPr lang="ru-RU" sz="2600" dirty="0"/>
              <a:t> </a:t>
            </a:r>
            <a:r>
              <a:rPr lang="ru-RU" sz="2600" dirty="0" err="1"/>
              <a:t>тварин</a:t>
            </a:r>
            <a:r>
              <a:rPr lang="ru-RU" sz="2600" dirty="0"/>
              <a:t> з </a:t>
            </a:r>
            <a:r>
              <a:rPr lang="ru-RU" sz="2600" dirty="0" err="1"/>
              <a:t>відтворенням</a:t>
            </a:r>
            <a:r>
              <a:rPr lang="ru-RU" sz="2600" dirty="0"/>
              <a:t> </a:t>
            </a:r>
            <a:r>
              <a:rPr lang="ru-RU" sz="2600" dirty="0" err="1"/>
              <a:t>інфекційного</a:t>
            </a:r>
            <a:r>
              <a:rPr lang="ru-RU" sz="2600" dirty="0"/>
              <a:t> </a:t>
            </a:r>
            <a:r>
              <a:rPr lang="ru-RU" sz="2600" dirty="0" err="1"/>
              <a:t>процесу</a:t>
            </a:r>
            <a:r>
              <a:rPr lang="ru-RU" sz="2600" dirty="0"/>
              <a:t> на </a:t>
            </a:r>
            <a:r>
              <a:rPr lang="ru-RU" sz="2600" dirty="0" err="1"/>
              <a:t>чутливих</a:t>
            </a:r>
            <a:r>
              <a:rPr lang="ru-RU" sz="2600" dirty="0"/>
              <a:t> моделях;</a:t>
            </a:r>
          </a:p>
          <a:p>
            <a:pPr marL="0" indent="0">
              <a:buNone/>
            </a:pPr>
            <a:r>
              <a:rPr lang="ru-RU" sz="2600" dirty="0" smtClean="0"/>
              <a:t>          ■</a:t>
            </a:r>
            <a:r>
              <a:rPr lang="ru-RU" sz="2600" dirty="0"/>
              <a:t>молекулярно-</a:t>
            </a:r>
            <a:r>
              <a:rPr lang="ru-RU" sz="2600" dirty="0" err="1"/>
              <a:t>генетичний</a:t>
            </a:r>
            <a:r>
              <a:rPr lang="ru-RU" sz="2600" dirty="0"/>
              <a:t> метод [ПЛР - </a:t>
            </a:r>
            <a:r>
              <a:rPr lang="ru-RU" sz="2600" dirty="0" err="1"/>
              <a:t>полімеразна</a:t>
            </a:r>
            <a:r>
              <a:rPr lang="ru-RU" sz="2600" dirty="0"/>
              <a:t> </a:t>
            </a:r>
            <a:r>
              <a:rPr lang="ru-RU" sz="2600" dirty="0" err="1"/>
              <a:t>ланцюгова</a:t>
            </a:r>
            <a:r>
              <a:rPr lang="ru-RU" sz="2600" dirty="0"/>
              <a:t> </a:t>
            </a:r>
            <a:r>
              <a:rPr lang="ru-RU" sz="2600" dirty="0" err="1"/>
              <a:t>реакція</a:t>
            </a:r>
            <a:r>
              <a:rPr lang="ru-RU" sz="2600" dirty="0"/>
              <a:t>, ДНК-і РНК-</a:t>
            </a:r>
            <a:r>
              <a:rPr lang="ru-RU" sz="2600" dirty="0" err="1"/>
              <a:t>зонди</a:t>
            </a:r>
            <a:r>
              <a:rPr lang="ru-RU" sz="2600" dirty="0"/>
              <a:t> та </a:t>
            </a:r>
            <a:r>
              <a:rPr lang="ru-RU" sz="2600" dirty="0" err="1"/>
              <a:t>ін</a:t>
            </a:r>
            <a:r>
              <a:rPr lang="ru-RU" sz="2600" dirty="0"/>
              <a:t>];</a:t>
            </a:r>
          </a:p>
          <a:p>
            <a:pPr marL="0" indent="0">
              <a:buNone/>
            </a:pPr>
            <a:r>
              <a:rPr lang="ru-RU" sz="2600" dirty="0" smtClean="0"/>
              <a:t>          ■</a:t>
            </a:r>
            <a:r>
              <a:rPr lang="ru-RU" sz="2600" dirty="0" err="1"/>
              <a:t>серологічний</a:t>
            </a:r>
            <a:r>
              <a:rPr lang="ru-RU" sz="2600" dirty="0"/>
              <a:t> метод - </a:t>
            </a:r>
            <a:r>
              <a:rPr lang="ru-RU" sz="2600" dirty="0" err="1"/>
              <a:t>виявлення</a:t>
            </a:r>
            <a:r>
              <a:rPr lang="ru-RU" sz="2600" dirty="0"/>
              <a:t> </a:t>
            </a:r>
            <a:r>
              <a:rPr lang="ru-RU" sz="2600" dirty="0" err="1"/>
              <a:t>антигенів</a:t>
            </a:r>
            <a:r>
              <a:rPr lang="ru-RU" sz="2600" dirty="0"/>
              <a:t> </a:t>
            </a:r>
            <a:r>
              <a:rPr lang="ru-RU" sz="2600" dirty="0" err="1"/>
              <a:t>мікроорганізмів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антитіл</a:t>
            </a:r>
            <a:r>
              <a:rPr lang="ru-RU" sz="2600" dirty="0"/>
              <a:t> до них;</a:t>
            </a:r>
          </a:p>
          <a:p>
            <a:endParaRPr lang="ru-RU" sz="2600" dirty="0"/>
          </a:p>
          <a:p>
            <a:r>
              <a:rPr lang="ru-RU" sz="2600" dirty="0">
                <a:solidFill>
                  <a:srgbClr val="FF0000"/>
                </a:solidFill>
              </a:rPr>
              <a:t>Мета </a:t>
            </a:r>
            <a:r>
              <a:rPr lang="ru-RU" sz="2600" dirty="0" err="1">
                <a:solidFill>
                  <a:srgbClr val="FF0000"/>
                </a:solidFill>
              </a:rPr>
              <a:t>медичної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>
                <a:solidFill>
                  <a:srgbClr val="FF0000"/>
                </a:solidFill>
              </a:rPr>
              <a:t>мікробіології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/>
              <a:t>- </a:t>
            </a:r>
            <a:r>
              <a:rPr lang="ru-RU" sz="2600" dirty="0" err="1"/>
              <a:t>глибоке</a:t>
            </a:r>
            <a:r>
              <a:rPr lang="ru-RU" sz="2600" dirty="0"/>
              <a:t> </a:t>
            </a:r>
            <a:r>
              <a:rPr lang="ru-RU" sz="2600" dirty="0" err="1"/>
              <a:t>вивчення</a:t>
            </a:r>
            <a:r>
              <a:rPr lang="ru-RU" sz="2600" dirty="0"/>
              <a:t> </a:t>
            </a:r>
            <a:r>
              <a:rPr lang="ru-RU" sz="2600" dirty="0" err="1"/>
              <a:t>структури</a:t>
            </a:r>
            <a:r>
              <a:rPr lang="ru-RU" sz="2600" dirty="0"/>
              <a:t> і </a:t>
            </a:r>
            <a:r>
              <a:rPr lang="ru-RU" sz="2600" dirty="0" err="1"/>
              <a:t>найважливіших</a:t>
            </a:r>
            <a:r>
              <a:rPr lang="ru-RU" sz="2600" dirty="0"/>
              <a:t> </a:t>
            </a:r>
            <a:r>
              <a:rPr lang="ru-RU" sz="2600" dirty="0" err="1"/>
              <a:t>біологічних</a:t>
            </a:r>
            <a:r>
              <a:rPr lang="ru-RU" sz="2600" dirty="0"/>
              <a:t> </a:t>
            </a:r>
            <a:r>
              <a:rPr lang="ru-RU" sz="2600" dirty="0" err="1"/>
              <a:t>властивостей</a:t>
            </a:r>
            <a:r>
              <a:rPr lang="ru-RU" sz="2600" dirty="0"/>
              <a:t> </a:t>
            </a:r>
            <a:r>
              <a:rPr lang="ru-RU" sz="2600" dirty="0" err="1"/>
              <a:t>патогенних</a:t>
            </a:r>
            <a:r>
              <a:rPr lang="ru-RU" sz="2600" dirty="0"/>
              <a:t> </a:t>
            </a:r>
            <a:r>
              <a:rPr lang="ru-RU" sz="2600" dirty="0" err="1"/>
              <a:t>мікробів</a:t>
            </a:r>
            <a:r>
              <a:rPr lang="ru-RU" sz="2600" dirty="0"/>
              <a:t>, </a:t>
            </a:r>
            <a:r>
              <a:rPr lang="ru-RU" sz="2600" dirty="0" err="1"/>
              <a:t>взаємини</a:t>
            </a:r>
            <a:r>
              <a:rPr lang="ru-RU" sz="2600" dirty="0"/>
              <a:t> </a:t>
            </a:r>
            <a:r>
              <a:rPr lang="ru-RU" sz="2600" dirty="0" err="1"/>
              <a:t>їх</a:t>
            </a:r>
            <a:r>
              <a:rPr lang="ru-RU" sz="2600" dirty="0"/>
              <a:t> з </a:t>
            </a:r>
            <a:r>
              <a:rPr lang="ru-RU" sz="2600" dirty="0" err="1"/>
              <a:t>організмом</a:t>
            </a:r>
            <a:r>
              <a:rPr lang="ru-RU" sz="2600" dirty="0"/>
              <a:t> </a:t>
            </a:r>
            <a:r>
              <a:rPr lang="ru-RU" sz="2600" dirty="0" err="1"/>
              <a:t>людини</a:t>
            </a:r>
            <a:r>
              <a:rPr lang="ru-RU" sz="2600" dirty="0"/>
              <a:t> в </a:t>
            </a:r>
            <a:r>
              <a:rPr lang="ru-RU" sz="2600" dirty="0" err="1"/>
              <a:t>певних</a:t>
            </a:r>
            <a:r>
              <a:rPr lang="ru-RU" sz="2600" dirty="0"/>
              <a:t> </a:t>
            </a:r>
            <a:r>
              <a:rPr lang="ru-RU" sz="2600" dirty="0" err="1"/>
              <a:t>умовах</a:t>
            </a:r>
            <a:r>
              <a:rPr lang="ru-RU" sz="2600" dirty="0"/>
              <a:t> природного і </a:t>
            </a:r>
            <a:r>
              <a:rPr lang="ru-RU" sz="2600" dirty="0" err="1"/>
              <a:t>соціального</a:t>
            </a:r>
            <a:r>
              <a:rPr lang="ru-RU" sz="2600" dirty="0"/>
              <a:t> </a:t>
            </a:r>
            <a:r>
              <a:rPr lang="ru-RU" sz="2600" dirty="0" err="1"/>
              <a:t>середовища</a:t>
            </a:r>
            <a:r>
              <a:rPr lang="ru-RU" sz="2600" dirty="0"/>
              <a:t>, </a:t>
            </a:r>
            <a:r>
              <a:rPr lang="ru-RU" sz="2600" dirty="0" err="1"/>
              <a:t>удосконалення</a:t>
            </a:r>
            <a:r>
              <a:rPr lang="ru-RU" sz="2600" dirty="0"/>
              <a:t> </a:t>
            </a:r>
            <a:r>
              <a:rPr lang="ru-RU" sz="2600" dirty="0" err="1"/>
              <a:t>методів</a:t>
            </a:r>
            <a:r>
              <a:rPr lang="ru-RU" sz="2600" dirty="0"/>
              <a:t> </a:t>
            </a:r>
            <a:r>
              <a:rPr lang="ru-RU" sz="2600" dirty="0" err="1"/>
              <a:t>мікробіологічної</a:t>
            </a:r>
            <a:r>
              <a:rPr lang="ru-RU" sz="2600" dirty="0"/>
              <a:t> </a:t>
            </a:r>
            <a:r>
              <a:rPr lang="ru-RU" sz="2600" dirty="0" err="1"/>
              <a:t>діагностики</a:t>
            </a:r>
            <a:r>
              <a:rPr lang="ru-RU" sz="2600" dirty="0"/>
              <a:t>, </a:t>
            </a:r>
            <a:r>
              <a:rPr lang="ru-RU" sz="2600" dirty="0" err="1"/>
              <a:t>розробка</a:t>
            </a:r>
            <a:r>
              <a:rPr lang="ru-RU" sz="2600" dirty="0"/>
              <a:t> </a:t>
            </a:r>
            <a:r>
              <a:rPr lang="ru-RU" sz="2600" dirty="0" err="1"/>
              <a:t>нових</a:t>
            </a:r>
            <a:r>
              <a:rPr lang="ru-RU" sz="2600" dirty="0"/>
              <a:t>, </a:t>
            </a:r>
            <a:r>
              <a:rPr lang="ru-RU" sz="2600" dirty="0" err="1"/>
              <a:t>більш</a:t>
            </a:r>
            <a:r>
              <a:rPr lang="ru-RU" sz="2600" dirty="0"/>
              <a:t> </a:t>
            </a:r>
            <a:r>
              <a:rPr lang="ru-RU" sz="2600" dirty="0" err="1"/>
              <a:t>ефективних</a:t>
            </a:r>
            <a:r>
              <a:rPr lang="ru-RU" sz="2600" dirty="0"/>
              <a:t> </a:t>
            </a:r>
            <a:r>
              <a:rPr lang="ru-RU" sz="2600" dirty="0" err="1"/>
              <a:t>лікувальних</a:t>
            </a:r>
            <a:r>
              <a:rPr lang="ru-RU" sz="2600" dirty="0"/>
              <a:t> і </a:t>
            </a:r>
            <a:r>
              <a:rPr lang="ru-RU" sz="2600" dirty="0" err="1"/>
              <a:t>профілактичних</a:t>
            </a:r>
            <a:r>
              <a:rPr lang="ru-RU" sz="2600" dirty="0"/>
              <a:t> </a:t>
            </a:r>
            <a:r>
              <a:rPr lang="ru-RU" sz="2600" dirty="0" err="1"/>
              <a:t>препаратів</a:t>
            </a:r>
            <a:r>
              <a:rPr lang="ru-RU" sz="2600" dirty="0"/>
              <a:t>, </a:t>
            </a:r>
            <a:r>
              <a:rPr lang="ru-RU" sz="2600" dirty="0" err="1"/>
              <a:t>вирішення</a:t>
            </a:r>
            <a:r>
              <a:rPr lang="ru-RU" sz="2600" dirty="0"/>
              <a:t> </a:t>
            </a:r>
            <a:r>
              <a:rPr lang="ru-RU" sz="2600" dirty="0" err="1"/>
              <a:t>такої</a:t>
            </a:r>
            <a:r>
              <a:rPr lang="ru-RU" sz="2600" dirty="0"/>
              <a:t> </a:t>
            </a:r>
            <a:r>
              <a:rPr lang="ru-RU" sz="2600" dirty="0" err="1"/>
              <a:t>важливої</a:t>
            </a:r>
            <a:r>
              <a:rPr lang="ru-RU" sz="2600" dirty="0"/>
              <a:t> ​​</a:t>
            </a:r>
            <a:r>
              <a:rPr lang="ru-RU" sz="2600" dirty="0" err="1"/>
              <a:t>проблеми</a:t>
            </a:r>
            <a:r>
              <a:rPr lang="ru-RU" sz="2600" dirty="0"/>
              <a:t>, як </a:t>
            </a:r>
            <a:r>
              <a:rPr lang="ru-RU" sz="2600" dirty="0" err="1"/>
              <a:t>ліквідація</a:t>
            </a:r>
            <a:r>
              <a:rPr lang="ru-RU" sz="2600" dirty="0"/>
              <a:t> і </a:t>
            </a:r>
            <a:r>
              <a:rPr lang="ru-RU" sz="2600" dirty="0" err="1"/>
              <a:t>попередження</a:t>
            </a:r>
            <a:r>
              <a:rPr lang="ru-RU" sz="2600" dirty="0"/>
              <a:t> </a:t>
            </a:r>
            <a:r>
              <a:rPr lang="ru-RU" sz="2600" dirty="0" err="1"/>
              <a:t>інфекційних</a:t>
            </a:r>
            <a:r>
              <a:rPr lang="ru-RU" sz="2600" dirty="0"/>
              <a:t> хвороб.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48351" cy="1054250"/>
          </a:xfrm>
        </p:spPr>
        <p:txBody>
          <a:bodyPr/>
          <a:lstStyle/>
          <a:p>
            <a:r>
              <a:rPr lang="ru-RU" dirty="0" err="1"/>
              <a:t>Методи</a:t>
            </a:r>
            <a:r>
              <a:rPr lang="ru-RU" dirty="0"/>
              <a:t> і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мікробіології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7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132856"/>
            <a:ext cx="5472608" cy="4392487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Бактерії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найпоширеніша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Вони </a:t>
            </a:r>
            <a:r>
              <a:rPr lang="ru-RU" dirty="0" err="1"/>
              <a:t>присутні</a:t>
            </a:r>
            <a:r>
              <a:rPr lang="ru-RU" dirty="0"/>
              <a:t> у </a:t>
            </a:r>
            <a:r>
              <a:rPr lang="ru-RU" dirty="0" err="1"/>
              <a:t>ґрунті</a:t>
            </a:r>
            <a:r>
              <a:rPr lang="ru-RU" dirty="0"/>
              <a:t>, </a:t>
            </a:r>
            <a:r>
              <a:rPr lang="ru-RU" dirty="0" err="1"/>
              <a:t>воді</a:t>
            </a:r>
            <a:r>
              <a:rPr lang="ru-RU" dirty="0"/>
              <a:t>, </a:t>
            </a:r>
            <a:r>
              <a:rPr lang="ru-RU" dirty="0" err="1"/>
              <a:t>повітрі</a:t>
            </a:r>
            <a:r>
              <a:rPr lang="ru-RU" dirty="0"/>
              <a:t> та як </a:t>
            </a:r>
            <a:r>
              <a:rPr lang="ru-RU" dirty="0" err="1"/>
              <a:t>симбіонти</a:t>
            </a:r>
            <a:r>
              <a:rPr lang="ru-RU" dirty="0"/>
              <a:t> у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організмах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в </a:t>
            </a:r>
            <a:r>
              <a:rPr lang="ru-RU" dirty="0" err="1"/>
              <a:t>грамі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40 млн </a:t>
            </a:r>
            <a:r>
              <a:rPr lang="ru-RU" dirty="0" err="1"/>
              <a:t>бактеріальних</a:t>
            </a:r>
            <a:r>
              <a:rPr lang="ru-RU" dirty="0"/>
              <a:t> </a:t>
            </a:r>
            <a:r>
              <a:rPr lang="ru-RU" dirty="0" err="1" smtClean="0"/>
              <a:t>клітин</a:t>
            </a:r>
            <a:r>
              <a:rPr lang="uk-UA" dirty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Планктонні</a:t>
            </a:r>
            <a:r>
              <a:rPr lang="ru-RU" dirty="0" smtClean="0"/>
              <a:t>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за </a:t>
            </a:r>
            <a:r>
              <a:rPr lang="ru-RU" dirty="0" err="1"/>
              <a:t>від</a:t>
            </a:r>
            <a:r>
              <a:rPr lang="ru-RU" dirty="0"/>
              <a:t> 50% до 90% (за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оцінками</a:t>
            </a:r>
            <a:r>
              <a:rPr lang="ru-RU" dirty="0"/>
              <a:t>)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.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в 10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шкірі</a:t>
            </a:r>
            <a:r>
              <a:rPr lang="ru-RU" dirty="0"/>
              <a:t> і в травному </a:t>
            </a:r>
            <a:r>
              <a:rPr lang="ru-RU" dirty="0" err="1" smtClean="0"/>
              <a:t>тракті</a:t>
            </a:r>
            <a:r>
              <a:rPr lang="ru-RU" dirty="0" smtClean="0"/>
              <a:t>. </a:t>
            </a:r>
            <a:r>
              <a:rPr lang="ru-RU" dirty="0" err="1"/>
              <a:t>Багато</a:t>
            </a:r>
            <a:r>
              <a:rPr lang="ru-RU" dirty="0"/>
              <a:t> з них </a:t>
            </a:r>
            <a:r>
              <a:rPr lang="ru-RU" dirty="0" err="1"/>
              <a:t>патогенні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 </a:t>
            </a:r>
            <a:r>
              <a:rPr lang="ru-RU" dirty="0" err="1"/>
              <a:t>Загалом</a:t>
            </a:r>
            <a:r>
              <a:rPr lang="ru-RU" dirty="0"/>
              <a:t>,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критичні</a:t>
            </a:r>
            <a:r>
              <a:rPr lang="ru-RU" dirty="0"/>
              <a:t> для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, вони </a:t>
            </a:r>
            <a:r>
              <a:rPr lang="ru-RU" dirty="0" err="1"/>
              <a:t>незамінні</a:t>
            </a:r>
            <a:r>
              <a:rPr lang="ru-RU" dirty="0"/>
              <a:t> на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кроках</a:t>
            </a:r>
            <a:r>
              <a:rPr lang="ru-RU" dirty="0"/>
              <a:t> </a:t>
            </a:r>
            <a:r>
              <a:rPr lang="ru-RU" dirty="0" err="1"/>
              <a:t>кругообігу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переробці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та </a:t>
            </a:r>
            <a:r>
              <a:rPr lang="ru-RU" dirty="0" err="1"/>
              <a:t>фіксації</a:t>
            </a:r>
            <a:r>
              <a:rPr lang="ru-RU" dirty="0"/>
              <a:t> атмосферного азоту.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Бактерії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44688"/>
            <a:ext cx="345243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5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Застосування бактерій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36912"/>
            <a:ext cx="3139712" cy="23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056686"/>
            <a:ext cx="58534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err="1" smtClean="0"/>
              <a:t>Бактерії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en-US" dirty="0"/>
              <a:t>Lactobacillus </a:t>
            </a:r>
            <a:r>
              <a:rPr lang="ru-RU" dirty="0"/>
              <a:t>в </a:t>
            </a:r>
            <a:r>
              <a:rPr lang="ru-RU" dirty="0" err="1"/>
              <a:t>комбінації</a:t>
            </a:r>
            <a:r>
              <a:rPr lang="ru-RU" dirty="0"/>
              <a:t> з </a:t>
            </a:r>
            <a:r>
              <a:rPr lang="ru-RU" dirty="0" err="1"/>
              <a:t>дріжджами</a:t>
            </a:r>
            <a:r>
              <a:rPr lang="ru-RU" dirty="0"/>
              <a:t> і </a:t>
            </a:r>
            <a:r>
              <a:rPr lang="ru-RU" dirty="0" err="1"/>
              <a:t>пліснявою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бродіння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сиру</a:t>
            </a:r>
            <a:r>
              <a:rPr lang="ru-RU" dirty="0"/>
              <a:t>, </a:t>
            </a:r>
            <a:r>
              <a:rPr lang="ru-RU" dirty="0" err="1"/>
              <a:t>солених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, </a:t>
            </a:r>
            <a:r>
              <a:rPr lang="ru-RU" dirty="0" err="1"/>
              <a:t>соєвого</a:t>
            </a:r>
            <a:r>
              <a:rPr lang="ru-RU" dirty="0"/>
              <a:t> соусу, оцту, вина і </a:t>
            </a:r>
            <a:r>
              <a:rPr lang="ru-RU" dirty="0" err="1" smtClean="0"/>
              <a:t>кефіру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      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err="1"/>
              <a:t>руйнувати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>
                <a:solidFill>
                  <a:srgbClr val="FF0000"/>
                </a:solidFill>
              </a:rPr>
              <a:t>переробці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відходів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і </a:t>
            </a:r>
            <a:r>
              <a:rPr lang="ru-RU" dirty="0" err="1">
                <a:solidFill>
                  <a:srgbClr val="FF0000"/>
                </a:solidFill>
              </a:rPr>
              <a:t>біоремедіації</a:t>
            </a:r>
            <a:r>
              <a:rPr lang="ru-RU" dirty="0"/>
              <a:t>. </a:t>
            </a:r>
            <a:r>
              <a:rPr lang="ru-RU" dirty="0" err="1"/>
              <a:t>Бактерії</a:t>
            </a:r>
            <a:r>
              <a:rPr lang="ru-RU" dirty="0"/>
              <a:t>, </a:t>
            </a:r>
            <a:r>
              <a:rPr lang="ru-RU" dirty="0" err="1"/>
              <a:t>здатні</a:t>
            </a:r>
            <a:r>
              <a:rPr lang="ru-RU" dirty="0"/>
              <a:t> до </a:t>
            </a:r>
            <a:r>
              <a:rPr lang="ru-RU" dirty="0" err="1"/>
              <a:t>травлення</a:t>
            </a:r>
            <a:r>
              <a:rPr lang="ru-RU" dirty="0"/>
              <a:t> </a:t>
            </a:r>
            <a:r>
              <a:rPr lang="ru-RU" dirty="0" err="1"/>
              <a:t>вуглеводнів</a:t>
            </a:r>
            <a:r>
              <a:rPr lang="ru-RU" dirty="0"/>
              <a:t>,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>
                <a:solidFill>
                  <a:srgbClr val="FF0000"/>
                </a:solidFill>
              </a:rPr>
              <a:t>збирання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розлитої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нафти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dirty="0" smtClean="0"/>
              <a:t>       </a:t>
            </a:r>
            <a:r>
              <a:rPr lang="ru-RU" dirty="0" err="1" smtClean="0"/>
              <a:t>Бактерії</a:t>
            </a:r>
            <a:r>
              <a:rPr lang="ru-RU" dirty="0" smtClean="0"/>
              <a:t> </a:t>
            </a:r>
            <a:r>
              <a:rPr lang="ru-RU" dirty="0" err="1"/>
              <a:t>також</a:t>
            </a:r>
            <a:r>
              <a:rPr lang="ru-RU" dirty="0"/>
              <a:t> широко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>
                <a:solidFill>
                  <a:srgbClr val="FF0000"/>
                </a:solidFill>
              </a:rPr>
              <a:t>біоремедіації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. У </a:t>
            </a:r>
            <a:r>
              <a:rPr lang="ru-RU" dirty="0" err="1"/>
              <a:t>хімічній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найважливіші</a:t>
            </a:r>
            <a:r>
              <a:rPr lang="ru-RU" dirty="0"/>
              <a:t> у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енантіомерно</a:t>
            </a:r>
            <a:r>
              <a:rPr lang="ru-RU" dirty="0"/>
              <a:t> </a:t>
            </a:r>
            <a:r>
              <a:rPr lang="ru-RU" dirty="0" err="1"/>
              <a:t>чистих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хімічних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речовин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для </a:t>
            </a:r>
            <a:r>
              <a:rPr lang="ru-RU" dirty="0" err="1"/>
              <a:t>використання</a:t>
            </a:r>
            <a:r>
              <a:rPr lang="ru-RU" dirty="0"/>
              <a:t> у </a:t>
            </a:r>
            <a:r>
              <a:rPr lang="ru-RU" dirty="0" err="1"/>
              <a:t>фармацевтиці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63749" y="5301208"/>
            <a:ext cx="158417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Lactobacillus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753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132856"/>
            <a:ext cx="5153217" cy="38778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Бактерії</a:t>
            </a:r>
            <a:r>
              <a:rPr lang="ru-RU" dirty="0" smtClean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 в </a:t>
            </a:r>
            <a:r>
              <a:rPr lang="ru-RU" dirty="0" err="1"/>
              <a:t>біологійній</a:t>
            </a:r>
            <a:r>
              <a:rPr lang="ru-RU" dirty="0"/>
              <a:t> </a:t>
            </a:r>
            <a:r>
              <a:rPr lang="ru-RU" dirty="0" err="1"/>
              <a:t>боротьбі</a:t>
            </a:r>
            <a:r>
              <a:rPr lang="ru-RU" dirty="0"/>
              <a:t> з </a:t>
            </a:r>
            <a:r>
              <a:rPr lang="ru-RU" dirty="0" err="1"/>
              <a:t>шкідниками</a:t>
            </a:r>
            <a:r>
              <a:rPr lang="ru-RU" dirty="0"/>
              <a:t>. </a:t>
            </a:r>
            <a:r>
              <a:rPr lang="ru-RU" dirty="0" err="1"/>
              <a:t>Частіше</a:t>
            </a:r>
            <a:r>
              <a:rPr lang="ru-RU" dirty="0"/>
              <a:t> за все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en-US" dirty="0">
                <a:solidFill>
                  <a:srgbClr val="FF0000"/>
                </a:solidFill>
              </a:rPr>
              <a:t>Bacillus </a:t>
            </a:r>
            <a:r>
              <a:rPr lang="en-US" dirty="0" err="1">
                <a:solidFill>
                  <a:srgbClr val="FF0000"/>
                </a:solidFill>
              </a:rPr>
              <a:t>thuringiensis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відома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en-US" dirty="0"/>
              <a:t>BT), </a:t>
            </a:r>
            <a:r>
              <a:rPr lang="ru-RU" dirty="0" err="1"/>
              <a:t>грам</a:t>
            </a:r>
            <a:r>
              <a:rPr lang="ru-RU" dirty="0"/>
              <a:t>-позитивна </a:t>
            </a:r>
            <a:r>
              <a:rPr lang="ru-RU" dirty="0" err="1"/>
              <a:t>ґрунтова</a:t>
            </a:r>
            <a:r>
              <a:rPr lang="ru-RU" dirty="0"/>
              <a:t> </a:t>
            </a:r>
            <a:r>
              <a:rPr lang="ru-RU" dirty="0" err="1"/>
              <a:t>бактерія</a:t>
            </a:r>
            <a:r>
              <a:rPr lang="ru-RU" dirty="0"/>
              <a:t>. </a:t>
            </a:r>
            <a:r>
              <a:rPr lang="ru-RU" dirty="0" err="1"/>
              <a:t>Підвиди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як </a:t>
            </a:r>
            <a:r>
              <a:rPr lang="ru-RU" dirty="0" err="1"/>
              <a:t>інсектицид</a:t>
            </a:r>
            <a:r>
              <a:rPr lang="ru-RU" dirty="0"/>
              <a:t>, </a:t>
            </a:r>
            <a:r>
              <a:rPr lang="ru-RU" dirty="0" err="1"/>
              <a:t>специфічний</a:t>
            </a:r>
            <a:r>
              <a:rPr lang="ru-RU" dirty="0"/>
              <a:t> до </a:t>
            </a:r>
            <a:r>
              <a:rPr lang="ru-RU" dirty="0" err="1"/>
              <a:t>лускокрилих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продається</a:t>
            </a:r>
            <a:r>
              <a:rPr lang="ru-RU" dirty="0"/>
              <a:t> зараз </a:t>
            </a:r>
            <a:r>
              <a:rPr lang="ru-RU" dirty="0" err="1" smtClean="0"/>
              <a:t>комерційно</a:t>
            </a:r>
            <a:r>
              <a:rPr lang="ru-RU" dirty="0" smtClean="0"/>
              <a:t>. </a:t>
            </a:r>
            <a:r>
              <a:rPr lang="ru-RU" dirty="0"/>
              <a:t>Через свою </a:t>
            </a:r>
            <a:r>
              <a:rPr lang="ru-RU" dirty="0" err="1"/>
              <a:t>специфічність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дружніми</a:t>
            </a:r>
            <a:r>
              <a:rPr lang="ru-RU" dirty="0"/>
              <a:t>, </a:t>
            </a:r>
            <a:r>
              <a:rPr lang="ru-RU" dirty="0" err="1"/>
              <a:t>майже</a:t>
            </a:r>
            <a:r>
              <a:rPr lang="ru-RU" dirty="0"/>
              <a:t> без негативного </a:t>
            </a:r>
            <a:r>
              <a:rPr lang="ru-RU" dirty="0" err="1"/>
              <a:t>ефекту</a:t>
            </a:r>
            <a:r>
              <a:rPr lang="ru-RU" dirty="0"/>
              <a:t> на </a:t>
            </a:r>
            <a:r>
              <a:rPr lang="ru-RU" dirty="0" err="1" smtClean="0"/>
              <a:t>людину</a:t>
            </a:r>
            <a:r>
              <a:rPr lang="ru-RU" dirty="0" smtClean="0"/>
              <a:t> та </a:t>
            </a:r>
            <a:r>
              <a:rPr lang="ru-RU" dirty="0" err="1"/>
              <a:t>дику</a:t>
            </a:r>
            <a:r>
              <a:rPr lang="ru-RU" dirty="0"/>
              <a:t> </a:t>
            </a:r>
            <a:r>
              <a:rPr lang="ru-RU" dirty="0" smtClean="0"/>
              <a:t>природу.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02622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229200"/>
            <a:ext cx="2434357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Bacillus </a:t>
            </a:r>
            <a:r>
              <a:rPr lang="en-US" dirty="0" err="1"/>
              <a:t>thuringiensis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209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120</TotalTime>
  <Words>1368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Мікробіологічна промисловість</vt:lpstr>
      <vt:lpstr>Мікробіологія </vt:lpstr>
      <vt:lpstr>Мікробіологія як наука</vt:lpstr>
      <vt:lpstr>Мікробіологічна промисловість </vt:lpstr>
      <vt:lpstr>Виникнення мікробіології</vt:lpstr>
      <vt:lpstr>Методи і цілі мікробіології </vt:lpstr>
      <vt:lpstr>Бактерії </vt:lpstr>
      <vt:lpstr>Застосування бактерій</vt:lpstr>
      <vt:lpstr>Застосування бактерій</vt:lpstr>
      <vt:lpstr>Застосування бактерій</vt:lpstr>
      <vt:lpstr>Гриби </vt:lpstr>
      <vt:lpstr>Пеніцилін </vt:lpstr>
      <vt:lpstr>Дріжжі</vt:lpstr>
      <vt:lpstr>Сучасна мікробіологія</vt:lpstr>
      <vt:lpstr>Використана 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Мікробіологічна промисловість</dc:title>
  <dc:creator>Оля</dc:creator>
  <cp:lastModifiedBy>Оля</cp:lastModifiedBy>
  <cp:revision>14</cp:revision>
  <dcterms:created xsi:type="dcterms:W3CDTF">2013-11-24T17:45:05Z</dcterms:created>
  <dcterms:modified xsi:type="dcterms:W3CDTF">2013-11-25T20:43:38Z</dcterms:modified>
</cp:coreProperties>
</file>