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0F8F56-66B3-4A21-A058-AC502B87F826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D9562C-6EE4-4C64-A0BE-D7FB88314FAB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7175351" cy="1793167"/>
          </a:xfrm>
        </p:spPr>
        <p:txBody>
          <a:bodyPr/>
          <a:lstStyle/>
          <a:p>
            <a:r>
              <a:rPr lang="uk-UA" dirty="0" smtClean="0"/>
              <a:t>Рідкі кристали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96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Ще</a:t>
            </a:r>
            <a:r>
              <a:rPr lang="ru-RU" dirty="0"/>
              <a:t> один приклад </a:t>
            </a:r>
            <a:r>
              <a:rPr lang="ru-RU" dirty="0" err="1"/>
              <a:t>ефективності</a:t>
            </a:r>
            <a:r>
              <a:rPr lang="ru-RU" dirty="0"/>
              <a:t> союзу </a:t>
            </a:r>
            <a:r>
              <a:rPr lang="ru-RU" dirty="0" err="1"/>
              <a:t>матричних</a:t>
            </a:r>
            <a:r>
              <a:rPr lang="ru-RU" dirty="0"/>
              <a:t> </a:t>
            </a:r>
            <a:r>
              <a:rPr lang="ru-RU" dirty="0" err="1"/>
              <a:t>дисплеїв</a:t>
            </a:r>
            <a:r>
              <a:rPr lang="ru-RU" dirty="0"/>
              <a:t> на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кристалах</a:t>
            </a:r>
            <a:r>
              <a:rPr lang="ru-RU" dirty="0"/>
              <a:t> і </a:t>
            </a:r>
            <a:r>
              <a:rPr lang="ru-RU" dirty="0" err="1"/>
              <a:t>мікроелектронної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словники, </a:t>
            </a:r>
            <a:r>
              <a:rPr lang="ru-RU" dirty="0" err="1"/>
              <a:t>які</a:t>
            </a:r>
            <a:r>
              <a:rPr lang="ru-RU" dirty="0"/>
              <a:t> почали </a:t>
            </a:r>
            <a:r>
              <a:rPr lang="ru-RU" dirty="0" err="1"/>
              <a:t>випускати</a:t>
            </a:r>
            <a:r>
              <a:rPr lang="ru-RU" dirty="0"/>
              <a:t> </a:t>
            </a:r>
            <a:r>
              <a:rPr lang="ru-RU" dirty="0" err="1" smtClean="0"/>
              <a:t>вЯпонії</a:t>
            </a:r>
            <a:r>
              <a:rPr lang="ru-RU" dirty="0"/>
              <a:t>. Вони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мініатюрні</a:t>
            </a:r>
            <a:r>
              <a:rPr lang="ru-RU" dirty="0"/>
              <a:t> </a:t>
            </a:r>
            <a:r>
              <a:rPr lang="ru-RU" dirty="0" err="1"/>
              <a:t>обчислювальні</a:t>
            </a:r>
            <a:r>
              <a:rPr lang="ru-RU" dirty="0"/>
              <a:t> машинки </a:t>
            </a:r>
            <a:r>
              <a:rPr lang="ru-RU" dirty="0" err="1"/>
              <a:t>розміром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 </a:t>
            </a:r>
            <a:r>
              <a:rPr lang="ru-RU" dirty="0" err="1"/>
              <a:t>кишеньковий</a:t>
            </a:r>
            <a:r>
              <a:rPr lang="ru-RU" dirty="0"/>
              <a:t> </a:t>
            </a:r>
            <a:r>
              <a:rPr lang="ru-RU" dirty="0" err="1"/>
              <a:t>мікрокалькулятор</a:t>
            </a:r>
            <a:r>
              <a:rPr lang="ru-RU" dirty="0"/>
              <a:t>, в </a:t>
            </a:r>
            <a:r>
              <a:rPr lang="ru-RU" dirty="0" err="1"/>
              <a:t>пам'ять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введені</a:t>
            </a:r>
            <a:r>
              <a:rPr lang="ru-RU" dirty="0"/>
              <a:t> слова на </a:t>
            </a:r>
            <a:r>
              <a:rPr lang="ru-RU" dirty="0" err="1"/>
              <a:t>двох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) </a:t>
            </a:r>
            <a:r>
              <a:rPr lang="ru-RU" dirty="0" err="1"/>
              <a:t>мовах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забезпечені</a:t>
            </a:r>
            <a:r>
              <a:rPr lang="ru-RU" dirty="0"/>
              <a:t> </a:t>
            </a:r>
            <a:r>
              <a:rPr lang="ru-RU" dirty="0" err="1"/>
              <a:t>матричним</a:t>
            </a:r>
            <a:r>
              <a:rPr lang="ru-RU" dirty="0"/>
              <a:t> </a:t>
            </a:r>
            <a:r>
              <a:rPr lang="ru-RU" dirty="0" err="1"/>
              <a:t>дисплеєм</a:t>
            </a:r>
            <a:r>
              <a:rPr lang="ru-RU" dirty="0"/>
              <a:t> і </a:t>
            </a:r>
            <a:r>
              <a:rPr lang="ru-RU" dirty="0" err="1"/>
              <a:t>клавіатурою</a:t>
            </a:r>
            <a:r>
              <a:rPr lang="ru-RU" dirty="0"/>
              <a:t> з </a:t>
            </a:r>
            <a:r>
              <a:rPr lang="ru-RU" dirty="0" err="1"/>
              <a:t>алфавітом</a:t>
            </a:r>
            <a:r>
              <a:rPr lang="ru-RU" dirty="0"/>
              <a:t>. </a:t>
            </a:r>
            <a:r>
              <a:rPr lang="ru-RU" dirty="0" err="1"/>
              <a:t>Набираючи</a:t>
            </a:r>
            <a:r>
              <a:rPr lang="ru-RU" dirty="0"/>
              <a:t> на </a:t>
            </a:r>
            <a:r>
              <a:rPr lang="ru-RU" dirty="0" err="1"/>
              <a:t>клавіатурі</a:t>
            </a:r>
            <a:r>
              <a:rPr lang="ru-RU" dirty="0"/>
              <a:t> слово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,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вмить</a:t>
            </a:r>
            <a:r>
              <a:rPr lang="ru-RU" dirty="0"/>
              <a:t> </a:t>
            </a:r>
            <a:r>
              <a:rPr lang="ru-RU" dirty="0" err="1"/>
              <a:t>отримуєте</a:t>
            </a:r>
            <a:r>
              <a:rPr lang="ru-RU" dirty="0"/>
              <a:t> на </a:t>
            </a:r>
            <a:r>
              <a:rPr lang="ru-RU" dirty="0" err="1"/>
              <a:t>дисплеї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переклад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</a:t>
            </a:r>
            <a:r>
              <a:rPr lang="ru-RU" dirty="0" err="1"/>
              <a:t>Уявіть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, як </a:t>
            </a:r>
            <a:r>
              <a:rPr lang="ru-RU" dirty="0" err="1"/>
              <a:t>покращає</a:t>
            </a:r>
            <a:r>
              <a:rPr lang="ru-RU" dirty="0"/>
              <a:t> і </a:t>
            </a:r>
            <a:r>
              <a:rPr lang="ru-RU" dirty="0" err="1"/>
              <a:t>полегшиться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і у </a:t>
            </a:r>
            <a:r>
              <a:rPr lang="ru-RU" dirty="0" err="1"/>
              <a:t>вузі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 буде </a:t>
            </a:r>
            <a:r>
              <a:rPr lang="ru-RU" dirty="0" err="1"/>
              <a:t>забезпечений</a:t>
            </a:r>
            <a:r>
              <a:rPr lang="ru-RU" dirty="0"/>
              <a:t> </a:t>
            </a:r>
            <a:r>
              <a:rPr lang="ru-RU" dirty="0" err="1"/>
              <a:t>подібним</a:t>
            </a:r>
            <a:r>
              <a:rPr lang="ru-RU" dirty="0"/>
              <a:t> словником. А </a:t>
            </a:r>
            <a:r>
              <a:rPr lang="ru-RU" dirty="0" err="1"/>
              <a:t>спостерігаючи</a:t>
            </a:r>
            <a:r>
              <a:rPr lang="ru-RU" dirty="0"/>
              <a:t>, як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</a:t>
            </a:r>
            <a:r>
              <a:rPr lang="ru-RU" dirty="0" err="1"/>
              <a:t>мікроелектроніки</a:t>
            </a:r>
            <a:r>
              <a:rPr lang="ru-RU" dirty="0"/>
              <a:t> </a:t>
            </a:r>
            <a:r>
              <a:rPr lang="ru-RU" dirty="0" err="1"/>
              <a:t>упроваджуються</a:t>
            </a:r>
            <a:r>
              <a:rPr lang="ru-RU" dirty="0"/>
              <a:t> в наше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з </a:t>
            </a:r>
            <a:r>
              <a:rPr lang="ru-RU" dirty="0" err="1"/>
              <a:t>упевненістю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час не за горами. Легко </a:t>
            </a:r>
            <a:r>
              <a:rPr lang="ru-RU" dirty="0" err="1"/>
              <a:t>уявити</a:t>
            </a:r>
            <a:r>
              <a:rPr lang="ru-RU" dirty="0"/>
              <a:t> і шляхи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таких </a:t>
            </a:r>
            <a:r>
              <a:rPr lang="ru-RU" dirty="0" err="1"/>
              <a:t>словників-перекладачів</a:t>
            </a:r>
            <a:r>
              <a:rPr lang="ru-RU" dirty="0"/>
              <a:t>: </a:t>
            </a:r>
            <a:r>
              <a:rPr lang="ru-RU" dirty="0" err="1"/>
              <a:t>перекладається</a:t>
            </a:r>
            <a:r>
              <a:rPr lang="ru-RU" dirty="0"/>
              <a:t> не </a:t>
            </a:r>
            <a:r>
              <a:rPr lang="ru-RU" dirty="0" err="1"/>
              <a:t>одне</a:t>
            </a:r>
            <a:r>
              <a:rPr lang="ru-RU" dirty="0"/>
              <a:t> слово, а </a:t>
            </a:r>
            <a:r>
              <a:rPr lang="ru-RU" dirty="0" err="1"/>
              <a:t>ціле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переклад </a:t>
            </a:r>
            <a:r>
              <a:rPr lang="ru-RU" dirty="0" err="1"/>
              <a:t>може</a:t>
            </a:r>
            <a:r>
              <a:rPr lang="ru-RU" dirty="0"/>
              <a:t> бути і озвучений. Словом, </a:t>
            </a:r>
            <a:r>
              <a:rPr lang="ru-RU" dirty="0" err="1"/>
              <a:t>впровадження</a:t>
            </a:r>
            <a:r>
              <a:rPr lang="ru-RU" dirty="0"/>
              <a:t> таких </a:t>
            </a:r>
            <a:r>
              <a:rPr lang="ru-RU" dirty="0" err="1"/>
              <a:t>словників-перекладачів</a:t>
            </a:r>
            <a:r>
              <a:rPr lang="ru-RU" dirty="0"/>
              <a:t> </a:t>
            </a:r>
            <a:r>
              <a:rPr lang="ru-RU" dirty="0" err="1"/>
              <a:t>обіцяє</a:t>
            </a:r>
            <a:r>
              <a:rPr lang="ru-RU" dirty="0"/>
              <a:t> </a:t>
            </a:r>
            <a:r>
              <a:rPr lang="ru-RU" dirty="0" err="1"/>
              <a:t>революцію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і </a:t>
            </a:r>
            <a:r>
              <a:rPr lang="ru-RU" dirty="0" err="1"/>
              <a:t>техніці</a:t>
            </a:r>
            <a:r>
              <a:rPr lang="ru-RU" dirty="0"/>
              <a:t> перекладу.</a:t>
            </a:r>
          </a:p>
          <a:p>
            <a:pPr algn="just"/>
            <a:r>
              <a:rPr lang="ru-RU" dirty="0" err="1"/>
              <a:t>Поява</a:t>
            </a:r>
            <a:r>
              <a:rPr lang="ru-RU" dirty="0"/>
              <a:t> в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органайзерів</a:t>
            </a:r>
            <a:r>
              <a:rPr lang="ru-RU" dirty="0"/>
              <a:t>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нагромаджувати</a:t>
            </a:r>
            <a:r>
              <a:rPr lang="ru-RU" dirty="0"/>
              <a:t>, </a:t>
            </a:r>
            <a:r>
              <a:rPr lang="ru-RU" dirty="0" err="1"/>
              <a:t>обробляти</a:t>
            </a:r>
            <a:r>
              <a:rPr lang="ru-RU" dirty="0"/>
              <a:t> і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вести </a:t>
            </a:r>
            <a:r>
              <a:rPr lang="ru-RU" dirty="0" err="1"/>
              <a:t>індивідуальне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часу,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ряду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контактами, </a:t>
            </a:r>
            <a:r>
              <a:rPr lang="ru-RU" dirty="0" err="1"/>
              <a:t>зустрічами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 Органайзер </a:t>
            </a:r>
            <a:r>
              <a:rPr lang="ru-RU" dirty="0" err="1"/>
              <a:t>завчасно</a:t>
            </a:r>
            <a:r>
              <a:rPr lang="ru-RU" dirty="0"/>
              <a:t> </a:t>
            </a:r>
            <a:r>
              <a:rPr lang="ru-RU" dirty="0" err="1"/>
              <a:t>нагадає</a:t>
            </a:r>
            <a:r>
              <a:rPr lang="ru-RU" dirty="0"/>
              <a:t> про </a:t>
            </a:r>
            <a:r>
              <a:rPr lang="ru-RU" dirty="0" err="1"/>
              <a:t>настання</a:t>
            </a:r>
            <a:r>
              <a:rPr lang="ru-RU" dirty="0"/>
              <a:t> часу і </a:t>
            </a:r>
            <a:r>
              <a:rPr lang="ru-RU" dirty="0" err="1"/>
              <a:t>дати</a:t>
            </a:r>
            <a:r>
              <a:rPr lang="ru-RU" dirty="0"/>
              <a:t> особливо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Мініатюризація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в основному через </a:t>
            </a:r>
            <a:r>
              <a:rPr lang="ru-RU" dirty="0" err="1"/>
              <a:t>зменшення</a:t>
            </a:r>
            <a:r>
              <a:rPr lang="ru-RU" dirty="0"/>
              <a:t> дисплея. Як видно, </a:t>
            </a:r>
            <a:r>
              <a:rPr lang="ru-RU" dirty="0" err="1"/>
              <a:t>рідкокристалічний</a:t>
            </a:r>
            <a:r>
              <a:rPr lang="ru-RU" dirty="0"/>
              <a:t> дисплей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задачу </a:t>
            </a:r>
            <a:r>
              <a:rPr lang="ru-RU" dirty="0" err="1"/>
              <a:t>дуже</a:t>
            </a:r>
            <a:r>
              <a:rPr lang="ru-RU" dirty="0"/>
              <a:t> просто.</a:t>
            </a:r>
          </a:p>
        </p:txBody>
      </p:sp>
    </p:spTree>
    <p:extLst>
      <p:ext uri="{BB962C8B-B14F-4D97-AF65-F5344CB8AC3E}">
        <p14:creationId xmlns:p14="http://schemas.microsoft.com/office/powerpoint/2010/main" val="41245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Виготовлення</a:t>
            </a:r>
            <a:r>
              <a:rPr lang="ru-RU" b="1" dirty="0"/>
              <a:t> </a:t>
            </a:r>
            <a:r>
              <a:rPr lang="ru-RU" b="1" dirty="0" err="1"/>
              <a:t>інтегральних</a:t>
            </a:r>
            <a:r>
              <a:rPr lang="ru-RU" b="1" dirty="0"/>
              <a:t> </a:t>
            </a:r>
            <a:r>
              <a:rPr lang="ru-RU" b="1" dirty="0" smtClean="0"/>
              <a:t>схем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Союз</a:t>
            </a:r>
            <a:r>
              <a:rPr lang="ru-RU" dirty="0"/>
              <a:t> </a:t>
            </a:r>
            <a:r>
              <a:rPr lang="ru-RU" dirty="0" err="1"/>
              <a:t>мікроелектроніки</a:t>
            </a:r>
            <a:r>
              <a:rPr lang="ru-RU" dirty="0"/>
              <a:t> і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готовому </a:t>
            </a:r>
            <a:r>
              <a:rPr lang="ru-RU" dirty="0" err="1"/>
              <a:t>виробі</a:t>
            </a:r>
            <a:r>
              <a:rPr lang="ru-RU" dirty="0"/>
              <a:t>, але і на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інтегральних</a:t>
            </a:r>
            <a:r>
              <a:rPr lang="ru-RU" dirty="0"/>
              <a:t> схем. Як </a:t>
            </a:r>
            <a:r>
              <a:rPr lang="ru-RU" dirty="0" err="1"/>
              <a:t>відомо</a:t>
            </a:r>
            <a:r>
              <a:rPr lang="ru-RU" dirty="0"/>
              <a:t>, одним з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мікросхем</a:t>
            </a:r>
            <a:r>
              <a:rPr lang="ru-RU" dirty="0"/>
              <a:t> є </a:t>
            </a:r>
            <a:r>
              <a:rPr lang="ru-RU" dirty="0" err="1"/>
              <a:t>фотолітографія</a:t>
            </a:r>
            <a:r>
              <a:rPr lang="ru-RU" dirty="0"/>
              <a:t>, яка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нанесенні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напівпровідникового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масок, а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/>
              <a:t>витравленні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фотографічної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літографічних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перетворяться</a:t>
            </a:r>
            <a:r>
              <a:rPr lang="ru-RU" dirty="0"/>
              <a:t> в </a:t>
            </a:r>
            <a:r>
              <a:rPr lang="ru-RU" dirty="0" err="1"/>
              <a:t>елементи</a:t>
            </a:r>
            <a:r>
              <a:rPr lang="ru-RU" dirty="0"/>
              <a:t> і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мікроелектронної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, </a:t>
            </a:r>
            <a:r>
              <a:rPr lang="ru-RU" dirty="0" err="1"/>
              <a:t>залежить</a:t>
            </a:r>
            <a:r>
              <a:rPr lang="ru-RU" dirty="0"/>
              <a:t> число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розміщені</a:t>
            </a:r>
            <a:r>
              <a:rPr lang="ru-RU" dirty="0"/>
              <a:t> на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напівпровідника</a:t>
            </a:r>
            <a:r>
              <a:rPr lang="ru-RU" dirty="0"/>
              <a:t>, 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витравлення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мікросхеми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корисним</a:t>
            </a:r>
            <a:r>
              <a:rPr lang="ru-RU" dirty="0"/>
              <a:t> </a:t>
            </a:r>
            <a:r>
              <a:rPr lang="ru-RU" dirty="0" err="1"/>
              <a:t>виявилося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(</a:t>
            </a:r>
            <a:r>
              <a:rPr lang="ru-RU" dirty="0" err="1"/>
              <a:t>тепер</a:t>
            </a:r>
            <a:r>
              <a:rPr lang="ru-RU" dirty="0"/>
              <a:t> уже </a:t>
            </a:r>
            <a:r>
              <a:rPr lang="ru-RU" dirty="0" err="1"/>
              <a:t>нематичних</a:t>
            </a:r>
            <a:r>
              <a:rPr lang="ru-RU" dirty="0"/>
              <a:t>) на </a:t>
            </a:r>
            <a:r>
              <a:rPr lang="ru-RU" dirty="0" err="1"/>
              <a:t>стадії</a:t>
            </a:r>
            <a:r>
              <a:rPr lang="ru-RU" dirty="0"/>
              <a:t> контролю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літографічних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на </a:t>
            </a:r>
            <a:r>
              <a:rPr lang="ru-RU" dirty="0" err="1"/>
              <a:t>напівпровідникову</a:t>
            </a:r>
            <a:r>
              <a:rPr lang="ru-RU" dirty="0"/>
              <a:t> пластину з </a:t>
            </a:r>
            <a:r>
              <a:rPr lang="ru-RU" dirty="0" err="1"/>
              <a:t>протравленими</a:t>
            </a:r>
            <a:r>
              <a:rPr lang="ru-RU" dirty="0"/>
              <a:t> </a:t>
            </a:r>
            <a:r>
              <a:rPr lang="ru-RU" dirty="0" err="1"/>
              <a:t>літографічними</a:t>
            </a:r>
            <a:r>
              <a:rPr lang="ru-RU" dirty="0"/>
              <a:t> </a:t>
            </a:r>
            <a:r>
              <a:rPr lang="ru-RU" dirty="0" err="1"/>
              <a:t>вікнами</a:t>
            </a:r>
            <a:r>
              <a:rPr lang="ru-RU" dirty="0"/>
              <a:t> наноситься </a:t>
            </a:r>
            <a:r>
              <a:rPr lang="ru-RU" dirty="0" err="1"/>
              <a:t>орієнтований</a:t>
            </a:r>
            <a:r>
              <a:rPr lang="ru-RU" dirty="0"/>
              <a:t> шар </a:t>
            </a:r>
            <a:r>
              <a:rPr lang="ru-RU" dirty="0" err="1"/>
              <a:t>нематика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прикладається</a:t>
            </a:r>
            <a:r>
              <a:rPr lang="ru-RU" dirty="0"/>
              <a:t> </a:t>
            </a:r>
            <a:r>
              <a:rPr lang="ru-RU" dirty="0" err="1"/>
              <a:t>електрична</a:t>
            </a:r>
            <a:r>
              <a:rPr lang="ru-RU" dirty="0"/>
              <a:t> </a:t>
            </a:r>
            <a:r>
              <a:rPr lang="ru-RU" dirty="0" err="1"/>
              <a:t>напруга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в </a:t>
            </a:r>
            <a:r>
              <a:rPr lang="ru-RU" dirty="0" err="1"/>
              <a:t>поляризованому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 картина </a:t>
            </a:r>
            <a:r>
              <a:rPr lang="ru-RU" dirty="0" err="1"/>
              <a:t>витравлених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виразно</a:t>
            </a:r>
            <a:r>
              <a:rPr lang="ru-RU" dirty="0"/>
              <a:t> </a:t>
            </a:r>
            <a:r>
              <a:rPr lang="ru-RU" dirty="0" err="1"/>
              <a:t>візуалізується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того,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по </a:t>
            </a:r>
            <a:r>
              <a:rPr lang="ru-RU" dirty="0" err="1"/>
              <a:t>розмірах</a:t>
            </a:r>
            <a:r>
              <a:rPr lang="ru-RU" dirty="0"/>
              <a:t> </a:t>
            </a:r>
            <a:r>
              <a:rPr lang="ru-RU" dirty="0" err="1"/>
              <a:t>неточності</a:t>
            </a:r>
            <a:r>
              <a:rPr lang="ru-RU" dirty="0"/>
              <a:t> і </a:t>
            </a:r>
            <a:r>
              <a:rPr lang="ru-RU" dirty="0" err="1"/>
              <a:t>дефекти</a:t>
            </a:r>
            <a:r>
              <a:rPr lang="ru-RU" dirty="0"/>
              <a:t> </a:t>
            </a:r>
            <a:r>
              <a:rPr lang="ru-RU" dirty="0" err="1"/>
              <a:t>літографічних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протяжність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0,01 мкм.</a:t>
            </a:r>
          </a:p>
        </p:txBody>
      </p:sp>
    </p:spTree>
    <p:extLst>
      <p:ext uri="{BB962C8B-B14F-4D97-AF65-F5344CB8AC3E}">
        <p14:creationId xmlns:p14="http://schemas.microsoft.com/office/powerpoint/2010/main" val="1709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Рідкокристалічні</a:t>
            </a:r>
            <a:r>
              <a:rPr lang="ru-RU" b="1" dirty="0"/>
              <a:t> </a:t>
            </a:r>
            <a:r>
              <a:rPr lang="ru-RU" b="1" dirty="0" err="1" smtClean="0"/>
              <a:t>лазери</a:t>
            </a:r>
            <a:endParaRPr lang="ru-RU" b="1" dirty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Нові</a:t>
            </a:r>
            <a:r>
              <a:rPr lang="ru-RU" dirty="0"/>
              <a:t> </a:t>
            </a:r>
            <a:r>
              <a:rPr lang="ru-RU" dirty="0" err="1"/>
              <a:t>лазери</a:t>
            </a:r>
            <a:r>
              <a:rPr lang="ru-RU" dirty="0"/>
              <a:t> 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і </a:t>
            </a:r>
            <a:r>
              <a:rPr lang="ru-RU" dirty="0" err="1"/>
              <a:t>світловипромінюючих</a:t>
            </a:r>
            <a:r>
              <a:rPr lang="ru-RU" dirty="0"/>
              <a:t> </a:t>
            </a:r>
            <a:r>
              <a:rPr lang="ru-RU" dirty="0" err="1"/>
              <a:t>полімерів</a:t>
            </a:r>
            <a:r>
              <a:rPr lang="ru-RU" dirty="0"/>
              <a:t> </a:t>
            </a:r>
            <a:r>
              <a:rPr lang="ru-RU" dirty="0" err="1"/>
              <a:t>об'єднують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лазерів</a:t>
            </a:r>
            <a:r>
              <a:rPr lang="ru-RU" dirty="0"/>
              <a:t> на </a:t>
            </a:r>
            <a:r>
              <a:rPr lang="ru-RU" dirty="0" err="1"/>
              <a:t>барвниках</a:t>
            </a:r>
            <a:r>
              <a:rPr lang="ru-RU" dirty="0"/>
              <a:t>, </a:t>
            </a:r>
            <a:r>
              <a:rPr lang="ru-RU" dirty="0" err="1"/>
              <a:t>газових</a:t>
            </a:r>
            <a:r>
              <a:rPr lang="ru-RU" dirty="0"/>
              <a:t> і </a:t>
            </a:r>
            <a:r>
              <a:rPr lang="ru-RU" dirty="0" err="1"/>
              <a:t>напівпровідникових</a:t>
            </a:r>
            <a:r>
              <a:rPr lang="ru-RU" dirty="0"/>
              <a:t> </a:t>
            </a:r>
            <a:r>
              <a:rPr lang="ru-RU" dirty="0" err="1"/>
              <a:t>лазерів</a:t>
            </a:r>
            <a:r>
              <a:rPr lang="ru-RU" dirty="0"/>
              <a:t>. Так, </a:t>
            </a:r>
            <a:r>
              <a:rPr lang="ru-RU" dirty="0" err="1"/>
              <a:t>лазери</a:t>
            </a:r>
            <a:r>
              <a:rPr lang="ru-RU" dirty="0"/>
              <a:t> на </a:t>
            </a:r>
            <a:r>
              <a:rPr lang="ru-RU" dirty="0" err="1"/>
              <a:t>барвниках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налаштовуватися</a:t>
            </a:r>
            <a:r>
              <a:rPr lang="ru-RU" dirty="0"/>
              <a:t> на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, але вони </a:t>
            </a:r>
            <a:r>
              <a:rPr lang="ru-RU" dirty="0" err="1"/>
              <a:t>мають</a:t>
            </a:r>
            <a:r>
              <a:rPr lang="ru-RU" dirty="0"/>
              <a:t> великий </a:t>
            </a:r>
            <a:r>
              <a:rPr lang="ru-RU" dirty="0" err="1"/>
              <a:t>розмір</a:t>
            </a:r>
            <a:r>
              <a:rPr lang="ru-RU" dirty="0"/>
              <a:t>. </a:t>
            </a:r>
            <a:r>
              <a:rPr lang="ru-RU" dirty="0" err="1"/>
              <a:t>Газові</a:t>
            </a:r>
            <a:r>
              <a:rPr lang="ru-RU" dirty="0"/>
              <a:t> </a:t>
            </a:r>
            <a:r>
              <a:rPr lang="ru-RU" dirty="0" err="1"/>
              <a:t>лазери</a:t>
            </a:r>
            <a:r>
              <a:rPr lang="ru-RU" dirty="0"/>
              <a:t> - </a:t>
            </a:r>
            <a:r>
              <a:rPr lang="ru-RU" dirty="0" err="1"/>
              <a:t>потужні</a:t>
            </a:r>
            <a:r>
              <a:rPr lang="ru-RU" dirty="0"/>
              <a:t> і </a:t>
            </a:r>
            <a:r>
              <a:rPr lang="ru-RU" dirty="0" err="1"/>
              <a:t>стабільні</a:t>
            </a:r>
            <a:r>
              <a:rPr lang="ru-RU" dirty="0"/>
              <a:t>, але вони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перебудовуватися</a:t>
            </a:r>
            <a:r>
              <a:rPr lang="ru-RU" dirty="0"/>
              <a:t>, і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.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діодні</a:t>
            </a:r>
            <a:r>
              <a:rPr lang="ru-RU" dirty="0"/>
              <a:t> </a:t>
            </a:r>
            <a:r>
              <a:rPr lang="ru-RU" dirty="0" err="1"/>
              <a:t>лазери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en-US" dirty="0"/>
              <a:t>CD </a:t>
            </a:r>
            <a:r>
              <a:rPr lang="ru-RU" dirty="0"/>
              <a:t>і </a:t>
            </a:r>
            <a:r>
              <a:rPr lang="en-US" dirty="0"/>
              <a:t>DVD </a:t>
            </a:r>
            <a:r>
              <a:rPr lang="ru-RU" dirty="0" err="1"/>
              <a:t>програвачах</a:t>
            </a:r>
            <a:r>
              <a:rPr lang="ru-RU" dirty="0"/>
              <a:t>) </a:t>
            </a:r>
            <a:r>
              <a:rPr lang="ru-RU" dirty="0" err="1"/>
              <a:t>малі</a:t>
            </a:r>
            <a:r>
              <a:rPr lang="ru-RU" dirty="0"/>
              <a:t>, але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частоті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лазери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: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волосини</a:t>
            </a:r>
            <a:r>
              <a:rPr lang="ru-RU" dirty="0"/>
              <a:t>. Вони </a:t>
            </a:r>
            <a:r>
              <a:rPr lang="ru-RU" dirty="0" err="1"/>
              <a:t>стабільні</a:t>
            </a:r>
            <a:r>
              <a:rPr lang="ru-RU" dirty="0"/>
              <a:t> і не «</a:t>
            </a:r>
            <a:r>
              <a:rPr lang="ru-RU" dirty="0" err="1"/>
              <a:t>перестрибують</a:t>
            </a:r>
            <a:r>
              <a:rPr lang="ru-RU" dirty="0"/>
              <a:t>»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модами </a:t>
            </a:r>
            <a:r>
              <a:rPr lang="ru-RU" dirty="0" err="1"/>
              <a:t>випромінювання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переналаштовувати</a:t>
            </a:r>
            <a:r>
              <a:rPr lang="ru-RU" dirty="0"/>
              <a:t> в широкому </a:t>
            </a:r>
            <a:r>
              <a:rPr lang="ru-RU" dirty="0" err="1"/>
              <a:t>діапазоні</a:t>
            </a:r>
            <a:r>
              <a:rPr lang="ru-RU" dirty="0"/>
              <a:t> частот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ультрафіолету</a:t>
            </a:r>
            <a:r>
              <a:rPr lang="ru-RU" dirty="0"/>
              <a:t> до </a:t>
            </a:r>
            <a:r>
              <a:rPr lang="ru-RU" dirty="0" err="1"/>
              <a:t>інфрачервоного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подавати</a:t>
            </a:r>
            <a:r>
              <a:rPr lang="ru-RU" dirty="0"/>
              <a:t> на них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електричний</a:t>
            </a:r>
            <a:r>
              <a:rPr lang="ru-RU" dirty="0"/>
              <a:t> сигнал. </a:t>
            </a:r>
            <a:r>
              <a:rPr lang="ru-RU" dirty="0" err="1"/>
              <a:t>Нарешті</a:t>
            </a:r>
            <a:r>
              <a:rPr lang="ru-RU" dirty="0"/>
              <a:t>, вони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дешеві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5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91" y="69269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перевагам</a:t>
            </a:r>
            <a:r>
              <a:rPr lang="ru-RU" dirty="0" smtClean="0"/>
              <a:t>,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лазери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. У </a:t>
            </a:r>
            <a:r>
              <a:rPr lang="ru-RU" dirty="0" err="1" smtClean="0"/>
              <a:t>комбінації</a:t>
            </a:r>
            <a:r>
              <a:rPr lang="ru-RU" dirty="0" smtClean="0"/>
              <a:t> з волоконною оптикою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дерматології</a:t>
            </a:r>
            <a:r>
              <a:rPr lang="ru-RU" dirty="0" smtClean="0"/>
              <a:t>, </a:t>
            </a:r>
            <a:r>
              <a:rPr lang="ru-RU" dirty="0" err="1" smtClean="0"/>
              <a:t>діагностиці</a:t>
            </a:r>
            <a:r>
              <a:rPr lang="ru-RU" dirty="0" smtClean="0"/>
              <a:t> раку та </a:t>
            </a:r>
            <a:r>
              <a:rPr lang="ru-RU" dirty="0" err="1" smtClean="0"/>
              <a:t>діабету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вони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застосовані</a:t>
            </a:r>
            <a:r>
              <a:rPr lang="ru-RU" dirty="0" smtClean="0"/>
              <a:t> в так </a:t>
            </a:r>
            <a:r>
              <a:rPr lang="ru-RU" dirty="0" err="1" smtClean="0"/>
              <a:t>званій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біочіпів</a:t>
            </a:r>
            <a:r>
              <a:rPr lang="ru-RU" dirty="0" smtClean="0"/>
              <a:t> («</a:t>
            </a:r>
            <a:r>
              <a:rPr lang="ru-RU" dirty="0" err="1" smtClean="0"/>
              <a:t>лабораторія</a:t>
            </a:r>
            <a:r>
              <a:rPr lang="ru-RU" dirty="0" smtClean="0"/>
              <a:t> на </a:t>
            </a:r>
            <a:r>
              <a:rPr lang="ru-RU" dirty="0" err="1" smtClean="0"/>
              <a:t>чіпі</a:t>
            </a:r>
            <a:r>
              <a:rPr lang="ru-RU" dirty="0" smtClean="0"/>
              <a:t>»). </a:t>
            </a:r>
            <a:r>
              <a:rPr lang="ru-RU" dirty="0" err="1" smtClean="0"/>
              <a:t>Біочіпи</a:t>
            </a:r>
            <a:r>
              <a:rPr lang="ru-RU" dirty="0" smtClean="0"/>
              <a:t> </a:t>
            </a:r>
            <a:r>
              <a:rPr lang="ru-RU" dirty="0" err="1" smtClean="0"/>
              <a:t>комбінують</a:t>
            </a:r>
            <a:r>
              <a:rPr lang="ru-RU" dirty="0" smtClean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мікросхемі</a:t>
            </a:r>
            <a:r>
              <a:rPr lang="ru-RU" dirty="0" smtClean="0"/>
              <a:t> </a:t>
            </a:r>
            <a:r>
              <a:rPr lang="ru-RU" dirty="0" err="1" smtClean="0"/>
              <a:t>спектроскопічні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. Таким чином, </a:t>
            </a:r>
            <a:r>
              <a:rPr lang="ru-RU" dirty="0" err="1" smtClean="0"/>
              <a:t>медичні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, </a:t>
            </a:r>
            <a:r>
              <a:rPr lang="ru-RU" dirty="0" err="1" smtClean="0"/>
              <a:t>фахівці</a:t>
            </a:r>
            <a:r>
              <a:rPr lang="ru-RU" dirty="0" smtClean="0"/>
              <a:t> з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люди </a:t>
            </a:r>
            <a:r>
              <a:rPr lang="ru-RU" dirty="0" err="1" smtClean="0"/>
              <a:t>можуть</a:t>
            </a:r>
            <a:r>
              <a:rPr lang="ru-RU" dirty="0" smtClean="0"/>
              <a:t> 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аналізи</a:t>
            </a:r>
            <a:r>
              <a:rPr lang="ru-RU" dirty="0" smtClean="0"/>
              <a:t> прямо «в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», не </a:t>
            </a:r>
            <a:r>
              <a:rPr lang="ru-RU" dirty="0" err="1" smtClean="0"/>
              <a:t>посилаючи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в </a:t>
            </a:r>
            <a:r>
              <a:rPr lang="ru-RU" dirty="0" err="1" smtClean="0"/>
              <a:t>лабораторію</a:t>
            </a:r>
            <a:r>
              <a:rPr lang="ru-RU" dirty="0" smtClean="0"/>
              <a:t>, і не </a:t>
            </a:r>
            <a:r>
              <a:rPr lang="ru-RU" dirty="0" err="1" smtClean="0"/>
              <a:t>чекаючи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.</a:t>
            </a:r>
          </a:p>
          <a:p>
            <a:pPr algn="just"/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перспективною сферою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лазерів</a:t>
            </a:r>
            <a:r>
              <a:rPr lang="ru-RU" dirty="0" smtClean="0"/>
              <a:t> є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дисплеїв</a:t>
            </a:r>
            <a:r>
              <a:rPr lang="ru-RU" dirty="0" smtClean="0"/>
              <a:t> для </a:t>
            </a:r>
            <a:r>
              <a:rPr lang="ru-RU" dirty="0" err="1" smtClean="0"/>
              <a:t>телевізорів</a:t>
            </a:r>
            <a:r>
              <a:rPr lang="ru-RU" dirty="0" smtClean="0"/>
              <a:t>, </a:t>
            </a:r>
            <a:r>
              <a:rPr lang="ru-RU" dirty="0" err="1" smtClean="0"/>
              <a:t>комп'ютерів</a:t>
            </a:r>
            <a:r>
              <a:rPr lang="ru-RU" dirty="0" smtClean="0"/>
              <a:t>, </a:t>
            </a:r>
            <a:r>
              <a:rPr lang="ru-RU" dirty="0" err="1" smtClean="0"/>
              <a:t>мобільних</a:t>
            </a:r>
            <a:r>
              <a:rPr lang="ru-RU" dirty="0" smtClean="0"/>
              <a:t> </a:t>
            </a:r>
            <a:r>
              <a:rPr lang="ru-RU" dirty="0" err="1" smtClean="0"/>
              <a:t>телефонів</a:t>
            </a:r>
            <a:r>
              <a:rPr lang="ru-RU" dirty="0" smtClean="0"/>
              <a:t> і т.д. </a:t>
            </a:r>
            <a:r>
              <a:rPr lang="ru-RU" dirty="0" err="1" smtClean="0"/>
              <a:t>Лазери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як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пікселі</a:t>
            </a:r>
            <a:r>
              <a:rPr lang="ru-RU" dirty="0" smtClean="0"/>
              <a:t> </a:t>
            </a:r>
            <a:r>
              <a:rPr lang="ru-RU" dirty="0" err="1" smtClean="0"/>
              <a:t>екрану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яскраве</a:t>
            </a:r>
            <a:r>
              <a:rPr lang="ru-RU" dirty="0" smtClean="0"/>
              <a:t> і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без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фільтрів</a:t>
            </a:r>
            <a:r>
              <a:rPr lang="ru-RU" dirty="0" smtClean="0"/>
              <a:t> і </a:t>
            </a:r>
            <a:r>
              <a:rPr lang="ru-RU" dirty="0" err="1" smtClean="0"/>
              <a:t>задньої</a:t>
            </a:r>
            <a:r>
              <a:rPr lang="ru-RU" dirty="0" smtClean="0"/>
              <a:t> </a:t>
            </a:r>
            <a:r>
              <a:rPr lang="ru-RU" dirty="0" err="1" smtClean="0"/>
              <a:t>підсвічування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екрани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споживати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3275856"/>
          </a:xfrm>
        </p:spPr>
        <p:txBody>
          <a:bodyPr/>
          <a:lstStyle/>
          <a:p>
            <a:r>
              <a:rPr lang="uk-UA" dirty="0" smtClean="0"/>
              <a:t>Рідкі кристали – речовини, що мають </a:t>
            </a:r>
            <a:r>
              <a:rPr lang="uk-UA" dirty="0" err="1" smtClean="0"/>
              <a:t>одномачно</a:t>
            </a:r>
            <a:r>
              <a:rPr lang="uk-UA" dirty="0" smtClean="0"/>
              <a:t> властивості як рідин (текучість), так і кристалів (анізотропія).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29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Першим,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австрійський</a:t>
            </a:r>
            <a:r>
              <a:rPr lang="ru-RU" dirty="0"/>
              <a:t> учений-</a:t>
            </a:r>
            <a:r>
              <a:rPr lang="ru-RU" dirty="0" err="1"/>
              <a:t>ботанік</a:t>
            </a:r>
            <a:r>
              <a:rPr lang="ru-RU" dirty="0"/>
              <a:t> </a:t>
            </a:r>
            <a:r>
              <a:rPr lang="ru-RU" dirty="0" err="1"/>
              <a:t>Фрідріх</a:t>
            </a:r>
            <a:r>
              <a:rPr lang="ru-RU" dirty="0"/>
              <a:t> </a:t>
            </a:r>
            <a:r>
              <a:rPr lang="ru-RU" dirty="0" err="1" smtClean="0"/>
              <a:t>Рейнітцер</a:t>
            </a:r>
            <a:r>
              <a:rPr lang="ru-RU" dirty="0" smtClean="0"/>
              <a:t>. </a:t>
            </a:r>
            <a:r>
              <a:rPr lang="ru-RU" dirty="0" err="1"/>
              <a:t>Досліджуючи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синтезовану</a:t>
            </a:r>
            <a:r>
              <a:rPr lang="ru-RU" dirty="0"/>
              <a:t> ним </a:t>
            </a:r>
            <a:r>
              <a:rPr lang="ru-RU" dirty="0" err="1"/>
              <a:t>речовину</a:t>
            </a:r>
            <a:r>
              <a:rPr lang="ru-RU" dirty="0"/>
              <a:t> </a:t>
            </a:r>
            <a:r>
              <a:rPr lang="ru-RU" dirty="0" err="1"/>
              <a:t>холестерилбензоат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145°С </a:t>
            </a:r>
            <a:r>
              <a:rPr lang="ru-RU" dirty="0" err="1"/>
              <a:t>кристали</a:t>
            </a:r>
            <a:r>
              <a:rPr lang="ru-RU" dirty="0"/>
              <a:t> 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плавляться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мутну</a:t>
            </a:r>
            <a:r>
              <a:rPr lang="ru-RU" dirty="0"/>
              <a:t>, сильно </a:t>
            </a:r>
            <a:r>
              <a:rPr lang="ru-RU" dirty="0" err="1"/>
              <a:t>розсіюючу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рідину</a:t>
            </a:r>
            <a:r>
              <a:rPr lang="ru-RU" dirty="0"/>
              <a:t>. При </a:t>
            </a:r>
            <a:r>
              <a:rPr lang="ru-RU" dirty="0" err="1"/>
              <a:t>продовженні</a:t>
            </a:r>
            <a:r>
              <a:rPr lang="ru-RU" dirty="0"/>
              <a:t> </a:t>
            </a:r>
            <a:r>
              <a:rPr lang="ru-RU" dirty="0" err="1"/>
              <a:t>нагріву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179°С </a:t>
            </a:r>
            <a:r>
              <a:rPr lang="ru-RU" dirty="0" err="1"/>
              <a:t>рідина</a:t>
            </a:r>
            <a:r>
              <a:rPr lang="ru-RU" dirty="0"/>
              <a:t> </a:t>
            </a:r>
            <a:r>
              <a:rPr lang="ru-RU" dirty="0" err="1"/>
              <a:t>прояснюється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поводитися</a:t>
            </a:r>
            <a:r>
              <a:rPr lang="ru-RU" dirty="0"/>
              <a:t> в </a:t>
            </a:r>
            <a:r>
              <a:rPr lang="ru-RU" dirty="0" err="1"/>
              <a:t>оптичному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, як </a:t>
            </a:r>
            <a:r>
              <a:rPr lang="ru-RU" dirty="0" err="1"/>
              <a:t>звичайна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вода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/>
              <a:t> </a:t>
            </a:r>
            <a:r>
              <a:rPr lang="ru-RU" dirty="0" err="1" smtClean="0"/>
              <a:t>Довгий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фізики</a:t>
            </a:r>
            <a:r>
              <a:rPr lang="ru-RU" dirty="0"/>
              <a:t> та </a:t>
            </a:r>
            <a:r>
              <a:rPr lang="ru-RU" dirty="0" err="1"/>
              <a:t>хіміки</a:t>
            </a:r>
            <a:r>
              <a:rPr lang="ru-RU" dirty="0"/>
              <a:t> в </a:t>
            </a:r>
            <a:r>
              <a:rPr lang="ru-RU" dirty="0" err="1"/>
              <a:t>принципі</a:t>
            </a:r>
            <a:r>
              <a:rPr lang="ru-RU" dirty="0"/>
              <a:t> не </a:t>
            </a:r>
            <a:r>
              <a:rPr lang="ru-RU" dirty="0" err="1"/>
              <a:t>визнавали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руйнувало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про три </a:t>
            </a:r>
            <a:r>
              <a:rPr lang="ru-RU" dirty="0" err="1"/>
              <a:t>стани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: </a:t>
            </a:r>
            <a:r>
              <a:rPr lang="ru-RU" dirty="0" err="1"/>
              <a:t>твердий</a:t>
            </a:r>
            <a:r>
              <a:rPr lang="ru-RU" dirty="0"/>
              <a:t>, </a:t>
            </a:r>
            <a:r>
              <a:rPr lang="ru-RU" dirty="0" err="1"/>
              <a:t>рідкий</a:t>
            </a:r>
            <a:r>
              <a:rPr lang="ru-RU" dirty="0"/>
              <a:t> і </a:t>
            </a:r>
            <a:r>
              <a:rPr lang="ru-RU" dirty="0" err="1"/>
              <a:t>газоподібний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відносили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 то до </a:t>
            </a:r>
            <a:r>
              <a:rPr lang="ru-RU" dirty="0" err="1"/>
              <a:t>колоїдних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то до </a:t>
            </a:r>
            <a:r>
              <a:rPr lang="ru-RU" dirty="0" err="1"/>
              <a:t>емульсій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Детальніші</a:t>
            </a:r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Рейнітцер</a:t>
            </a:r>
            <a:r>
              <a:rPr lang="ru-RU" dirty="0"/>
              <a:t> </a:t>
            </a:r>
            <a:r>
              <a:rPr lang="ru-RU" dirty="0" err="1"/>
              <a:t>долучив</a:t>
            </a:r>
            <a:r>
              <a:rPr lang="ru-RU" dirty="0"/>
              <a:t>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 Отто </a:t>
            </a:r>
            <a:r>
              <a:rPr lang="ru-RU" dirty="0" err="1"/>
              <a:t>Лемана</a:t>
            </a:r>
            <a:r>
              <a:rPr lang="ru-RU" dirty="0"/>
              <a:t>,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каламутна</a:t>
            </a:r>
            <a:r>
              <a:rPr lang="ru-RU" dirty="0"/>
              <a:t> фаза не є </a:t>
            </a:r>
            <a:r>
              <a:rPr lang="ru-RU" dirty="0" err="1"/>
              <a:t>двофазною</a:t>
            </a:r>
            <a:r>
              <a:rPr lang="ru-RU" dirty="0"/>
              <a:t> системою, </a:t>
            </a:r>
            <a:r>
              <a:rPr lang="ru-RU" dirty="0" err="1"/>
              <a:t>тобто</a:t>
            </a:r>
            <a:r>
              <a:rPr lang="ru-RU" dirty="0"/>
              <a:t> не </a:t>
            </a:r>
            <a:r>
              <a:rPr lang="ru-RU" dirty="0" err="1"/>
              <a:t>містить</a:t>
            </a:r>
            <a:r>
              <a:rPr lang="ru-RU" dirty="0"/>
              <a:t> у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рідині</a:t>
            </a:r>
            <a:r>
              <a:rPr lang="ru-RU" dirty="0"/>
              <a:t> </a:t>
            </a:r>
            <a:r>
              <a:rPr lang="ru-RU" dirty="0" err="1"/>
              <a:t>кристалічних</a:t>
            </a:r>
            <a:r>
              <a:rPr lang="ru-RU" dirty="0"/>
              <a:t> </a:t>
            </a:r>
            <a:r>
              <a:rPr lang="ru-RU" dirty="0" err="1"/>
              <a:t>включень</a:t>
            </a:r>
            <a:r>
              <a:rPr lang="ru-RU" dirty="0"/>
              <a:t>, а є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фазовим</a:t>
            </a:r>
            <a:r>
              <a:rPr lang="ru-RU" dirty="0"/>
              <a:t> станом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Цьому</a:t>
            </a:r>
            <a:r>
              <a:rPr lang="ru-RU" dirty="0"/>
              <a:t> фазовому стану </a:t>
            </a:r>
            <a:r>
              <a:rPr lang="ru-RU" dirty="0" err="1"/>
              <a:t>Леман</a:t>
            </a:r>
            <a:r>
              <a:rPr lang="ru-RU" dirty="0"/>
              <a:t> дав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рідкий</a:t>
            </a:r>
            <a:r>
              <a:rPr lang="ru-RU" dirty="0"/>
              <a:t> </a:t>
            </a:r>
            <a:r>
              <a:rPr lang="ru-RU" dirty="0" err="1"/>
              <a:t>кристал</a:t>
            </a:r>
            <a:r>
              <a:rPr lang="ru-RU" dirty="0"/>
              <a:t>»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і </a:t>
            </a:r>
            <a:r>
              <a:rPr lang="ru-RU" dirty="0" err="1"/>
              <a:t>кристала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проявлялися</a:t>
            </a:r>
            <a:r>
              <a:rPr lang="ru-RU" dirty="0"/>
              <a:t> ним.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1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Найважливішою</a:t>
            </a:r>
            <a:r>
              <a:rPr lang="ru-RU" dirty="0" smtClean="0"/>
              <a:t> </a:t>
            </a:r>
            <a:r>
              <a:rPr lang="ru-RU" dirty="0" err="1" smtClean="0"/>
              <a:t>властивістю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> є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використана</a:t>
            </a:r>
            <a:r>
              <a:rPr lang="ru-RU" dirty="0" smtClean="0"/>
              <a:t> Дж. </a:t>
            </a:r>
            <a:r>
              <a:rPr lang="ru-RU" dirty="0" err="1" smtClean="0"/>
              <a:t>Фергюсоном</a:t>
            </a:r>
            <a:r>
              <a:rPr lang="ru-RU" dirty="0" smtClean="0"/>
              <a:t> у 1963 р. для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невидимих</a:t>
            </a:r>
            <a:r>
              <a:rPr lang="ru-RU" dirty="0" smtClean="0"/>
              <a:t> простим оком </a:t>
            </a:r>
            <a:r>
              <a:rPr lang="ru-RU" dirty="0" err="1" smtClean="0"/>
              <a:t>теплових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видали</a:t>
            </a:r>
            <a:r>
              <a:rPr lang="ru-RU" dirty="0" smtClean="0"/>
              <a:t> патент на </a:t>
            </a:r>
            <a:r>
              <a:rPr lang="ru-RU" dirty="0" err="1" smtClean="0"/>
              <a:t>винахід</a:t>
            </a:r>
            <a:r>
              <a:rPr lang="ru-RU" dirty="0" smtClean="0"/>
              <a:t>,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зріс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/>
              <a:t>У 1965 р. в США </a:t>
            </a:r>
            <a:r>
              <a:rPr lang="ru-RU" dirty="0" err="1"/>
              <a:t>зібралася</a:t>
            </a:r>
            <a:r>
              <a:rPr lang="ru-RU" dirty="0"/>
              <a:t> Перша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,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рідким</a:t>
            </a:r>
            <a:r>
              <a:rPr lang="ru-RU" dirty="0"/>
              <a:t> </a:t>
            </a:r>
            <a:r>
              <a:rPr lang="ru-RU" dirty="0" err="1"/>
              <a:t>кристалам</a:t>
            </a:r>
            <a:r>
              <a:rPr lang="ru-RU" dirty="0"/>
              <a:t>. У 1968р.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створили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індикатори</a:t>
            </a:r>
            <a:r>
              <a:rPr lang="ru-RU" dirty="0"/>
              <a:t> для систем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Принцип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, </a:t>
            </a:r>
            <a:r>
              <a:rPr lang="ru-RU" dirty="0" err="1"/>
              <a:t>повертаючись</a:t>
            </a:r>
            <a:r>
              <a:rPr lang="ru-RU" dirty="0"/>
              <a:t> в </a:t>
            </a:r>
            <a:r>
              <a:rPr lang="ru-RU" dirty="0" err="1"/>
              <a:t>електричному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,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і </a:t>
            </a:r>
            <a:r>
              <a:rPr lang="ru-RU" dirty="0" err="1"/>
              <a:t>пропускають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, яку подавали на </a:t>
            </a:r>
            <a:r>
              <a:rPr lang="ru-RU" dirty="0" err="1"/>
              <a:t>провідники</a:t>
            </a:r>
            <a:r>
              <a:rPr lang="ru-RU" dirty="0"/>
              <a:t>, </a:t>
            </a:r>
            <a:r>
              <a:rPr lang="ru-RU" dirty="0" err="1"/>
              <a:t>впаяні</a:t>
            </a:r>
            <a:r>
              <a:rPr lang="ru-RU" dirty="0"/>
              <a:t> в </a:t>
            </a:r>
            <a:r>
              <a:rPr lang="ru-RU" dirty="0" err="1"/>
              <a:t>екран</a:t>
            </a:r>
            <a:r>
              <a:rPr lang="ru-RU" dirty="0"/>
              <a:t>, на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виникало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мікроскопічних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. І все ж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1973 р., коли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англійських</a:t>
            </a:r>
            <a:r>
              <a:rPr lang="ru-RU" dirty="0"/>
              <a:t> </a:t>
            </a:r>
            <a:r>
              <a:rPr lang="ru-RU" dirty="0" err="1"/>
              <a:t>хіміків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 Джорджа Грея </a:t>
            </a:r>
            <a:r>
              <a:rPr lang="ru-RU" dirty="0" err="1"/>
              <a:t>синтезувала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 з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дешевої</a:t>
            </a:r>
            <a:r>
              <a:rPr lang="ru-RU" dirty="0"/>
              <a:t> і </a:t>
            </a:r>
            <a:r>
              <a:rPr lang="ru-RU" dirty="0" err="1"/>
              <a:t>доступної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широкого </a:t>
            </a:r>
            <a:r>
              <a:rPr lang="ru-RU" dirty="0" err="1"/>
              <a:t>поширення</a:t>
            </a:r>
            <a:r>
              <a:rPr lang="ru-RU" dirty="0"/>
              <a:t> в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76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196" y="472090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За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загальними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рідкі</a:t>
            </a:r>
            <a:r>
              <a:rPr lang="ru-RU" dirty="0" smtClean="0"/>
              <a:t> </a:t>
            </a:r>
            <a:r>
              <a:rPr lang="ru-RU" dirty="0" err="1" smtClean="0"/>
              <a:t>кристали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розподілити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 smtClean="0"/>
              <a:t>Ліотропні</a:t>
            </a:r>
            <a:endParaRPr lang="ru-RU" dirty="0" smtClean="0"/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 smtClean="0"/>
              <a:t>Термотропні</a:t>
            </a:r>
            <a:endParaRPr lang="ru-RU" dirty="0" smtClean="0"/>
          </a:p>
          <a:p>
            <a:pPr indent="457200" algn="just"/>
            <a:r>
              <a:rPr lang="ru-RU" dirty="0" err="1"/>
              <a:t>Ліотропні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мезофаз</a:t>
            </a:r>
            <a:r>
              <a:rPr lang="ru-RU" dirty="0"/>
              <a:t> при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концентраціях</a:t>
            </a:r>
            <a:r>
              <a:rPr lang="ru-RU" dirty="0"/>
              <a:t> </a:t>
            </a:r>
            <a:r>
              <a:rPr lang="ru-RU" dirty="0" err="1"/>
              <a:t>мезогену</a:t>
            </a:r>
            <a:r>
              <a:rPr lang="ru-RU" dirty="0"/>
              <a:t> у </a:t>
            </a:r>
            <a:r>
              <a:rPr lang="ru-RU" dirty="0" err="1"/>
              <a:t>розчиннику</a:t>
            </a:r>
            <a:r>
              <a:rPr lang="ru-RU" dirty="0"/>
              <a:t>, в той час як </a:t>
            </a:r>
            <a:r>
              <a:rPr lang="ru-RU" dirty="0" err="1"/>
              <a:t>термотропні</a:t>
            </a:r>
            <a:r>
              <a:rPr lang="ru-RU" dirty="0"/>
              <a:t>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 є </a:t>
            </a:r>
            <a:r>
              <a:rPr lang="ru-RU" dirty="0" err="1"/>
              <a:t>мезофазами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температурних</a:t>
            </a:r>
            <a:r>
              <a:rPr lang="ru-RU" dirty="0"/>
              <a:t> межах</a:t>
            </a:r>
            <a:r>
              <a:rPr lang="ru-RU" dirty="0" smtClean="0"/>
              <a:t>.</a:t>
            </a:r>
          </a:p>
          <a:p>
            <a:pPr indent="457200" algn="just"/>
            <a:endParaRPr lang="ru-RU" dirty="0"/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 smtClean="0"/>
              <a:t>кристалів</a:t>
            </a:r>
            <a:endParaRPr lang="ru-RU" dirty="0" smtClean="0"/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/>
              <a:t>Рідкокристалічний</a:t>
            </a:r>
            <a:r>
              <a:rPr lang="ru-RU" dirty="0"/>
              <a:t> </a:t>
            </a:r>
            <a:r>
              <a:rPr lang="ru-RU" dirty="0" smtClean="0"/>
              <a:t>дисплей</a:t>
            </a:r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/>
              <a:t>Рідкокристалічні</a:t>
            </a:r>
            <a:r>
              <a:rPr lang="ru-RU" dirty="0"/>
              <a:t> </a:t>
            </a:r>
            <a:r>
              <a:rPr lang="ru-RU" dirty="0" err="1" smtClean="0"/>
              <a:t>телевізори</a:t>
            </a:r>
            <a:endParaRPr lang="ru-RU" dirty="0" smtClean="0"/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інтегральних</a:t>
            </a:r>
            <a:r>
              <a:rPr lang="ru-RU" dirty="0"/>
              <a:t> схем</a:t>
            </a:r>
          </a:p>
          <a:p>
            <a:pPr marL="342900" indent="457200" algn="just">
              <a:buFont typeface="+mj-lt"/>
              <a:buAutoNum type="arabicPeriod"/>
            </a:pPr>
            <a:r>
              <a:rPr lang="ru-RU" dirty="0" err="1"/>
              <a:t>Рідкокристалічні</a:t>
            </a:r>
            <a:r>
              <a:rPr lang="ru-RU" dirty="0"/>
              <a:t> </a:t>
            </a:r>
            <a:r>
              <a:rPr lang="ru-RU" dirty="0" err="1"/>
              <a:t>лазери</a:t>
            </a:r>
            <a:endParaRPr lang="ru-RU" dirty="0"/>
          </a:p>
          <a:p>
            <a:pPr marL="342900" indent="457200" algn="just">
              <a:buFont typeface="+mj-lt"/>
              <a:buAutoNum type="arabicPeriod"/>
            </a:pPr>
            <a:endParaRPr lang="ru-RU" b="1" dirty="0"/>
          </a:p>
          <a:p>
            <a:pPr marL="342900" indent="457200" algn="just">
              <a:buFont typeface="+mj-lt"/>
              <a:buAutoNum type="arabicPeriod"/>
            </a:pPr>
            <a:endParaRPr lang="ru-RU" b="1" dirty="0"/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indent="457200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37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411" y="404664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Рідкокристалічний дисплей</a:t>
            </a:r>
          </a:p>
          <a:p>
            <a:pPr algn="just"/>
            <a:r>
              <a:rPr lang="ru-RU" b="1" dirty="0" err="1"/>
              <a:t>Рідкокристалічний</a:t>
            </a:r>
            <a:r>
              <a:rPr lang="ru-RU" b="1" dirty="0"/>
              <a:t> </a:t>
            </a:r>
            <a:r>
              <a:rPr lang="ru-RU" b="1" dirty="0" smtClean="0"/>
              <a:t>дисплей</a:t>
            </a:r>
            <a:r>
              <a:rPr lang="ru-RU" dirty="0" smtClean="0"/>
              <a:t> </a:t>
            </a:r>
            <a:r>
              <a:rPr lang="en-US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(дисплей), 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явищі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 переходу </a:t>
            </a:r>
            <a:r>
              <a:rPr lang="ru-RU" dirty="0" err="1"/>
              <a:t>Фредерікса</a:t>
            </a:r>
            <a:r>
              <a:rPr lang="ru-RU" dirty="0"/>
              <a:t> в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кристалах</a:t>
            </a:r>
            <a:r>
              <a:rPr lang="ru-RU" dirty="0"/>
              <a:t>. Дисплей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довільної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монохромних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(</a:t>
            </a:r>
            <a:r>
              <a:rPr lang="ru-RU" dirty="0" err="1"/>
              <a:t>пікселів</a:t>
            </a:r>
            <a:r>
              <a:rPr lang="ru-RU" dirty="0"/>
              <a:t>), і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відбивача</a:t>
            </a:r>
            <a:r>
              <a:rPr lang="ru-RU" dirty="0"/>
              <a:t> (рефлектора).</a:t>
            </a:r>
          </a:p>
          <a:p>
            <a:pPr algn="just"/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рідкокристалічного</a:t>
            </a:r>
            <a:r>
              <a:rPr lang="ru-RU" dirty="0"/>
              <a:t> дисплея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комірок</a:t>
            </a:r>
            <a:r>
              <a:rPr lang="ru-RU" dirty="0"/>
              <a:t> (як правило, з </a:t>
            </a:r>
            <a:r>
              <a:rPr lang="ru-RU" dirty="0" err="1"/>
              <a:t>трьох</a:t>
            </a:r>
            <a:r>
              <a:rPr lang="ru-RU" dirty="0"/>
              <a:t>), </a:t>
            </a:r>
            <a:r>
              <a:rPr lang="ru-RU" dirty="0" err="1"/>
              <a:t>попереду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світлові</a:t>
            </a:r>
            <a:r>
              <a:rPr lang="ru-RU" dirty="0"/>
              <a:t> </a:t>
            </a:r>
            <a:r>
              <a:rPr lang="ru-RU" dirty="0" err="1"/>
              <a:t>фільтри</a:t>
            </a:r>
            <a:r>
              <a:rPr lang="ru-RU" dirty="0"/>
              <a:t> (</a:t>
            </a:r>
            <a:r>
              <a:rPr lang="ru-RU" dirty="0" err="1"/>
              <a:t>найчастіше</a:t>
            </a:r>
            <a:r>
              <a:rPr lang="ru-RU" dirty="0"/>
              <a:t> — </a:t>
            </a:r>
            <a:r>
              <a:rPr lang="ru-RU" dirty="0" err="1"/>
              <a:t>червоний</a:t>
            </a:r>
            <a:r>
              <a:rPr lang="ru-RU" dirty="0"/>
              <a:t>, </a:t>
            </a:r>
            <a:r>
              <a:rPr lang="ru-RU" dirty="0" err="1"/>
              <a:t>синій</a:t>
            </a:r>
            <a:r>
              <a:rPr lang="ru-RU" dirty="0"/>
              <a:t> і </a:t>
            </a:r>
            <a:r>
              <a:rPr lang="ru-RU" dirty="0" err="1"/>
              <a:t>зелений</a:t>
            </a:r>
            <a:r>
              <a:rPr lang="ru-RU" dirty="0"/>
              <a:t>).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точки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яскравість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інтенсивностями</a:t>
            </a:r>
            <a:r>
              <a:rPr lang="ru-RU" dirty="0"/>
              <a:t> </a:t>
            </a:r>
            <a:r>
              <a:rPr lang="ru-RU" dirty="0" err="1"/>
              <a:t>світіння</a:t>
            </a:r>
            <a:r>
              <a:rPr lang="ru-RU" dirty="0"/>
              <a:t> </a:t>
            </a:r>
            <a:r>
              <a:rPr lang="ru-RU" dirty="0" err="1"/>
              <a:t>комірок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вона </a:t>
            </a:r>
            <a:r>
              <a:rPr lang="ru-RU" dirty="0" err="1"/>
              <a:t>складається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53136"/>
            <a:ext cx="4081359" cy="173983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2084" y="3452807"/>
            <a:ext cx="87129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Рідкокристалічні</a:t>
            </a:r>
            <a:r>
              <a:rPr lang="ru-RU" dirty="0"/>
              <a:t> </a:t>
            </a:r>
            <a:r>
              <a:rPr lang="ru-RU" dirty="0" err="1"/>
              <a:t>дисплеї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низьке</a:t>
            </a:r>
            <a:r>
              <a:rPr lang="ru-RU" dirty="0"/>
              <a:t> </a:t>
            </a:r>
            <a:r>
              <a:rPr lang="ru-RU" dirty="0" err="1"/>
              <a:t>енергоспоживання</a:t>
            </a:r>
            <a:r>
              <a:rPr lang="ru-RU" dirty="0"/>
              <a:t>, тому вони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, як в </a:t>
            </a:r>
            <a:r>
              <a:rPr lang="ru-RU" dirty="0" err="1"/>
              <a:t>кишенькових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 (</a:t>
            </a:r>
            <a:r>
              <a:rPr lang="ru-RU" dirty="0" err="1"/>
              <a:t>годинниках</a:t>
            </a:r>
            <a:r>
              <a:rPr lang="ru-RU" dirty="0"/>
              <a:t>, </a:t>
            </a:r>
            <a:r>
              <a:rPr lang="ru-RU" dirty="0" err="1"/>
              <a:t>мобільних</a:t>
            </a:r>
            <a:r>
              <a:rPr lang="ru-RU" dirty="0"/>
              <a:t> телефонах, </a:t>
            </a:r>
            <a:r>
              <a:rPr lang="ru-RU" dirty="0" err="1"/>
              <a:t>кишенькових</a:t>
            </a:r>
            <a:r>
              <a:rPr lang="ru-RU" dirty="0"/>
              <a:t> </a:t>
            </a:r>
            <a:r>
              <a:rPr lang="ru-RU" dirty="0" err="1"/>
              <a:t>комп'ютерах</a:t>
            </a:r>
            <a:r>
              <a:rPr lang="ru-RU" dirty="0"/>
              <a:t>), так і в </a:t>
            </a:r>
            <a:r>
              <a:rPr lang="ru-RU" dirty="0" err="1"/>
              <a:t>комп'ютерних</a:t>
            </a:r>
            <a:r>
              <a:rPr lang="ru-RU" dirty="0"/>
              <a:t> </a:t>
            </a:r>
            <a:r>
              <a:rPr lang="ru-RU" dirty="0" err="1"/>
              <a:t>моніторах</a:t>
            </a:r>
            <a:r>
              <a:rPr lang="ru-RU" dirty="0"/>
              <a:t>, </a:t>
            </a:r>
            <a:r>
              <a:rPr lang="ru-RU" dirty="0" err="1"/>
              <a:t>телевізорах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77537" y="465081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/>
              <a:t>Піксель</a:t>
            </a:r>
            <a:r>
              <a:rPr lang="ru-RU" dirty="0"/>
              <a:t> </a:t>
            </a:r>
            <a:r>
              <a:rPr lang="ru-RU" dirty="0" err="1"/>
              <a:t>складається</a:t>
            </a:r>
            <a:r>
              <a:rPr lang="ru-RU" dirty="0"/>
              <a:t> з: </a:t>
            </a:r>
            <a:r>
              <a:rPr lang="ru-RU" dirty="0" err="1"/>
              <a:t>кольорового</a:t>
            </a:r>
            <a:r>
              <a:rPr lang="ru-RU" dirty="0"/>
              <a:t> </a:t>
            </a:r>
            <a:r>
              <a:rPr lang="ru-RU" dirty="0" err="1" smtClean="0"/>
              <a:t>фільтра</a:t>
            </a:r>
            <a:r>
              <a:rPr lang="ru-RU" dirty="0" smtClean="0"/>
              <a:t>; горизонтального</a:t>
            </a:r>
            <a:r>
              <a:rPr lang="ru-RU" dirty="0"/>
              <a:t> поляризатора; </a:t>
            </a:r>
            <a:r>
              <a:rPr lang="ru-RU" dirty="0" err="1"/>
              <a:t>оточеного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шарами </a:t>
            </a:r>
            <a:r>
              <a:rPr lang="ru-RU" dirty="0" err="1"/>
              <a:t>скла</a:t>
            </a:r>
            <a:r>
              <a:rPr lang="ru-RU" dirty="0"/>
              <a:t> </a:t>
            </a:r>
            <a:r>
              <a:rPr lang="ru-RU" dirty="0" err="1"/>
              <a:t>рідкокристалічного</a:t>
            </a:r>
            <a:r>
              <a:rPr lang="ru-RU" dirty="0"/>
              <a:t> шару,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здатен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свою </a:t>
            </a:r>
            <a:r>
              <a:rPr lang="ru-RU" dirty="0" err="1"/>
              <a:t>поляризацію</a:t>
            </a:r>
            <a:r>
              <a:rPr lang="ru-RU" dirty="0"/>
              <a:t>; вертикального </a:t>
            </a:r>
            <a:r>
              <a:rPr lang="ru-RU" dirty="0" err="1"/>
              <a:t>фільтра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44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01931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Екран</a:t>
            </a:r>
            <a:r>
              <a:rPr lang="ru-RU" dirty="0"/>
              <a:t> </a:t>
            </a:r>
            <a:r>
              <a:rPr lang="en-US" dirty="0"/>
              <a:t>LCD </a:t>
            </a:r>
            <a:r>
              <a:rPr lang="ru-RU" dirty="0"/>
              <a:t>є </a:t>
            </a:r>
            <a:r>
              <a:rPr lang="ru-RU" dirty="0" err="1"/>
              <a:t>масивом</a:t>
            </a:r>
            <a:r>
              <a:rPr lang="ru-RU" dirty="0"/>
              <a:t> маленьких </a:t>
            </a:r>
            <a:r>
              <a:rPr lang="ru-RU" dirty="0" err="1"/>
              <a:t>сегментів</a:t>
            </a:r>
            <a:r>
              <a:rPr lang="ru-RU" dirty="0"/>
              <a:t> (</a:t>
            </a:r>
            <a:r>
              <a:rPr lang="ru-RU" dirty="0" err="1"/>
              <a:t>пікселів</a:t>
            </a:r>
            <a:r>
              <a:rPr lang="ru-RU" dirty="0"/>
              <a:t>), </a:t>
            </a:r>
            <a:r>
              <a:rPr lang="ru-RU" dirty="0" err="1"/>
              <a:t>котрими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маніпулювати</a:t>
            </a:r>
            <a:r>
              <a:rPr lang="ru-RU" dirty="0"/>
              <a:t> для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en-US" dirty="0"/>
              <a:t>LCD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, де </a:t>
            </a:r>
            <a:r>
              <a:rPr lang="ru-RU" dirty="0" err="1"/>
              <a:t>ключову</a:t>
            </a:r>
            <a:r>
              <a:rPr lang="ru-RU" dirty="0"/>
              <a:t> роль </a:t>
            </a:r>
            <a:r>
              <a:rPr lang="ru-RU" dirty="0" err="1"/>
              <a:t>грають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панелі</a:t>
            </a:r>
            <a:r>
              <a:rPr lang="ru-RU" dirty="0"/>
              <a:t>, </a:t>
            </a:r>
            <a:r>
              <a:rPr lang="ru-RU" dirty="0" err="1"/>
              <a:t>зроблені</a:t>
            </a:r>
            <a:r>
              <a:rPr lang="ru-RU" dirty="0"/>
              <a:t> з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 і </a:t>
            </a:r>
            <a:r>
              <a:rPr lang="ru-RU" dirty="0" err="1"/>
              <a:t>дуже</a:t>
            </a:r>
            <a:r>
              <a:rPr lang="ru-RU" dirty="0"/>
              <a:t> чистого </a:t>
            </a:r>
            <a:r>
              <a:rPr lang="ru-RU" dirty="0" err="1"/>
              <a:t>скляного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субстратом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підкладкою</a:t>
            </a:r>
            <a:r>
              <a:rPr lang="ru-RU" dirty="0"/>
              <a:t>. </a:t>
            </a:r>
            <a:r>
              <a:rPr lang="ru-RU" dirty="0" err="1"/>
              <a:t>Проміжок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шарами </a:t>
            </a:r>
            <a:r>
              <a:rPr lang="ru-RU" dirty="0" err="1"/>
              <a:t>заповнений</a:t>
            </a:r>
            <a:r>
              <a:rPr lang="ru-RU" dirty="0"/>
              <a:t> тонким шаром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кристалу</a:t>
            </a:r>
            <a:r>
              <a:rPr lang="ru-RU" dirty="0"/>
              <a:t>. На панелях є </a:t>
            </a:r>
            <a:r>
              <a:rPr lang="ru-RU" dirty="0" err="1"/>
              <a:t>борозенки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орієнтації</a:t>
            </a:r>
            <a:r>
              <a:rPr lang="ru-RU" dirty="0"/>
              <a:t>. </a:t>
            </a:r>
            <a:r>
              <a:rPr lang="ru-RU" dirty="0" err="1"/>
              <a:t>Борозенки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паралельні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в межах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панелі</a:t>
            </a:r>
            <a:r>
              <a:rPr lang="ru-RU" dirty="0"/>
              <a:t>, але </a:t>
            </a:r>
            <a:r>
              <a:rPr lang="ru-RU" dirty="0" err="1"/>
              <a:t>борозенки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панелі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до </a:t>
            </a:r>
            <a:r>
              <a:rPr lang="ru-RU" dirty="0" err="1"/>
              <a:t>борозенок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. </a:t>
            </a:r>
            <a:r>
              <a:rPr lang="ru-RU" dirty="0" err="1"/>
              <a:t>Поздовжні</a:t>
            </a:r>
            <a:r>
              <a:rPr lang="ru-RU" dirty="0"/>
              <a:t> </a:t>
            </a:r>
            <a:r>
              <a:rPr lang="ru-RU" dirty="0" err="1"/>
              <a:t>борозенки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на </a:t>
            </a:r>
            <a:r>
              <a:rPr lang="ru-RU" dirty="0" err="1"/>
              <a:t>скляну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прозорого</a:t>
            </a:r>
            <a:r>
              <a:rPr lang="ru-RU" dirty="0"/>
              <a:t> пластику,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чином </a:t>
            </a:r>
            <a:r>
              <a:rPr lang="ru-RU" dirty="0" err="1"/>
              <a:t>обробляється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838734"/>
            <a:ext cx="2632368" cy="19150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3618251"/>
            <a:ext cx="788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Борозенки</a:t>
            </a:r>
            <a:r>
              <a:rPr lang="ru-RU" dirty="0" smtClean="0"/>
              <a:t> </a:t>
            </a:r>
            <a:r>
              <a:rPr lang="ru-RU" dirty="0" err="1" smtClean="0"/>
              <a:t>орієнтують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рідкого</a:t>
            </a:r>
            <a:r>
              <a:rPr lang="ru-RU" dirty="0" smtClean="0"/>
              <a:t> </a:t>
            </a:r>
            <a:r>
              <a:rPr lang="ru-RU" dirty="0" err="1" smtClean="0"/>
              <a:t>кристалу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комірках</a:t>
            </a:r>
            <a:r>
              <a:rPr lang="ru-RU" dirty="0" smtClean="0"/>
              <a:t>. </a:t>
            </a:r>
            <a:r>
              <a:rPr lang="ru-RU" dirty="0" err="1" smtClean="0"/>
              <a:t>Молекули</a:t>
            </a:r>
            <a:r>
              <a:rPr lang="ru-RU" dirty="0" smtClean="0"/>
              <a:t> одного з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> (</a:t>
            </a:r>
            <a:r>
              <a:rPr lang="ru-RU" dirty="0" err="1" smtClean="0"/>
              <a:t>нематиків</a:t>
            </a:r>
            <a:r>
              <a:rPr lang="ru-RU" dirty="0" smtClean="0"/>
              <a:t>) при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повертають</a:t>
            </a:r>
            <a:r>
              <a:rPr lang="ru-RU" dirty="0" smtClean="0"/>
              <a:t> </a:t>
            </a:r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(і </a:t>
            </a:r>
            <a:r>
              <a:rPr lang="ru-RU" dirty="0" err="1" smtClean="0"/>
              <a:t>магнітного</a:t>
            </a:r>
            <a:r>
              <a:rPr lang="ru-RU" dirty="0" smtClean="0"/>
              <a:t>) </a:t>
            </a:r>
            <a:r>
              <a:rPr lang="ru-RU" dirty="0" err="1" smtClean="0"/>
              <a:t>полів</a:t>
            </a:r>
            <a:r>
              <a:rPr lang="ru-RU" dirty="0" smtClean="0"/>
              <a:t> </a:t>
            </a:r>
            <a:r>
              <a:rPr lang="ru-RU" dirty="0" err="1" smtClean="0"/>
              <a:t>світлової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 на </a:t>
            </a:r>
            <a:r>
              <a:rPr lang="ru-RU" dirty="0" err="1" smtClean="0"/>
              <a:t>деякий</a:t>
            </a:r>
            <a:r>
              <a:rPr lang="ru-RU" dirty="0" smtClean="0"/>
              <a:t> кут у </a:t>
            </a:r>
            <a:r>
              <a:rPr lang="ru-RU" dirty="0" err="1" smtClean="0"/>
              <a:t>площині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80595"/>
            <a:ext cx="5040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перпендикулярній</a:t>
            </a:r>
            <a:r>
              <a:rPr lang="ru-RU" dirty="0" smtClean="0"/>
              <a:t> до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світлового</a:t>
            </a:r>
            <a:r>
              <a:rPr lang="ru-RU" dirty="0" smtClean="0"/>
              <a:t> </a:t>
            </a:r>
            <a:r>
              <a:rPr lang="ru-RU" dirty="0" err="1" smtClean="0"/>
              <a:t>променя</a:t>
            </a:r>
            <a:r>
              <a:rPr lang="ru-RU" dirty="0" smtClean="0"/>
              <a:t>.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 smtClean="0"/>
              <a:t>борозенок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кут повороту </a:t>
            </a:r>
            <a:r>
              <a:rPr lang="ru-RU" dirty="0" err="1" smtClean="0"/>
              <a:t>площини</a:t>
            </a:r>
            <a:r>
              <a:rPr lang="ru-RU" dirty="0" smtClean="0"/>
              <a:t> </a:t>
            </a:r>
            <a:r>
              <a:rPr lang="ru-RU" dirty="0" err="1" smtClean="0"/>
              <a:t>поляризації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комірок</a:t>
            </a:r>
            <a:r>
              <a:rPr lang="ru-RU" dirty="0" smtClean="0"/>
              <a:t>. </a:t>
            </a:r>
            <a:r>
              <a:rPr lang="ru-RU" dirty="0" err="1" smtClean="0"/>
              <a:t>Проміжок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панелями </a:t>
            </a:r>
            <a:r>
              <a:rPr lang="ru-RU" dirty="0" err="1" smtClean="0"/>
              <a:t>дуже</a:t>
            </a:r>
            <a:r>
              <a:rPr lang="ru-RU" dirty="0" smtClean="0"/>
              <a:t> тонкий.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6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270" y="40466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телевізорів</a:t>
            </a:r>
            <a:r>
              <a:rPr lang="ru-RU" dirty="0"/>
              <a:t> з </a:t>
            </a:r>
            <a:r>
              <a:rPr lang="ru-RU" dirty="0" err="1"/>
              <a:t>рідкокристалічними</a:t>
            </a:r>
            <a:r>
              <a:rPr lang="ru-RU" dirty="0"/>
              <a:t> </a:t>
            </a:r>
            <a:r>
              <a:rPr lang="ru-RU" dirty="0" err="1"/>
              <a:t>екранами</a:t>
            </a:r>
            <a:r>
              <a:rPr lang="ru-RU" dirty="0"/>
              <a:t> стало новою </a:t>
            </a:r>
            <a:r>
              <a:rPr lang="ru-RU" dirty="0" err="1"/>
              <a:t>історичною</a:t>
            </a:r>
            <a:r>
              <a:rPr lang="ru-RU" dirty="0"/>
              <a:t> </a:t>
            </a:r>
            <a:r>
              <a:rPr lang="ru-RU" dirty="0" err="1"/>
              <a:t>віхою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(</a:t>
            </a:r>
            <a:r>
              <a:rPr lang="en-US" dirty="0"/>
              <a:t>LCD). </a:t>
            </a:r>
            <a:r>
              <a:rPr lang="ru-RU" dirty="0" err="1"/>
              <a:t>Телевізори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типу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доступніші</a:t>
            </a:r>
            <a:r>
              <a:rPr lang="ru-RU" dirty="0"/>
              <a:t> для </a:t>
            </a:r>
            <a:r>
              <a:rPr lang="ru-RU" dirty="0" err="1"/>
              <a:t>покупців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регулярне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через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Екран</a:t>
            </a:r>
            <a:r>
              <a:rPr lang="ru-RU" dirty="0"/>
              <a:t> </a:t>
            </a:r>
            <a:r>
              <a:rPr lang="en-US" dirty="0"/>
              <a:t>LCD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екран</a:t>
            </a:r>
            <a:r>
              <a:rPr lang="ru-RU" dirty="0"/>
              <a:t> </a:t>
            </a:r>
            <a:r>
              <a:rPr lang="ru-RU" dirty="0" err="1"/>
              <a:t>просвітного</a:t>
            </a:r>
            <a:r>
              <a:rPr lang="ru-RU" dirty="0"/>
              <a:t> типу,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екран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підсвічує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зворотного</a:t>
            </a:r>
            <a:r>
              <a:rPr lang="ru-RU" dirty="0"/>
              <a:t> боку лампою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а </a:t>
            </a:r>
            <a:r>
              <a:rPr lang="ru-RU" dirty="0" err="1"/>
              <a:t>вічка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(</a:t>
            </a:r>
            <a:r>
              <a:rPr lang="en-US" dirty="0"/>
              <a:t>RGB - </a:t>
            </a:r>
            <a:r>
              <a:rPr lang="ru-RU" dirty="0" err="1"/>
              <a:t>червоний</a:t>
            </a:r>
            <a:r>
              <a:rPr lang="ru-RU" dirty="0"/>
              <a:t>, </a:t>
            </a:r>
            <a:r>
              <a:rPr lang="ru-RU" dirty="0" err="1"/>
              <a:t>зелений</a:t>
            </a:r>
            <a:r>
              <a:rPr lang="ru-RU" dirty="0"/>
              <a:t>, </a:t>
            </a:r>
            <a:r>
              <a:rPr lang="ru-RU" dirty="0" err="1"/>
              <a:t>синій</a:t>
            </a:r>
            <a:r>
              <a:rPr lang="ru-RU" dirty="0"/>
              <a:t>),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панелях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, </a:t>
            </a:r>
            <a:r>
              <a:rPr lang="ru-RU" dirty="0" err="1"/>
              <a:t>пропускають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пропускають</a:t>
            </a:r>
            <a:r>
              <a:rPr lang="ru-RU" dirty="0"/>
              <a:t> через себе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прикладеної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запізнювання</a:t>
            </a:r>
            <a:r>
              <a:rPr lang="ru-RU" dirty="0"/>
              <a:t> картинки (час </a:t>
            </a:r>
            <a:r>
              <a:rPr lang="ru-RU" dirty="0" err="1"/>
              <a:t>відгуку</a:t>
            </a:r>
            <a:r>
              <a:rPr lang="ru-RU" dirty="0"/>
              <a:t>), особливо </a:t>
            </a:r>
            <a:r>
              <a:rPr lang="ru-RU" dirty="0" err="1"/>
              <a:t>помітне</a:t>
            </a:r>
            <a:r>
              <a:rPr lang="ru-RU" dirty="0"/>
              <a:t> при </a:t>
            </a:r>
            <a:r>
              <a:rPr lang="ru-RU" dirty="0" err="1"/>
              <a:t>перегляді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рухаються</a:t>
            </a:r>
            <a:r>
              <a:rPr lang="ru-RU" dirty="0"/>
              <a:t>. Час </a:t>
            </a:r>
            <a:r>
              <a:rPr lang="ru-RU" dirty="0" err="1"/>
              <a:t>відгуку</a:t>
            </a:r>
            <a:r>
              <a:rPr lang="ru-RU" dirty="0"/>
              <a:t> в </a:t>
            </a:r>
            <a:r>
              <a:rPr lang="ru-RU" dirty="0" err="1"/>
              <a:t>сучасних</a:t>
            </a:r>
            <a:r>
              <a:rPr lang="ru-RU" dirty="0"/>
              <a:t> моделях </a:t>
            </a:r>
            <a:r>
              <a:rPr lang="ru-RU" dirty="0" err="1"/>
              <a:t>різниться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15мс (</a:t>
            </a:r>
            <a:r>
              <a:rPr lang="ru-RU" dirty="0" err="1"/>
              <a:t>мілісекунди</a:t>
            </a:r>
            <a:r>
              <a:rPr lang="ru-RU" dirty="0"/>
              <a:t>, 1мс - одна </a:t>
            </a:r>
            <a:r>
              <a:rPr lang="ru-RU" dirty="0" err="1"/>
              <a:t>тисячна</a:t>
            </a:r>
            <a:r>
              <a:rPr lang="ru-RU" dirty="0"/>
              <a:t> </a:t>
            </a:r>
            <a:r>
              <a:rPr lang="ru-RU" dirty="0" err="1"/>
              <a:t>секунди</a:t>
            </a:r>
            <a:r>
              <a:rPr lang="ru-RU" dirty="0"/>
              <a:t>) до 40мс і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і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матриці</a:t>
            </a:r>
            <a:r>
              <a:rPr lang="ru-RU" dirty="0"/>
              <a:t>. Чим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час,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міняється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шлейфу і </a:t>
            </a:r>
            <a:r>
              <a:rPr lang="ru-RU" dirty="0" err="1"/>
              <a:t>накладення</a:t>
            </a:r>
            <a:r>
              <a:rPr lang="ru-RU" dirty="0"/>
              <a:t> картинок.</a:t>
            </a:r>
          </a:p>
          <a:p>
            <a:r>
              <a:rPr lang="ru-RU" dirty="0"/>
              <a:t>Час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лампи</a:t>
            </a:r>
            <a:r>
              <a:rPr lang="ru-RU" dirty="0"/>
              <a:t> для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en-US" dirty="0"/>
              <a:t>LCD-</a:t>
            </a:r>
            <a:r>
              <a:rPr lang="ru-RU" dirty="0"/>
              <a:t>панелей </a:t>
            </a:r>
            <a:r>
              <a:rPr lang="ru-RU" dirty="0" err="1"/>
              <a:t>майже</a:t>
            </a:r>
            <a:r>
              <a:rPr lang="ru-RU" dirty="0"/>
              <a:t> на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яскравості</a:t>
            </a:r>
            <a:r>
              <a:rPr lang="ru-RU" dirty="0"/>
              <a:t> - 60 000 годин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вистачить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на 16 </a:t>
            </a:r>
            <a:r>
              <a:rPr lang="ru-RU" dirty="0" err="1"/>
              <a:t>років</a:t>
            </a:r>
            <a:r>
              <a:rPr lang="ru-RU" dirty="0"/>
              <a:t> при </a:t>
            </a:r>
            <a:r>
              <a:rPr lang="ru-RU" dirty="0" err="1"/>
              <a:t>перегляді</a:t>
            </a:r>
            <a:r>
              <a:rPr lang="ru-RU" dirty="0"/>
              <a:t> </a:t>
            </a:r>
            <a:r>
              <a:rPr lang="ru-RU" dirty="0" err="1"/>
              <a:t>телевізора</a:t>
            </a:r>
            <a:r>
              <a:rPr lang="ru-RU" dirty="0"/>
              <a:t> по 10 годин в день). Для </a:t>
            </a:r>
            <a:r>
              <a:rPr lang="ru-RU" dirty="0" err="1"/>
              <a:t>порівняння</a:t>
            </a:r>
            <a:r>
              <a:rPr lang="ru-RU" dirty="0"/>
              <a:t>: в </a:t>
            </a:r>
            <a:r>
              <a:rPr lang="ru-RU" dirty="0" err="1"/>
              <a:t>плазмових</a:t>
            </a:r>
            <a:r>
              <a:rPr lang="ru-RU" dirty="0"/>
              <a:t> </a:t>
            </a:r>
            <a:r>
              <a:rPr lang="ru-RU" dirty="0" err="1"/>
              <a:t>телевізорах</a:t>
            </a:r>
            <a:r>
              <a:rPr lang="ru-RU" dirty="0"/>
              <a:t> </a:t>
            </a:r>
            <a:r>
              <a:rPr lang="ru-RU" dirty="0" err="1"/>
              <a:t>яскравість</a:t>
            </a:r>
            <a:r>
              <a:rPr lang="ru-RU" dirty="0"/>
              <a:t> за той же час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сильніше</a:t>
            </a:r>
            <a:r>
              <a:rPr lang="ru-RU" dirty="0"/>
              <a:t>, а для </a:t>
            </a:r>
            <a:r>
              <a:rPr lang="ru-RU" dirty="0" err="1"/>
              <a:t>кінескопних</a:t>
            </a:r>
            <a:r>
              <a:rPr lang="ru-RU" dirty="0"/>
              <a:t> </a:t>
            </a:r>
            <a:r>
              <a:rPr lang="ru-RU" dirty="0" err="1"/>
              <a:t>телевізорів</a:t>
            </a:r>
            <a:r>
              <a:rPr lang="ru-RU" dirty="0"/>
              <a:t> (</a:t>
            </a:r>
            <a:r>
              <a:rPr lang="ru-RU" dirty="0" err="1"/>
              <a:t>вигоряє</a:t>
            </a:r>
            <a:r>
              <a:rPr lang="ru-RU" dirty="0"/>
              <a:t> </a:t>
            </a:r>
            <a:r>
              <a:rPr lang="ru-RU" dirty="0" err="1"/>
              <a:t>люмінофор</a:t>
            </a:r>
            <a:r>
              <a:rPr lang="ru-RU" dirty="0"/>
              <a:t>) </a:t>
            </a:r>
            <a:r>
              <a:rPr lang="ru-RU" dirty="0" err="1"/>
              <a:t>поріг</a:t>
            </a:r>
            <a:r>
              <a:rPr lang="ru-RU" dirty="0"/>
              <a:t> - 15000-20 000 годин (</a:t>
            </a:r>
            <a:r>
              <a:rPr lang="ru-RU" dirty="0" err="1"/>
              <a:t>приблизно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),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погіршується</a:t>
            </a:r>
            <a:r>
              <a:rPr lang="ru-RU" dirty="0"/>
              <a:t>.</a:t>
            </a:r>
          </a:p>
          <a:p>
            <a:r>
              <a:rPr lang="ru-RU" dirty="0"/>
              <a:t>Кут </a:t>
            </a:r>
            <a:r>
              <a:rPr lang="ru-RU" dirty="0" err="1"/>
              <a:t>огляду</a:t>
            </a:r>
            <a:r>
              <a:rPr lang="ru-RU" dirty="0"/>
              <a:t> в </a:t>
            </a:r>
            <a:r>
              <a:rPr lang="ru-RU" dirty="0" err="1"/>
              <a:t>рідкокристалічних</a:t>
            </a:r>
            <a:r>
              <a:rPr lang="ru-RU" dirty="0"/>
              <a:t> </a:t>
            </a:r>
            <a:r>
              <a:rPr lang="ru-RU" dirty="0" err="1"/>
              <a:t>телевізорах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моделей </a:t>
            </a:r>
            <a:r>
              <a:rPr lang="ru-RU" dirty="0" err="1"/>
              <a:t>досягає</a:t>
            </a:r>
            <a:r>
              <a:rPr lang="ru-RU" dirty="0"/>
              <a:t> 160-170 </a:t>
            </a:r>
            <a:r>
              <a:rPr lang="ru-RU" dirty="0" err="1"/>
              <a:t>градусів</a:t>
            </a:r>
            <a:r>
              <a:rPr lang="ru-RU" dirty="0"/>
              <a:t> по </a:t>
            </a:r>
            <a:r>
              <a:rPr lang="ru-RU" dirty="0" err="1"/>
              <a:t>вертикалі</a:t>
            </a:r>
            <a:r>
              <a:rPr lang="ru-RU" dirty="0"/>
              <a:t> і </a:t>
            </a:r>
            <a:r>
              <a:rPr lang="ru-RU" dirty="0" err="1"/>
              <a:t>горизонталі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проблему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гострою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2343" y="77909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Рідкокристалічні</a:t>
            </a:r>
            <a:r>
              <a:rPr lang="ru-RU" b="1" dirty="0"/>
              <a:t> </a:t>
            </a:r>
            <a:r>
              <a:rPr lang="ru-RU" b="1" dirty="0" err="1"/>
              <a:t>телевізори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40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459" y="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Недоліком</a:t>
            </a:r>
            <a:r>
              <a:rPr lang="ru-RU" dirty="0"/>
              <a:t> </a:t>
            </a:r>
            <a:r>
              <a:rPr lang="ru-RU" dirty="0" err="1"/>
              <a:t>рідкокристалічних</a:t>
            </a:r>
            <a:r>
              <a:rPr lang="ru-RU" dirty="0"/>
              <a:t> </a:t>
            </a:r>
            <a:r>
              <a:rPr lang="ru-RU" dirty="0" err="1"/>
              <a:t>екранів</a:t>
            </a:r>
            <a:r>
              <a:rPr lang="ru-RU" dirty="0"/>
              <a:t> є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непрацюючих</a:t>
            </a:r>
            <a:r>
              <a:rPr lang="ru-RU" dirty="0"/>
              <a:t> </a:t>
            </a:r>
            <a:r>
              <a:rPr lang="ru-RU" dirty="0" err="1"/>
              <a:t>пікселів</a:t>
            </a:r>
            <a:r>
              <a:rPr lang="ru-RU" dirty="0"/>
              <a:t>. </a:t>
            </a:r>
            <a:r>
              <a:rPr lang="ru-RU" dirty="0" err="1"/>
              <a:t>Непрацюючі</a:t>
            </a:r>
            <a:r>
              <a:rPr lang="ru-RU" dirty="0"/>
              <a:t> </a:t>
            </a:r>
            <a:r>
              <a:rPr lang="ru-RU" dirty="0" err="1"/>
              <a:t>пікселі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пікселі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в </a:t>
            </a:r>
            <a:r>
              <a:rPr lang="ru-RU" dirty="0" err="1"/>
              <a:t>якомусь</a:t>
            </a:r>
            <a:r>
              <a:rPr lang="ru-RU" dirty="0"/>
              <a:t> одному </a:t>
            </a:r>
            <a:r>
              <a:rPr lang="ru-RU" dirty="0" err="1"/>
              <a:t>стані</a:t>
            </a:r>
            <a:r>
              <a:rPr lang="ru-RU" dirty="0"/>
              <a:t> і не </a:t>
            </a:r>
            <a:r>
              <a:rPr lang="ru-RU" dirty="0" err="1"/>
              <a:t>міняють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сигналу.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непрацюючих</a:t>
            </a:r>
            <a:r>
              <a:rPr lang="ru-RU" dirty="0"/>
              <a:t> </a:t>
            </a:r>
            <a:r>
              <a:rPr lang="ru-RU" dirty="0" err="1"/>
              <a:t>пікселів</a:t>
            </a:r>
            <a:r>
              <a:rPr lang="ru-RU" dirty="0"/>
              <a:t> на </a:t>
            </a:r>
            <a:r>
              <a:rPr lang="ru-RU" dirty="0" err="1"/>
              <a:t>екрані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пишуть</a:t>
            </a:r>
            <a:r>
              <a:rPr lang="ru-RU" dirty="0"/>
              <a:t> в </a:t>
            </a:r>
            <a:r>
              <a:rPr lang="ru-RU" dirty="0" err="1"/>
              <a:t>інструкціях</a:t>
            </a:r>
            <a:r>
              <a:rPr lang="ru-RU" dirty="0"/>
              <a:t> по </a:t>
            </a:r>
            <a:r>
              <a:rPr lang="ru-RU" dirty="0" err="1"/>
              <a:t>використанню</a:t>
            </a:r>
            <a:r>
              <a:rPr lang="ru-RU" dirty="0"/>
              <a:t> товару.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інструкції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написано "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панелі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непрацюючих</a:t>
            </a:r>
            <a:r>
              <a:rPr lang="ru-RU" dirty="0"/>
              <a:t> </a:t>
            </a:r>
            <a:r>
              <a:rPr lang="ru-RU" dirty="0" err="1"/>
              <a:t>пікселів</a:t>
            </a:r>
            <a:r>
              <a:rPr lang="ru-RU" dirty="0"/>
              <a:t>, то панель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працездатною</a:t>
            </a:r>
            <a:r>
              <a:rPr lang="ru-RU" dirty="0"/>
              <a:t>". У </a:t>
            </a:r>
            <a:r>
              <a:rPr lang="ru-RU" dirty="0" err="1"/>
              <a:t>рідкокристалічних</a:t>
            </a:r>
            <a:r>
              <a:rPr lang="ru-RU" dirty="0"/>
              <a:t> </a:t>
            </a:r>
            <a:r>
              <a:rPr lang="ru-RU" dirty="0" err="1"/>
              <a:t>моніторах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непрацюючих</a:t>
            </a:r>
            <a:r>
              <a:rPr lang="ru-RU" dirty="0"/>
              <a:t> </a:t>
            </a:r>
            <a:r>
              <a:rPr lang="ru-RU" dirty="0" err="1"/>
              <a:t>пікселів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на </a:t>
            </a:r>
            <a:r>
              <a:rPr lang="ru-RU" dirty="0" err="1"/>
              <a:t>монітор</a:t>
            </a:r>
            <a:r>
              <a:rPr lang="ru-RU" dirty="0"/>
              <a:t> ми </a:t>
            </a:r>
            <a:r>
              <a:rPr lang="ru-RU" dirty="0" err="1"/>
              <a:t>дивимося</a:t>
            </a:r>
            <a:r>
              <a:rPr lang="ru-RU" dirty="0"/>
              <a:t> з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ближчої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телевізор</a:t>
            </a:r>
            <a:r>
              <a:rPr lang="ru-RU" dirty="0"/>
              <a:t>, і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розгледіти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"</a:t>
            </a:r>
            <a:r>
              <a:rPr lang="ru-RU" dirty="0" err="1"/>
              <a:t>сміття</a:t>
            </a:r>
            <a:r>
              <a:rPr lang="ru-RU" dirty="0"/>
              <a:t>".</a:t>
            </a:r>
          </a:p>
          <a:p>
            <a:pPr algn="just"/>
            <a:r>
              <a:rPr lang="ru-RU" dirty="0" err="1"/>
              <a:t>Успіхи</a:t>
            </a:r>
            <a:r>
              <a:rPr lang="ru-RU" dirty="0"/>
              <a:t> в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матричних</a:t>
            </a:r>
            <a:r>
              <a:rPr lang="ru-RU" dirty="0"/>
              <a:t> </a:t>
            </a:r>
            <a:r>
              <a:rPr lang="ru-RU" dirty="0" err="1"/>
              <a:t>рідкокристалічних</a:t>
            </a:r>
            <a:r>
              <a:rPr lang="ru-RU" dirty="0"/>
              <a:t> </a:t>
            </a:r>
            <a:r>
              <a:rPr lang="ru-RU" dirty="0" err="1"/>
              <a:t>дисплеїв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в </a:t>
            </a:r>
            <a:r>
              <a:rPr lang="ru-RU" dirty="0" err="1"/>
              <a:t>мініатюрному</a:t>
            </a:r>
            <a:r>
              <a:rPr lang="ru-RU" dirty="0"/>
              <a:t>, так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мовити</a:t>
            </a:r>
            <a:r>
              <a:rPr lang="ru-RU" dirty="0"/>
              <a:t>, </a:t>
            </a:r>
            <a:r>
              <a:rPr lang="ru-RU" dirty="0" err="1"/>
              <a:t>кишенькового</a:t>
            </a:r>
            <a:r>
              <a:rPr lang="ru-RU" dirty="0"/>
              <a:t> </a:t>
            </a:r>
            <a:r>
              <a:rPr lang="ru-RU" dirty="0" err="1"/>
              <a:t>виконанні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гра</a:t>
            </a:r>
            <a:r>
              <a:rPr lang="ru-RU" dirty="0"/>
              <a:t> «Ну, </a:t>
            </a:r>
            <a:r>
              <a:rPr lang="ru-RU" dirty="0" err="1"/>
              <a:t>постривай</a:t>
            </a:r>
            <a:r>
              <a:rPr lang="ru-RU" dirty="0"/>
              <a:t>!», </a:t>
            </a:r>
            <a:r>
              <a:rPr lang="ru-RU" dirty="0" err="1"/>
              <a:t>освоєна</a:t>
            </a:r>
            <a:r>
              <a:rPr lang="ru-RU" dirty="0"/>
              <a:t> </a:t>
            </a:r>
            <a:r>
              <a:rPr lang="ru-RU" dirty="0" err="1"/>
              <a:t>вітчизняною</a:t>
            </a:r>
            <a:r>
              <a:rPr lang="ru-RU" dirty="0"/>
              <a:t> </a:t>
            </a:r>
            <a:r>
              <a:rPr lang="ru-RU" dirty="0" err="1"/>
              <a:t>промисловістю</a:t>
            </a:r>
            <a:r>
              <a:rPr lang="ru-RU" dirty="0"/>
              <a:t>. </a:t>
            </a:r>
            <a:r>
              <a:rPr lang="ru-RU" dirty="0" err="1"/>
              <a:t>Габарити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як у </a:t>
            </a:r>
            <a:r>
              <a:rPr lang="ru-RU" dirty="0" err="1"/>
              <a:t>записника</a:t>
            </a:r>
            <a:r>
              <a:rPr lang="ru-RU" dirty="0"/>
              <a:t>, 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є </a:t>
            </a:r>
            <a:r>
              <a:rPr lang="ru-RU" dirty="0" err="1"/>
              <a:t>рідкокристалічний</a:t>
            </a:r>
            <a:r>
              <a:rPr lang="ru-RU" dirty="0"/>
              <a:t> </a:t>
            </a:r>
            <a:r>
              <a:rPr lang="ru-RU" dirty="0" err="1"/>
              <a:t>матричний</a:t>
            </a:r>
            <a:r>
              <a:rPr lang="ru-RU" dirty="0"/>
              <a:t> дисплей,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висвічуються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вовка</a:t>
            </a:r>
            <a:r>
              <a:rPr lang="ru-RU" dirty="0"/>
              <a:t>, </a:t>
            </a:r>
            <a:r>
              <a:rPr lang="ru-RU" dirty="0" err="1"/>
              <a:t>зайця</a:t>
            </a:r>
            <a:r>
              <a:rPr lang="ru-RU" dirty="0"/>
              <a:t>, курей і </a:t>
            </a:r>
            <a:r>
              <a:rPr lang="ru-RU" dirty="0" err="1"/>
              <a:t>яєчок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котилися</a:t>
            </a:r>
            <a:r>
              <a:rPr lang="ru-RU" dirty="0"/>
              <a:t> по </a:t>
            </a:r>
            <a:r>
              <a:rPr lang="ru-RU" dirty="0" err="1"/>
              <a:t>жолобах</a:t>
            </a:r>
            <a:r>
              <a:rPr lang="ru-RU" dirty="0"/>
              <a:t>.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гравця</a:t>
            </a:r>
            <a:r>
              <a:rPr lang="ru-RU" dirty="0"/>
              <a:t>, </a:t>
            </a:r>
            <a:r>
              <a:rPr lang="ru-RU" dirty="0" err="1"/>
              <a:t>натискаючи</a:t>
            </a:r>
            <a:r>
              <a:rPr lang="ru-RU" dirty="0"/>
              <a:t> кнопки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примусити</a:t>
            </a:r>
            <a:r>
              <a:rPr lang="ru-RU" dirty="0"/>
              <a:t> </a:t>
            </a:r>
            <a:r>
              <a:rPr lang="ru-RU" dirty="0" err="1"/>
              <a:t>вовка</a:t>
            </a:r>
            <a:r>
              <a:rPr lang="ru-RU" dirty="0"/>
              <a:t>, </a:t>
            </a:r>
            <a:r>
              <a:rPr lang="ru-RU" dirty="0" err="1"/>
              <a:t>переміщаючись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жолоба</a:t>
            </a:r>
            <a:r>
              <a:rPr lang="ru-RU" dirty="0"/>
              <a:t> до </a:t>
            </a:r>
            <a:r>
              <a:rPr lang="ru-RU" dirty="0" err="1"/>
              <a:t>жолоба</a:t>
            </a:r>
            <a:r>
              <a:rPr lang="ru-RU" dirty="0"/>
              <a:t>, </a:t>
            </a:r>
            <a:r>
              <a:rPr lang="ru-RU" dirty="0" err="1"/>
              <a:t>ловити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скочуються</a:t>
            </a:r>
            <a:r>
              <a:rPr lang="ru-RU" dirty="0"/>
              <a:t> з </a:t>
            </a:r>
            <a:r>
              <a:rPr lang="ru-RU" dirty="0" err="1"/>
              <a:t>жолобів</a:t>
            </a:r>
            <a:r>
              <a:rPr lang="ru-RU" dirty="0"/>
              <a:t>, в корзину,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впасти</a:t>
            </a:r>
            <a:r>
              <a:rPr lang="ru-RU" dirty="0"/>
              <a:t> на землю і </a:t>
            </a:r>
            <a:r>
              <a:rPr lang="ru-RU" dirty="0" err="1"/>
              <a:t>розбитися</a:t>
            </a:r>
            <a:r>
              <a:rPr lang="ru-RU" dirty="0"/>
              <a:t>. Тут же </a:t>
            </a:r>
            <a:r>
              <a:rPr lang="ru-RU" dirty="0" err="1"/>
              <a:t>відзначимо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розважального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іграшка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роль </a:t>
            </a:r>
            <a:r>
              <a:rPr lang="ru-RU" dirty="0" err="1"/>
              <a:t>годинника</a:t>
            </a:r>
            <a:r>
              <a:rPr lang="ru-RU" dirty="0"/>
              <a:t> і будильника,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дисплеї</a:t>
            </a:r>
            <a:r>
              <a:rPr lang="ru-RU" dirty="0"/>
              <a:t> «</a:t>
            </a:r>
            <a:r>
              <a:rPr lang="ru-RU" dirty="0" err="1"/>
              <a:t>висвічується</a:t>
            </a:r>
            <a:r>
              <a:rPr lang="ru-RU" dirty="0"/>
              <a:t>» час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подаватися</a:t>
            </a:r>
            <a:r>
              <a:rPr lang="ru-RU" dirty="0"/>
              <a:t> </a:t>
            </a:r>
            <a:r>
              <a:rPr lang="ru-RU" dirty="0" err="1"/>
              <a:t>звуковий</a:t>
            </a:r>
            <a:r>
              <a:rPr lang="ru-RU" dirty="0"/>
              <a:t> сигнал в </a:t>
            </a:r>
            <a:r>
              <a:rPr lang="ru-RU" dirty="0" err="1"/>
              <a:t>необхідний</a:t>
            </a:r>
            <a:r>
              <a:rPr lang="ru-RU" dirty="0"/>
              <a:t> момент часу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8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194</TotalTime>
  <Words>966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Рідкі кристали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Рідкі кристали</dc:title>
  <dc:creator>user</dc:creator>
  <cp:lastModifiedBy>user</cp:lastModifiedBy>
  <cp:revision>8</cp:revision>
  <dcterms:created xsi:type="dcterms:W3CDTF">2014-04-07T18:10:37Z</dcterms:created>
  <dcterms:modified xsi:type="dcterms:W3CDTF">2014-04-07T21:24:39Z</dcterms:modified>
</cp:coreProperties>
</file>