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5" autoAdjust="0"/>
    <p:restoredTop sz="94660"/>
  </p:normalViewPr>
  <p:slideViewPr>
    <p:cSldViewPr>
      <p:cViewPr varScale="1">
        <p:scale>
          <a:sx n="79" d="100"/>
          <a:sy n="79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9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3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0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7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3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7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3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9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2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4A1A-CDF5-4912-8343-F1B3802139B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9094-684A-46BE-BB0D-AAB76C49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Засоби для захисту рослин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" y="0"/>
            <a:ext cx="8363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Акарициди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Акарициди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др.-греч. </a:t>
            </a:r>
            <a:r>
              <a:rPr lang="el-GR" sz="2400" b="1" dirty="0" smtClean="0"/>
              <a:t>Ἄκαρι - </a:t>
            </a:r>
            <a:r>
              <a:rPr lang="ru-RU" sz="2400" b="1" dirty="0" err="1" smtClean="0"/>
              <a:t>кліщ</a:t>
            </a:r>
            <a:r>
              <a:rPr lang="ru-RU" sz="2400" b="1" dirty="0" smtClean="0"/>
              <a:t> і лат. </a:t>
            </a:r>
            <a:r>
              <a:rPr lang="en-US" sz="2400" b="1" dirty="0" err="1" smtClean="0"/>
              <a:t>Caedo</a:t>
            </a:r>
            <a:r>
              <a:rPr lang="en-US" sz="2400" b="1" dirty="0" smtClean="0"/>
              <a:t> - </a:t>
            </a:r>
            <a:r>
              <a:rPr lang="ru-RU" sz="2400" b="1" dirty="0" smtClean="0"/>
              <a:t>вбиваю) -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препарати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боротьби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кліщами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сільськогосподарських</a:t>
            </a:r>
            <a:r>
              <a:rPr lang="ru-RU" sz="2400" b="1" dirty="0" smtClean="0"/>
              <a:t> культур, </a:t>
            </a:r>
            <a:r>
              <a:rPr lang="ru-RU" sz="2400" b="1" dirty="0" err="1" smtClean="0"/>
              <a:t>продуктів</a:t>
            </a:r>
            <a:r>
              <a:rPr lang="ru-RU" sz="2400" b="1" dirty="0" smtClean="0"/>
              <a:t>, з паразитами </a:t>
            </a:r>
            <a:r>
              <a:rPr lang="ru-RU" sz="2400" b="1" dirty="0" err="1" smtClean="0"/>
              <a:t>домашніх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птиці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Акарицидні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обробки</a:t>
            </a:r>
            <a:r>
              <a:rPr lang="ru-RU" sz="2400" b="1" dirty="0" smtClean="0"/>
              <a:t> зон </a:t>
            </a:r>
            <a:r>
              <a:rPr lang="ru-RU" sz="2400" b="1" dirty="0" err="1" smtClean="0"/>
              <a:t>відпочинку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невід'ємною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складовою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профілактики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кліщових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інфекцій</a:t>
            </a:r>
            <a:r>
              <a:rPr lang="ru-RU" sz="2400" b="1" dirty="0" smtClean="0"/>
              <a:t> таких як </a:t>
            </a:r>
            <a:r>
              <a:rPr lang="ru-RU" sz="2400" b="1" dirty="0" err="1" smtClean="0"/>
              <a:t>кліщовий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енцефаліт</a:t>
            </a:r>
            <a:r>
              <a:rPr lang="ru-RU" sz="2400" b="1" dirty="0" smtClean="0"/>
              <a:t> і хвороба Лайма. До </a:t>
            </a:r>
            <a:r>
              <a:rPr lang="ru-RU" sz="2400" b="1" dirty="0" err="1" smtClean="0"/>
              <a:t>акарицидів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сірка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сіро</a:t>
            </a:r>
            <a:r>
              <a:rPr lang="ru-RU" sz="2400" b="1" dirty="0" smtClean="0"/>
              <a:t>-, хлор-і </a:t>
            </a:r>
            <a:r>
              <a:rPr lang="ru-RU" sz="2400" b="1" dirty="0" err="1" smtClean="0"/>
              <a:t>фосфорорганічні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7356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" y="0"/>
            <a:ext cx="729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024039"/>
            <a:ext cx="46805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За характером </a:t>
            </a:r>
            <a:r>
              <a:rPr lang="ru-RU" sz="2000" b="1" u="sng" dirty="0" err="1"/>
              <a:t>дії</a:t>
            </a:r>
            <a:r>
              <a:rPr lang="ru-RU" sz="2000" b="1" u="sng" dirty="0"/>
              <a:t> </a:t>
            </a:r>
            <a:r>
              <a:rPr lang="ru-RU" sz="2000" b="1" u="sng" dirty="0" err="1"/>
              <a:t>пестициди</a:t>
            </a:r>
            <a:r>
              <a:rPr lang="ru-RU" sz="2000" b="1" u="sng" dirty="0"/>
              <a:t> </a:t>
            </a:r>
            <a:r>
              <a:rPr lang="ru-RU" sz="2000" b="1" u="sng" dirty="0" err="1"/>
              <a:t>поділяють</a:t>
            </a:r>
            <a:r>
              <a:rPr lang="ru-RU" sz="2000" b="1" u="sng" dirty="0"/>
              <a:t> на:</a:t>
            </a:r>
            <a:endParaRPr lang="ru-RU" sz="2000" dirty="0"/>
          </a:p>
          <a:p>
            <a:r>
              <a:rPr lang="ru-RU" dirty="0"/>
              <a:t>• </a:t>
            </a:r>
            <a:r>
              <a:rPr lang="ru-RU" i="1" dirty="0" err="1"/>
              <a:t>контактні</a:t>
            </a:r>
            <a:r>
              <a:rPr lang="ru-RU" i="1" dirty="0"/>
              <a:t> (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вбивають</a:t>
            </a:r>
            <a:r>
              <a:rPr lang="ru-RU" i="1" dirty="0"/>
              <a:t> </a:t>
            </a:r>
            <a:r>
              <a:rPr lang="ru-RU" i="1" dirty="0" err="1"/>
              <a:t>шкідливий</a:t>
            </a:r>
            <a:r>
              <a:rPr lang="ru-RU" i="1" dirty="0"/>
              <a:t> </a:t>
            </a:r>
            <a:r>
              <a:rPr lang="ru-RU" i="1" dirty="0" err="1"/>
              <a:t>об'єкт</a:t>
            </a:r>
            <a:r>
              <a:rPr lang="ru-RU" i="1" dirty="0"/>
              <a:t> при </a:t>
            </a:r>
            <a:r>
              <a:rPr lang="ru-RU" i="1" dirty="0" err="1"/>
              <a:t>контакті</a:t>
            </a:r>
            <a:r>
              <a:rPr lang="ru-RU" i="1" dirty="0"/>
              <a:t> з ним)</a:t>
            </a:r>
            <a:endParaRPr lang="ru-RU" dirty="0"/>
          </a:p>
          <a:p>
            <a:r>
              <a:rPr lang="ru-RU" dirty="0"/>
              <a:t>• </a:t>
            </a:r>
            <a:r>
              <a:rPr lang="ru-RU" i="1" dirty="0" err="1"/>
              <a:t>системні</a:t>
            </a:r>
            <a:r>
              <a:rPr lang="ru-RU" i="1" dirty="0"/>
              <a:t> (</a:t>
            </a:r>
            <a:r>
              <a:rPr lang="ru-RU" i="1" dirty="0" err="1"/>
              <a:t>проникають</a:t>
            </a:r>
            <a:r>
              <a:rPr lang="ru-RU" i="1" dirty="0"/>
              <a:t> в </a:t>
            </a:r>
            <a:r>
              <a:rPr lang="ru-RU" i="1" dirty="0" err="1"/>
              <a:t>тканини</a:t>
            </a:r>
            <a:r>
              <a:rPr lang="ru-RU" i="1" dirty="0"/>
              <a:t> і </a:t>
            </a:r>
            <a:r>
              <a:rPr lang="ru-RU" i="1" dirty="0" err="1"/>
              <a:t>провідну</a:t>
            </a:r>
            <a:r>
              <a:rPr lang="ru-RU" i="1" dirty="0"/>
              <a:t> систему </a:t>
            </a:r>
            <a:r>
              <a:rPr lang="ru-RU" i="1" dirty="0" err="1"/>
              <a:t>рослин</a:t>
            </a:r>
            <a:r>
              <a:rPr lang="ru-RU" i="1" dirty="0"/>
              <a:t> і </a:t>
            </a:r>
            <a:r>
              <a:rPr lang="ru-RU" i="1" dirty="0" err="1"/>
              <a:t>вбивають</a:t>
            </a:r>
            <a:r>
              <a:rPr lang="ru-RU" i="1" dirty="0"/>
              <a:t> </a:t>
            </a:r>
            <a:r>
              <a:rPr lang="ru-RU" i="1" dirty="0" err="1"/>
              <a:t>шкідливий</a:t>
            </a:r>
            <a:r>
              <a:rPr lang="ru-RU" i="1" dirty="0"/>
              <a:t> </a:t>
            </a:r>
            <a:r>
              <a:rPr lang="ru-RU" i="1" dirty="0" err="1"/>
              <a:t>об'єкт</a:t>
            </a:r>
            <a:r>
              <a:rPr lang="ru-RU" i="1" dirty="0"/>
              <a:t> при </a:t>
            </a:r>
            <a:r>
              <a:rPr lang="ru-RU" i="1" dirty="0" err="1"/>
              <a:t>живленні</a:t>
            </a:r>
            <a:r>
              <a:rPr lang="ru-RU" i="1" dirty="0"/>
              <a:t> на </a:t>
            </a:r>
            <a:r>
              <a:rPr lang="ru-RU" i="1" dirty="0" err="1"/>
              <a:t>такій</a:t>
            </a:r>
            <a:r>
              <a:rPr lang="ru-RU" i="1" dirty="0"/>
              <a:t> </a:t>
            </a:r>
            <a:r>
              <a:rPr lang="ru-RU" i="1" dirty="0" err="1"/>
              <a:t>рослині</a:t>
            </a:r>
            <a:r>
              <a:rPr lang="ru-RU" i="1" dirty="0"/>
              <a:t>).</a:t>
            </a:r>
            <a:endParaRPr lang="ru-RU" dirty="0"/>
          </a:p>
          <a:p>
            <a:r>
              <a:rPr lang="ru-RU" sz="2000" b="1" u="sng" dirty="0"/>
              <a:t>За способом </a:t>
            </a:r>
            <a:r>
              <a:rPr lang="ru-RU" sz="2000" b="1" u="sng" dirty="0" err="1"/>
              <a:t>проникнення</a:t>
            </a:r>
            <a:r>
              <a:rPr lang="ru-RU" sz="2000" b="1" u="sng" dirty="0"/>
              <a:t> </a:t>
            </a:r>
            <a:r>
              <a:rPr lang="ru-RU" sz="2000" b="1" u="sng" dirty="0" err="1"/>
              <a:t>існують</a:t>
            </a:r>
            <a:r>
              <a:rPr lang="ru-RU" sz="2000" b="1" u="sng" dirty="0"/>
              <a:t> </a:t>
            </a:r>
            <a:r>
              <a:rPr lang="ru-RU" sz="2000" b="1" u="sng" dirty="0" err="1"/>
              <a:t>препарати</a:t>
            </a:r>
            <a:r>
              <a:rPr lang="ru-RU" sz="2000" b="1" u="sng" dirty="0"/>
              <a:t>:</a:t>
            </a:r>
            <a:endParaRPr lang="ru-RU" sz="2000" dirty="0"/>
          </a:p>
          <a:p>
            <a:r>
              <a:rPr lang="ru-RU" dirty="0"/>
              <a:t>• </a:t>
            </a:r>
            <a:r>
              <a:rPr lang="ru-RU" i="1" dirty="0" err="1"/>
              <a:t>контактної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 </a:t>
            </a:r>
            <a:r>
              <a:rPr lang="ru-RU" dirty="0"/>
              <a:t>(через покриви </a:t>
            </a:r>
            <a:r>
              <a:rPr lang="ru-RU" dirty="0" err="1"/>
              <a:t>тіла</a:t>
            </a:r>
            <a:r>
              <a:rPr lang="ru-RU" dirty="0"/>
              <a:t>)</a:t>
            </a:r>
          </a:p>
          <a:p>
            <a:r>
              <a:rPr lang="ru-RU" dirty="0"/>
              <a:t>• </a:t>
            </a:r>
            <a:r>
              <a:rPr lang="ru-RU" i="1" dirty="0" err="1"/>
              <a:t>кишкової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 (при </a:t>
            </a:r>
            <a:r>
              <a:rPr lang="ru-RU" i="1" dirty="0" err="1"/>
              <a:t>проковтуванні</a:t>
            </a:r>
            <a:r>
              <a:rPr lang="ru-RU" i="1" dirty="0"/>
              <a:t>)</a:t>
            </a:r>
            <a:endParaRPr lang="ru-RU" dirty="0"/>
          </a:p>
          <a:p>
            <a:r>
              <a:rPr lang="ru-RU" dirty="0"/>
              <a:t>• </a:t>
            </a:r>
            <a:r>
              <a:rPr lang="ru-RU" i="1" dirty="0" err="1"/>
              <a:t>фуміганти</a:t>
            </a:r>
            <a:r>
              <a:rPr lang="ru-RU" i="1" dirty="0"/>
              <a:t> (при </a:t>
            </a:r>
            <a:r>
              <a:rPr lang="ru-RU" i="1" dirty="0" err="1"/>
              <a:t>диханні</a:t>
            </a:r>
            <a:r>
              <a:rPr lang="ru-RU" i="1" dirty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7"/>
            <a:ext cx="7272808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2" y="3501008"/>
            <a:ext cx="4324273" cy="31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8317" y="260648"/>
            <a:ext cx="540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За </a:t>
            </a:r>
            <a:r>
              <a:rPr lang="ru-RU" sz="2400" b="1" u="sng" dirty="0" err="1">
                <a:solidFill>
                  <a:schemeClr val="bg1"/>
                </a:solidFill>
              </a:rPr>
              <a:t>гігієнічної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класифікації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пестициди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поділяють</a:t>
            </a:r>
            <a:r>
              <a:rPr lang="ru-RU" sz="2400" b="1" u="sng" dirty="0">
                <a:solidFill>
                  <a:schemeClr val="bg1"/>
                </a:solidFill>
              </a:rPr>
              <a:t> на </a:t>
            </a:r>
            <a:r>
              <a:rPr lang="ru-RU" sz="2400" b="1" u="sng" dirty="0" err="1">
                <a:solidFill>
                  <a:schemeClr val="bg1"/>
                </a:solidFill>
              </a:rPr>
              <a:t>чотири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</a:rPr>
              <a:t>групи</a:t>
            </a:r>
            <a:r>
              <a:rPr lang="ru-RU" sz="2400" b="1" u="sng" dirty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dirty="0"/>
              <a:t>• </a:t>
            </a:r>
            <a:r>
              <a:rPr lang="ru-RU" i="1" dirty="0" err="1"/>
              <a:t>сильнодіючі</a:t>
            </a:r>
            <a:r>
              <a:rPr lang="ru-RU" i="1" dirty="0"/>
              <a:t> </a:t>
            </a:r>
            <a:r>
              <a:rPr lang="ru-RU" i="1" dirty="0" err="1"/>
              <a:t>отруйні</a:t>
            </a:r>
            <a:r>
              <a:rPr lang="ru-RU" i="1" dirty="0"/>
              <a:t> </a:t>
            </a:r>
            <a:r>
              <a:rPr lang="ru-RU" i="1" dirty="0" err="1"/>
              <a:t>речовини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</a:t>
            </a:r>
            <a:r>
              <a:rPr lang="ru-RU" i="1" dirty="0" err="1"/>
              <a:t>средньолетальною</a:t>
            </a:r>
            <a:r>
              <a:rPr lang="ru-RU" i="1" dirty="0"/>
              <a:t> дозою (ЛД50) до 1 мг/кг </a:t>
            </a:r>
            <a:r>
              <a:rPr lang="ru-RU" i="1" dirty="0" err="1"/>
              <a:t>маси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;</a:t>
            </a:r>
            <a:endParaRPr lang="ru-RU" dirty="0"/>
          </a:p>
          <a:p>
            <a:r>
              <a:rPr lang="ru-RU" dirty="0"/>
              <a:t>• </a:t>
            </a:r>
            <a:r>
              <a:rPr lang="ru-RU" i="1" dirty="0" err="1"/>
              <a:t>високотоксичні</a:t>
            </a:r>
            <a:r>
              <a:rPr lang="ru-RU" i="1" dirty="0"/>
              <a:t> - ЛД50 </a:t>
            </a:r>
            <a:r>
              <a:rPr lang="ru-RU" i="1" dirty="0" err="1"/>
              <a:t>від</a:t>
            </a:r>
            <a:r>
              <a:rPr lang="ru-RU" i="1" dirty="0"/>
              <a:t> 50 до 200 мг / кг;</a:t>
            </a:r>
            <a:endParaRPr lang="ru-RU" dirty="0"/>
          </a:p>
          <a:p>
            <a:r>
              <a:rPr lang="ru-RU" dirty="0"/>
              <a:t>• </a:t>
            </a:r>
            <a:r>
              <a:rPr lang="ru-RU" i="1" dirty="0" err="1"/>
              <a:t>среднетоксичні</a:t>
            </a:r>
            <a:r>
              <a:rPr lang="ru-RU" i="1" dirty="0"/>
              <a:t> - ЛД50 </a:t>
            </a:r>
            <a:r>
              <a:rPr lang="ru-RU" i="1" dirty="0" err="1"/>
              <a:t>від</a:t>
            </a:r>
            <a:r>
              <a:rPr lang="ru-RU" i="1" dirty="0"/>
              <a:t> 200 до 1000 мг / кг;</a:t>
            </a:r>
            <a:endParaRPr lang="ru-RU" dirty="0"/>
          </a:p>
          <a:p>
            <a:r>
              <a:rPr lang="ru-RU" i="1" dirty="0"/>
              <a:t>• </a:t>
            </a:r>
            <a:r>
              <a:rPr lang="ru-RU" i="1" dirty="0" err="1"/>
              <a:t>малотоксичні</a:t>
            </a:r>
            <a:r>
              <a:rPr lang="ru-RU" i="1" dirty="0"/>
              <a:t> - ЛД50 </a:t>
            </a:r>
            <a:r>
              <a:rPr lang="ru-RU" i="1" dirty="0" err="1"/>
              <a:t>більше</a:t>
            </a:r>
            <a:r>
              <a:rPr lang="ru-RU" i="1" dirty="0"/>
              <a:t> 1000 мг / кг.</a:t>
            </a:r>
            <a:endParaRPr lang="ru-RU" dirty="0"/>
          </a:p>
          <a:p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 </a:t>
            </a:r>
            <a:r>
              <a:rPr lang="ru-RU" dirty="0" err="1"/>
              <a:t>цією</a:t>
            </a:r>
            <a:r>
              <a:rPr lang="ru-RU" dirty="0"/>
              <a:t> </a:t>
            </a:r>
            <a:r>
              <a:rPr lang="ru-RU" dirty="0" err="1"/>
              <a:t>класифікацією</a:t>
            </a:r>
            <a:r>
              <a:rPr lang="ru-RU" dirty="0"/>
              <a:t> будь-яка </a:t>
            </a:r>
            <a:r>
              <a:rPr lang="ru-RU" dirty="0" err="1"/>
              <a:t>речовина</a:t>
            </a:r>
            <a:r>
              <a:rPr lang="ru-RU" dirty="0"/>
              <a:t>, </a:t>
            </a:r>
            <a:r>
              <a:rPr lang="ru-RU" dirty="0" err="1"/>
              <a:t>що</a:t>
            </a:r>
            <a:r>
              <a:rPr lang="ru-RU" dirty="0"/>
              <a:t> не </a:t>
            </a:r>
            <a:r>
              <a:rPr lang="ru-RU" dirty="0" err="1"/>
              <a:t>потрапила</a:t>
            </a:r>
            <a:r>
              <a:rPr lang="ru-RU" dirty="0"/>
              <a:t> в </a:t>
            </a:r>
            <a:r>
              <a:rPr lang="ru-RU" dirty="0" err="1"/>
              <a:t>перші</a:t>
            </a:r>
            <a:r>
              <a:rPr lang="ru-RU" dirty="0"/>
              <a:t> три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четвертої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" y="0"/>
            <a:ext cx="3429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42" y="3623189"/>
            <a:ext cx="3528392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32396"/>
            <a:ext cx="63246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Вплив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на </a:t>
            </a:r>
            <a:r>
              <a:rPr lang="ru-RU" alt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навколышне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середовище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Застосування</a:t>
            </a:r>
            <a:r>
              <a:rPr lang="ru-RU" b="1" i="1" dirty="0"/>
              <a:t> </a:t>
            </a:r>
            <a:r>
              <a:rPr lang="ru-RU" b="1" i="1" dirty="0" err="1"/>
              <a:t>пестицидів</a:t>
            </a:r>
            <a:r>
              <a:rPr lang="ru-RU" b="1" i="1" dirty="0"/>
              <a:t> </a:t>
            </a:r>
            <a:r>
              <a:rPr lang="ru-RU" b="1" i="1" dirty="0" err="1"/>
              <a:t>дозволяє</a:t>
            </a:r>
            <a:r>
              <a:rPr lang="ru-RU" b="1" i="1" dirty="0"/>
              <a:t> </a:t>
            </a:r>
            <a:r>
              <a:rPr lang="ru-RU" b="1" i="1" dirty="0" err="1"/>
              <a:t>отримувати</a:t>
            </a:r>
            <a:r>
              <a:rPr lang="ru-RU" b="1" i="1" dirty="0"/>
              <a:t> </a:t>
            </a:r>
            <a:r>
              <a:rPr lang="ru-RU" b="1" i="1" dirty="0" err="1"/>
              <a:t>стабільні</a:t>
            </a:r>
            <a:r>
              <a:rPr lang="ru-RU" b="1" i="1" dirty="0"/>
              <a:t> </a:t>
            </a:r>
            <a:r>
              <a:rPr lang="ru-RU" b="1" i="1" dirty="0" err="1"/>
              <a:t>врожаї</a:t>
            </a:r>
            <a:r>
              <a:rPr lang="ru-RU" b="1" i="1" dirty="0"/>
              <a:t> і </a:t>
            </a:r>
            <a:r>
              <a:rPr lang="ru-RU" b="1" i="1" dirty="0" err="1"/>
              <a:t>обмежувати</a:t>
            </a:r>
            <a:r>
              <a:rPr lang="ru-RU" b="1" i="1" dirty="0"/>
              <a:t> </a:t>
            </a:r>
            <a:r>
              <a:rPr lang="ru-RU" b="1" i="1" dirty="0" err="1"/>
              <a:t>поширення</a:t>
            </a:r>
            <a:r>
              <a:rPr lang="ru-RU" b="1" i="1" dirty="0"/>
              <a:t> </a:t>
            </a:r>
            <a:r>
              <a:rPr lang="ru-RU" b="1" i="1" dirty="0" err="1"/>
              <a:t>інфекцій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передаються</a:t>
            </a:r>
            <a:r>
              <a:rPr lang="ru-RU" b="1" i="1" dirty="0"/>
              <a:t> </a:t>
            </a:r>
            <a:r>
              <a:rPr lang="ru-RU" b="1" i="1" dirty="0" err="1"/>
              <a:t>тваринами-переносниками</a:t>
            </a:r>
            <a:r>
              <a:rPr lang="ru-RU" b="1" i="1" dirty="0"/>
              <a:t>, </a:t>
            </a:r>
            <a:r>
              <a:rPr lang="ru-RU" b="1" i="1" dirty="0" err="1"/>
              <a:t>наприклад</a:t>
            </a:r>
            <a:r>
              <a:rPr lang="ru-RU" b="1" i="1" dirty="0"/>
              <a:t>, </a:t>
            </a:r>
            <a:r>
              <a:rPr lang="ru-RU" b="1" i="1" dirty="0" err="1"/>
              <a:t>малярії</a:t>
            </a:r>
            <a:r>
              <a:rPr lang="ru-RU" b="1" i="1" dirty="0"/>
              <a:t> та </a:t>
            </a:r>
            <a:r>
              <a:rPr lang="ru-RU" b="1" i="1" dirty="0" err="1"/>
              <a:t>висипного</a:t>
            </a:r>
            <a:r>
              <a:rPr lang="ru-RU" b="1" i="1" dirty="0"/>
              <a:t> тифу. </a:t>
            </a:r>
            <a:r>
              <a:rPr lang="ru-RU" b="1" i="1" dirty="0" err="1"/>
              <a:t>Однак</a:t>
            </a:r>
            <a:r>
              <a:rPr lang="ru-RU" b="1" i="1" dirty="0"/>
              <a:t> </a:t>
            </a:r>
            <a:r>
              <a:rPr lang="ru-RU" b="1" i="1" dirty="0" err="1"/>
              <a:t>непродумане</a:t>
            </a:r>
            <a:r>
              <a:rPr lang="ru-RU" b="1" i="1" dirty="0"/>
              <a:t> </a:t>
            </a:r>
            <a:r>
              <a:rPr lang="ru-RU" b="1" i="1" dirty="0" err="1"/>
              <a:t>використання</a:t>
            </a:r>
            <a:r>
              <a:rPr lang="ru-RU" b="1" i="1" dirty="0"/>
              <a:t> </a:t>
            </a:r>
            <a:r>
              <a:rPr lang="ru-RU" b="1" i="1" dirty="0" err="1"/>
              <a:t>пестицидів</a:t>
            </a:r>
            <a:r>
              <a:rPr lang="ru-RU" b="1" i="1" dirty="0"/>
              <a:t> </a:t>
            </a:r>
            <a:r>
              <a:rPr lang="ru-RU" b="1" i="1" dirty="0" err="1"/>
              <a:t>має</a:t>
            </a:r>
            <a:r>
              <a:rPr lang="ru-RU" b="1" i="1" dirty="0"/>
              <a:t> і </a:t>
            </a:r>
            <a:r>
              <a:rPr lang="ru-RU" b="1" i="1" dirty="0" err="1"/>
              <a:t>негативні</a:t>
            </a:r>
            <a:r>
              <a:rPr lang="ru-RU" b="1" i="1" dirty="0"/>
              <a:t> </a:t>
            </a:r>
            <a:r>
              <a:rPr lang="ru-RU" b="1" i="1" dirty="0" err="1"/>
              <a:t>наслідки</a:t>
            </a:r>
            <a:r>
              <a:rPr lang="ru-RU" b="1" i="1" dirty="0"/>
              <a:t>. </a:t>
            </a:r>
            <a:r>
              <a:rPr lang="ru-RU" b="1" i="1" dirty="0" err="1"/>
              <a:t>Воно</a:t>
            </a:r>
            <a:r>
              <a:rPr lang="ru-RU" b="1" i="1" dirty="0"/>
              <a:t> </a:t>
            </a:r>
            <a:r>
              <a:rPr lang="ru-RU" b="1" i="1" dirty="0" err="1"/>
              <a:t>веде</a:t>
            </a:r>
            <a:r>
              <a:rPr lang="ru-RU" b="1" i="1" dirty="0"/>
              <a:t> до </a:t>
            </a:r>
            <a:r>
              <a:rPr lang="ru-RU" b="1" i="1" dirty="0" err="1"/>
              <a:t>появи</a:t>
            </a:r>
            <a:r>
              <a:rPr lang="ru-RU" b="1" i="1" dirty="0"/>
              <a:t> </a:t>
            </a:r>
            <a:r>
              <a:rPr lang="ru-RU" b="1" i="1" dirty="0" err="1"/>
              <a:t>стійких</a:t>
            </a:r>
            <a:r>
              <a:rPr lang="ru-RU" b="1" i="1" dirty="0"/>
              <a:t> до них </a:t>
            </a:r>
            <a:r>
              <a:rPr lang="ru-RU" b="1" i="1" dirty="0" err="1"/>
              <a:t>видів</a:t>
            </a:r>
            <a:r>
              <a:rPr lang="ru-RU" b="1" i="1" dirty="0"/>
              <a:t> </a:t>
            </a:r>
            <a:r>
              <a:rPr lang="ru-RU" b="1" i="1" dirty="0" err="1"/>
              <a:t>організмів</a:t>
            </a:r>
            <a:r>
              <a:rPr lang="ru-RU" b="1" i="1" dirty="0"/>
              <a:t>, особливо </a:t>
            </a:r>
            <a:r>
              <a:rPr lang="ru-RU" b="1" i="1" dirty="0" err="1"/>
              <a:t>серед</a:t>
            </a:r>
            <a:r>
              <a:rPr lang="ru-RU" b="1" i="1" dirty="0"/>
              <a:t> комах; губить </a:t>
            </a:r>
            <a:r>
              <a:rPr lang="ru-RU" b="1" i="1" dirty="0" err="1"/>
              <a:t>хижаків</a:t>
            </a:r>
            <a:r>
              <a:rPr lang="ru-RU" b="1" i="1" dirty="0"/>
              <a:t> (</a:t>
            </a:r>
            <a:r>
              <a:rPr lang="ru-RU" b="1" i="1" dirty="0" err="1"/>
              <a:t>природних</a:t>
            </a:r>
            <a:r>
              <a:rPr lang="ru-RU" b="1" i="1" dirty="0"/>
              <a:t> </a:t>
            </a:r>
            <a:r>
              <a:rPr lang="ru-RU" b="1" i="1" dirty="0" err="1"/>
              <a:t>ворогів</a:t>
            </a:r>
            <a:r>
              <a:rPr lang="ru-RU" b="1" i="1" dirty="0"/>
              <a:t> </a:t>
            </a:r>
            <a:r>
              <a:rPr lang="ru-RU" b="1" i="1" dirty="0" err="1"/>
              <a:t>шкідників</a:t>
            </a:r>
            <a:r>
              <a:rPr lang="ru-RU" b="1" i="1" dirty="0"/>
              <a:t>) та </a:t>
            </a:r>
            <a:r>
              <a:rPr lang="ru-RU" b="1" i="1" dirty="0" err="1"/>
              <a:t>інших</a:t>
            </a:r>
            <a:r>
              <a:rPr lang="ru-RU" b="1" i="1" dirty="0"/>
              <a:t> </a:t>
            </a:r>
            <a:r>
              <a:rPr lang="ru-RU" b="1" i="1" dirty="0" err="1"/>
              <a:t>корисних</a:t>
            </a:r>
            <a:r>
              <a:rPr lang="ru-RU" b="1" i="1" dirty="0"/>
              <a:t> </a:t>
            </a:r>
            <a:r>
              <a:rPr lang="ru-RU" b="1" i="1" dirty="0" err="1"/>
              <a:t>тварин</a:t>
            </a:r>
            <a:r>
              <a:rPr lang="ru-RU" b="1" i="1" dirty="0"/>
              <a:t>. </a:t>
            </a:r>
            <a:r>
              <a:rPr lang="ru-RU" b="1" i="1" dirty="0" err="1"/>
              <a:t>Забруднюючи</a:t>
            </a:r>
            <a:r>
              <a:rPr lang="ru-RU" b="1" i="1" dirty="0"/>
              <a:t> </a:t>
            </a:r>
            <a:r>
              <a:rPr lang="ru-RU" b="1" i="1" dirty="0" err="1"/>
              <a:t>навколишнє</a:t>
            </a:r>
            <a:r>
              <a:rPr lang="ru-RU" b="1" i="1" dirty="0"/>
              <a:t> </a:t>
            </a:r>
            <a:r>
              <a:rPr lang="ru-RU" b="1" i="1" dirty="0" err="1"/>
              <a:t>середовище</a:t>
            </a:r>
            <a:r>
              <a:rPr lang="ru-RU" b="1" i="1" dirty="0"/>
              <a:t>, </a:t>
            </a:r>
            <a:r>
              <a:rPr lang="ru-RU" b="1" i="1" dirty="0" err="1"/>
              <a:t>пестициди</a:t>
            </a:r>
            <a:r>
              <a:rPr lang="ru-RU" b="1" i="1" dirty="0"/>
              <a:t> </a:t>
            </a:r>
            <a:r>
              <a:rPr lang="ru-RU" b="1" i="1" dirty="0" err="1"/>
              <a:t>загрожують</a:t>
            </a:r>
            <a:r>
              <a:rPr lang="ru-RU" b="1" i="1" dirty="0"/>
              <a:t> і </a:t>
            </a:r>
            <a:r>
              <a:rPr lang="ru-RU" b="1" i="1" dirty="0" err="1"/>
              <a:t>людині</a:t>
            </a:r>
            <a:r>
              <a:rPr lang="ru-RU" b="1" i="1" dirty="0"/>
              <a:t>: зараз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виявляють</a:t>
            </a:r>
            <a:r>
              <a:rPr lang="ru-RU" b="1" i="1" dirty="0"/>
              <a:t> </a:t>
            </a:r>
            <a:r>
              <a:rPr lang="ru-RU" b="1" i="1" dirty="0" err="1"/>
              <a:t>навіть</a:t>
            </a:r>
            <a:r>
              <a:rPr lang="ru-RU" b="1" i="1" dirty="0"/>
              <a:t> у </a:t>
            </a:r>
            <a:r>
              <a:rPr lang="ru-RU" b="1" i="1" dirty="0" err="1"/>
              <a:t>грунтових</a:t>
            </a:r>
            <a:r>
              <a:rPr lang="ru-RU" b="1" i="1" dirty="0"/>
              <a:t> водах.</a:t>
            </a:r>
          </a:p>
        </p:txBody>
      </p:sp>
      <p:pic>
        <p:nvPicPr>
          <p:cNvPr id="5" name="Picture 6" descr="301-102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5354"/>
            <a:ext cx="3781856" cy="31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41926"/>
            <a:ext cx="4384304" cy="32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Загибель</a:t>
            </a:r>
            <a:r>
              <a:rPr lang="ru-RU" dirty="0"/>
              <a:t> диких </a:t>
            </a:r>
            <a:r>
              <a:rPr lang="ru-RU" dirty="0" err="1"/>
              <a:t>тварин</a:t>
            </a:r>
            <a:r>
              <a:rPr lang="ru-RU" dirty="0"/>
              <a:t> при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пестицидами;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пестицидів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41586"/>
            <a:ext cx="3791719" cy="2841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21637"/>
            <a:ext cx="3672408" cy="27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883" y="620688"/>
            <a:ext cx="40324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Інтегрований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r>
              <a:rPr lang="ru-RU" dirty="0"/>
              <a:t>                                              </a:t>
            </a:r>
          </a:p>
          <a:p>
            <a:endParaRPr lang="ru-RU" dirty="0"/>
          </a:p>
          <a:p>
            <a:r>
              <a:rPr lang="ru-RU" dirty="0"/>
              <a:t>    </a:t>
            </a:r>
            <a:r>
              <a:rPr lang="ru-RU" b="1" dirty="0"/>
              <a:t> </a:t>
            </a:r>
            <a:r>
              <a:rPr lang="ru-RU" b="1" dirty="0" err="1"/>
              <a:t>раціональна</a:t>
            </a:r>
            <a:r>
              <a:rPr lang="ru-RU" b="1" dirty="0"/>
              <a:t>, </a:t>
            </a:r>
            <a:r>
              <a:rPr lang="ru-RU" b="1" dirty="0" err="1"/>
              <a:t>динамічна</a:t>
            </a:r>
            <a:r>
              <a:rPr lang="ru-RU" b="1" dirty="0"/>
              <a:t> система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r>
              <a:rPr lang="ru-RU" b="1" dirty="0"/>
              <a:t>     </a:t>
            </a:r>
            <a:r>
              <a:rPr lang="ru-RU" b="1" dirty="0" err="1"/>
              <a:t>шкідливих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поєднує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r>
              <a:rPr lang="ru-RU" b="1" dirty="0"/>
              <a:t>     </a:t>
            </a:r>
            <a:r>
              <a:rPr lang="ru-RU" b="1" dirty="0" err="1"/>
              <a:t>регултруют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з </a:t>
            </a:r>
            <a:r>
              <a:rPr lang="ru-RU" b="1" dirty="0" err="1"/>
              <a:t>диференційованим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r>
              <a:rPr lang="ru-RU" b="1" dirty="0"/>
              <a:t>     </a:t>
            </a:r>
            <a:r>
              <a:rPr lang="ru-RU" b="1" dirty="0" err="1"/>
              <a:t>застосуванням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порогів</a:t>
            </a:r>
            <a:r>
              <a:rPr lang="ru-RU" b="1" dirty="0"/>
              <a:t> </a:t>
            </a:r>
            <a:r>
              <a:rPr lang="ru-RU" b="1" dirty="0" err="1"/>
              <a:t>шкодочинності</a:t>
            </a:r>
            <a:r>
              <a:rPr lang="ru-RU" b="1" dirty="0"/>
              <a:t> комплексу </a:t>
            </a:r>
          </a:p>
          <a:p>
            <a:endParaRPr lang="ru-RU" b="1" dirty="0"/>
          </a:p>
          <a:p>
            <a:r>
              <a:rPr lang="ru-RU" b="1" dirty="0"/>
              <a:t>     </a:t>
            </a:r>
            <a:r>
              <a:rPr lang="ru-RU" b="1" dirty="0" err="1"/>
              <a:t>ефективних</a:t>
            </a:r>
            <a:r>
              <a:rPr lang="ru-RU" b="1" dirty="0"/>
              <a:t> </a:t>
            </a:r>
            <a:r>
              <a:rPr lang="ru-RU" b="1" dirty="0" err="1"/>
              <a:t>методів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задовольняють</a:t>
            </a:r>
            <a:r>
              <a:rPr lang="ru-RU" b="1" dirty="0"/>
              <a:t> </a:t>
            </a:r>
            <a:r>
              <a:rPr lang="ru-RU" b="1" dirty="0" err="1"/>
              <a:t>екологічним</a:t>
            </a:r>
            <a:r>
              <a:rPr lang="ru-RU" b="1" dirty="0"/>
              <a:t> та </a:t>
            </a:r>
          </a:p>
          <a:p>
            <a:endParaRPr lang="ru-RU" b="1" dirty="0"/>
          </a:p>
          <a:p>
            <a:r>
              <a:rPr lang="ru-RU" b="1" dirty="0"/>
              <a:t>     </a:t>
            </a:r>
            <a:r>
              <a:rPr lang="ru-RU" b="1" dirty="0" err="1"/>
              <a:t>економічним</a:t>
            </a:r>
            <a:r>
              <a:rPr lang="ru-RU" b="1" dirty="0"/>
              <a:t> </a:t>
            </a:r>
            <a:r>
              <a:rPr lang="ru-RU" b="1" dirty="0" err="1"/>
              <a:t>вимогам</a:t>
            </a:r>
            <a:r>
              <a:rPr lang="ru-RU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38" y="390091"/>
            <a:ext cx="4374169" cy="620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39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70004"/>
            <a:ext cx="8190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Жива природа - </a:t>
            </a:r>
            <a:r>
              <a:rPr lang="ru-RU" sz="2400" b="1" i="1" dirty="0" err="1"/>
              <a:t>це</a:t>
            </a:r>
            <a:r>
              <a:rPr lang="ru-RU" sz="2400" b="1" i="1" dirty="0"/>
              <a:t> не </a:t>
            </a:r>
            <a:r>
              <a:rPr lang="ru-RU" sz="2400" b="1" i="1" dirty="0" err="1"/>
              <a:t>пасивний</a:t>
            </a:r>
            <a:r>
              <a:rPr lang="ru-RU" sz="2400" b="1" i="1" dirty="0"/>
              <a:t> </a:t>
            </a:r>
            <a:r>
              <a:rPr lang="ru-RU" sz="2400" b="1" i="1" dirty="0" err="1"/>
              <a:t>об'єкт</a:t>
            </a:r>
            <a:r>
              <a:rPr lang="ru-RU" sz="2400" b="1" i="1" dirty="0"/>
              <a:t> </a:t>
            </a:r>
            <a:r>
              <a:rPr lang="ru-RU" sz="2400" b="1" i="1" dirty="0" err="1"/>
              <a:t>нашого</a:t>
            </a:r>
            <a:r>
              <a:rPr lang="ru-RU" sz="2400" b="1" i="1" dirty="0"/>
              <a:t> </a:t>
            </a:r>
            <a:r>
              <a:rPr lang="ru-RU" sz="2400" b="1" i="1" dirty="0" err="1"/>
              <a:t>впливу</a:t>
            </a:r>
            <a:r>
              <a:rPr lang="ru-RU" sz="2400" b="1" i="1" dirty="0"/>
              <a:t>, вона </a:t>
            </a:r>
            <a:r>
              <a:rPr lang="ru-RU" sz="2400" b="1" i="1" dirty="0" err="1"/>
              <a:t>відповідає</a:t>
            </a:r>
            <a:r>
              <a:rPr lang="ru-RU" sz="2400" b="1" i="1" dirty="0"/>
              <a:t> на </a:t>
            </a:r>
            <a:r>
              <a:rPr lang="ru-RU" sz="2400" b="1" i="1" dirty="0" err="1"/>
              <a:t>нього</a:t>
            </a:r>
            <a:r>
              <a:rPr lang="ru-RU" sz="2400" b="1" i="1" dirty="0"/>
              <a:t> </a:t>
            </a:r>
            <a:r>
              <a:rPr lang="ru-RU" sz="2400" b="1" i="1" dirty="0" err="1"/>
              <a:t>активної</a:t>
            </a:r>
            <a:r>
              <a:rPr lang="ru-RU" sz="2400" b="1" i="1" dirty="0"/>
              <a:t> </a:t>
            </a:r>
            <a:r>
              <a:rPr lang="ru-RU" sz="2400" b="1" i="1" dirty="0" err="1"/>
              <a:t>пристосувальної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реакцією</a:t>
            </a:r>
            <a:r>
              <a:rPr lang="ru-RU" sz="2400" b="1" i="1" dirty="0"/>
              <a:t>. </a:t>
            </a:r>
            <a:r>
              <a:rPr lang="ru-RU" sz="2400" b="1" i="1" dirty="0" err="1"/>
              <a:t>Цим</a:t>
            </a:r>
            <a:r>
              <a:rPr lang="ru-RU" sz="2400" b="1" i="1" dirty="0"/>
              <a:t> </a:t>
            </a:r>
            <a:r>
              <a:rPr lang="ru-RU" sz="2400" b="1" i="1" dirty="0" err="1"/>
              <a:t>пояснюється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поява</a:t>
            </a:r>
            <a:r>
              <a:rPr lang="ru-RU" sz="2400" b="1" i="1" dirty="0"/>
              <a:t> </a:t>
            </a:r>
            <a:r>
              <a:rPr lang="ru-RU" sz="2400" b="1" i="1" dirty="0" err="1"/>
              <a:t>шкідників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стійких</a:t>
            </a:r>
            <a:r>
              <a:rPr lang="ru-RU" sz="2400" b="1" i="1" dirty="0"/>
              <a:t> до </a:t>
            </a:r>
            <a:r>
              <a:rPr lang="ru-RU" sz="2400" b="1" i="1" dirty="0" err="1"/>
              <a:t>пестицидів</a:t>
            </a:r>
            <a:r>
              <a:rPr lang="ru-RU" sz="2400" b="1" i="1" dirty="0"/>
              <a:t>, </a:t>
            </a:r>
            <a:r>
              <a:rPr lang="ru-RU" sz="2400" b="1" i="1" dirty="0" err="1"/>
              <a:t>причому</a:t>
            </a:r>
            <a:r>
              <a:rPr lang="ru-RU" sz="2400" b="1" i="1" dirty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збільшується</a:t>
            </a:r>
            <a:r>
              <a:rPr lang="ru-RU" sz="2400" b="1" i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0" y="159904"/>
            <a:ext cx="6134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2708920"/>
            <a:ext cx="8111099" cy="79208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Методи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боротьби</a:t>
            </a:r>
            <a:r>
              <a:rPr lang="ru-RU" sz="4000" b="1" dirty="0">
                <a:solidFill>
                  <a:srgbClr val="FF0000"/>
                </a:solidFill>
              </a:rPr>
              <a:t> з пестицидами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Карантинний</a:t>
            </a:r>
            <a:r>
              <a:rPr lang="ru-RU" dirty="0"/>
              <a:t> - комплекс </a:t>
            </a:r>
            <a:r>
              <a:rPr lang="ru-RU" dirty="0" err="1"/>
              <a:t>заходів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.</a:t>
            </a:r>
          </a:p>
          <a:p>
            <a:r>
              <a:rPr lang="ru-RU" b="1" dirty="0" err="1"/>
              <a:t>Селекційний</a:t>
            </a:r>
            <a:r>
              <a:rPr lang="ru-RU" dirty="0"/>
              <a:t> -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, </a:t>
            </a:r>
            <a:r>
              <a:rPr lang="ru-RU" dirty="0" err="1"/>
              <a:t>стійких</a:t>
            </a:r>
            <a:r>
              <a:rPr lang="ru-RU" dirty="0"/>
              <a:t> до хвороб і </a:t>
            </a:r>
            <a:r>
              <a:rPr lang="ru-RU" dirty="0" err="1"/>
              <a:t>шкідливих</a:t>
            </a:r>
            <a:r>
              <a:rPr lang="ru-RU" dirty="0"/>
              <a:t> комах .</a:t>
            </a:r>
          </a:p>
          <a:p>
            <a:r>
              <a:rPr lang="ru-RU" b="1" dirty="0" err="1"/>
              <a:t>Агротехнічний</a:t>
            </a:r>
            <a:r>
              <a:rPr lang="ru-RU" dirty="0"/>
              <a:t> -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грунту ,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сівозмін</a:t>
            </a:r>
            <a:r>
              <a:rPr lang="ru-RU" dirty="0"/>
              <a:t> , </a:t>
            </a:r>
            <a:r>
              <a:rPr lang="ru-RU" dirty="0" err="1"/>
              <a:t>дотримання</a:t>
            </a:r>
            <a:r>
              <a:rPr lang="ru-RU" dirty="0"/>
              <a:t> строку </a:t>
            </a:r>
            <a:r>
              <a:rPr lang="ru-RU" dirty="0" err="1"/>
              <a:t>посівів</a:t>
            </a:r>
            <a:r>
              <a:rPr lang="ru-RU" dirty="0"/>
              <a:t> і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та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.</a:t>
            </a:r>
          </a:p>
          <a:p>
            <a:r>
              <a:rPr lang="ru-RU" b="1" dirty="0" err="1"/>
              <a:t>Хімічний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вибірковістю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великою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.</a:t>
            </a:r>
          </a:p>
          <a:p>
            <a:r>
              <a:rPr lang="ru-RU" b="1" dirty="0" err="1"/>
              <a:t>Фізичний</a:t>
            </a:r>
            <a:r>
              <a:rPr lang="ru-RU" dirty="0"/>
              <a:t> -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нічними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r>
              <a:rPr lang="ru-RU" dirty="0"/>
              <a:t> (</a:t>
            </a:r>
            <a:r>
              <a:rPr lang="ru-RU" dirty="0" err="1"/>
              <a:t>оптичні</a:t>
            </a:r>
            <a:r>
              <a:rPr lang="ru-RU" dirty="0"/>
              <a:t> </a:t>
            </a:r>
            <a:r>
              <a:rPr lang="ru-RU" dirty="0" err="1"/>
              <a:t>пастки</a:t>
            </a:r>
            <a:r>
              <a:rPr lang="ru-RU" dirty="0"/>
              <a:t> , </a:t>
            </a:r>
            <a:r>
              <a:rPr lang="ru-RU" dirty="0" err="1"/>
              <a:t>лампи</a:t>
            </a:r>
            <a:r>
              <a:rPr lang="ru-RU" dirty="0"/>
              <a:t> </a:t>
            </a:r>
            <a:r>
              <a:rPr lang="ru-RU" dirty="0" err="1"/>
              <a:t>розжарювання</a:t>
            </a:r>
            <a:r>
              <a:rPr lang="ru-RU" dirty="0"/>
              <a:t>) .</a:t>
            </a:r>
          </a:p>
          <a:p>
            <a:r>
              <a:rPr lang="ru-RU" b="1" dirty="0" err="1"/>
              <a:t>Біологічний</a:t>
            </a:r>
            <a:r>
              <a:rPr lang="ru-RU" dirty="0"/>
              <a:t> 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; </a:t>
            </a:r>
            <a:r>
              <a:rPr lang="ru-RU" dirty="0" err="1"/>
              <a:t>хижих</a:t>
            </a:r>
            <a:r>
              <a:rPr lang="ru-RU" dirty="0"/>
              <a:t> і </a:t>
            </a:r>
            <a:r>
              <a:rPr lang="ru-RU" dirty="0" err="1"/>
              <a:t>комахоїдних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і </a:t>
            </a:r>
            <a:r>
              <a:rPr lang="ru-RU" dirty="0" err="1"/>
              <a:t>ссавців</a:t>
            </a:r>
            <a:r>
              <a:rPr lang="ru-RU" dirty="0"/>
              <a:t> ; </a:t>
            </a:r>
            <a:r>
              <a:rPr lang="ru-RU" dirty="0" err="1"/>
              <a:t>мікробів</a:t>
            </a:r>
            <a:r>
              <a:rPr lang="ru-RU" dirty="0"/>
              <a:t> і </a:t>
            </a:r>
            <a:r>
              <a:rPr lang="ru-RU" dirty="0" err="1"/>
              <a:t>вірусів</a:t>
            </a:r>
            <a:r>
              <a:rPr lang="ru-RU" dirty="0"/>
              <a:t> ;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80520" cy="26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98" y="134076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діляться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пестицидами.</a:t>
            </a:r>
          </a:p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класифікуються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складом,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об'єктам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характером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способом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проникнення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67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smtClean="0">
                <a:solidFill>
                  <a:prstClr val="white"/>
                </a:solidFill>
              </a:rPr>
              <a:t>За </a:t>
            </a:r>
            <a:r>
              <a:rPr lang="ru-RU" sz="2400" b="1" i="1" u="sng" dirty="0" err="1" smtClean="0">
                <a:solidFill>
                  <a:prstClr val="white"/>
                </a:solidFill>
              </a:rPr>
              <a:t>хімічним</a:t>
            </a:r>
            <a:r>
              <a:rPr lang="ru-RU" sz="2400" b="1" i="1" u="sng" dirty="0" smtClean="0">
                <a:solidFill>
                  <a:prstClr val="white"/>
                </a:solidFill>
              </a:rPr>
              <a:t> складом </a:t>
            </a:r>
            <a:r>
              <a:rPr lang="ru-RU" sz="2400" b="1" i="1" u="sng" dirty="0" err="1" smtClean="0">
                <a:solidFill>
                  <a:prstClr val="white"/>
                </a:solidFill>
              </a:rPr>
              <a:t>їх</a:t>
            </a:r>
            <a:r>
              <a:rPr lang="ru-RU" sz="2400" b="1" i="1" u="sng" dirty="0" smtClean="0">
                <a:solidFill>
                  <a:prstClr val="white"/>
                </a:solidFill>
              </a:rPr>
              <a:t> </a:t>
            </a:r>
            <a:r>
              <a:rPr lang="ru-RU" sz="2400" b="1" i="1" u="sng" dirty="0" err="1" smtClean="0">
                <a:solidFill>
                  <a:prstClr val="white"/>
                </a:solidFill>
              </a:rPr>
              <a:t>поділяють</a:t>
            </a:r>
            <a:r>
              <a:rPr lang="ru-RU" sz="2400" b="1" i="1" u="sng" dirty="0" smtClean="0">
                <a:solidFill>
                  <a:prstClr val="white"/>
                </a:solidFill>
              </a:rPr>
              <a:t> на три </a:t>
            </a:r>
            <a:r>
              <a:rPr lang="ru-RU" sz="2400" b="1" i="1" u="sng" dirty="0" err="1" smtClean="0">
                <a:solidFill>
                  <a:prstClr val="white"/>
                </a:solidFill>
              </a:rPr>
              <a:t>основні</a:t>
            </a:r>
            <a:r>
              <a:rPr lang="ru-RU" sz="2400" b="1" i="1" u="sng" dirty="0" smtClean="0">
                <a:solidFill>
                  <a:prstClr val="white"/>
                </a:solidFill>
              </a:rPr>
              <a:t> </a:t>
            </a:r>
            <a:r>
              <a:rPr lang="ru-RU" sz="2400" b="1" i="1" u="sng" dirty="0" err="1" smtClean="0">
                <a:solidFill>
                  <a:prstClr val="white"/>
                </a:solidFill>
              </a:rPr>
              <a:t>групи</a:t>
            </a:r>
            <a:endParaRPr lang="ru-RU" sz="2400" i="1" u="sng" dirty="0" smtClean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054626"/>
            <a:ext cx="3426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</a:rPr>
              <a:t>еорганічні 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сполуки</a:t>
            </a:r>
            <a:r>
              <a:rPr lang="ru-RU" dirty="0" smtClean="0"/>
              <a:t> </a:t>
            </a:r>
            <a:r>
              <a:rPr lang="ru-RU" b="1" dirty="0" smtClean="0"/>
              <a:t>(</a:t>
            </a:r>
            <a:r>
              <a:rPr lang="ru-RU" b="1" dirty="0" err="1" smtClean="0"/>
              <a:t>сполуки</a:t>
            </a:r>
            <a:r>
              <a:rPr lang="ru-RU" b="1" dirty="0" smtClean="0"/>
              <a:t> </a:t>
            </a:r>
            <a:r>
              <a:rPr lang="ru-RU" b="1" dirty="0" err="1" smtClean="0"/>
              <a:t>ртуті</a:t>
            </a:r>
            <a:r>
              <a:rPr lang="ru-RU" b="1" dirty="0" smtClean="0"/>
              <a:t>, </a:t>
            </a:r>
            <a:r>
              <a:rPr lang="ru-RU" b="1" dirty="0" err="1" smtClean="0"/>
              <a:t>міді</a:t>
            </a:r>
            <a:r>
              <a:rPr lang="ru-RU" b="1" dirty="0" smtClean="0"/>
              <a:t>, </a:t>
            </a:r>
            <a:r>
              <a:rPr lang="ru-RU" b="1" dirty="0" err="1" smtClean="0"/>
              <a:t>сірки</a:t>
            </a:r>
            <a:r>
              <a:rPr lang="ru-RU" b="1" dirty="0" smtClean="0"/>
              <a:t>, фтору, </a:t>
            </a:r>
            <a:r>
              <a:rPr lang="ru-RU" b="1" dirty="0" err="1" smtClean="0"/>
              <a:t>барію</a:t>
            </a:r>
            <a:r>
              <a:rPr lang="ru-RU" b="1" dirty="0" smtClean="0"/>
              <a:t>, бору, </a:t>
            </a:r>
            <a:r>
              <a:rPr lang="ru-RU" b="1" dirty="0" err="1" smtClean="0"/>
              <a:t>миш'яку</a:t>
            </a:r>
            <a:r>
              <a:rPr lang="ru-RU" b="1" dirty="0" smtClean="0"/>
              <a:t> і т.д.)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05516" y="4439621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органічні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сполуки</a:t>
            </a:r>
            <a:r>
              <a:rPr lang="ru-RU" dirty="0" smtClean="0"/>
              <a:t> </a:t>
            </a:r>
            <a:r>
              <a:rPr lang="ru-RU" b="1" dirty="0" smtClean="0"/>
              <a:t>(</a:t>
            </a:r>
            <a:r>
              <a:rPr lang="ru-RU" b="1" dirty="0" err="1" smtClean="0"/>
              <a:t>хлорорганічні</a:t>
            </a:r>
            <a:r>
              <a:rPr lang="ru-RU" b="1" dirty="0" smtClean="0"/>
              <a:t>, </a:t>
            </a:r>
            <a:r>
              <a:rPr lang="ru-RU" b="1" dirty="0" err="1" smtClean="0"/>
              <a:t>фосфорорганічні</a:t>
            </a:r>
            <a:r>
              <a:rPr lang="ru-RU" b="1" dirty="0" smtClean="0"/>
              <a:t>, </a:t>
            </a:r>
            <a:r>
              <a:rPr lang="ru-RU" b="1" dirty="0" err="1" smtClean="0"/>
              <a:t>синтетичні</a:t>
            </a:r>
            <a:r>
              <a:rPr lang="ru-RU" b="1" dirty="0" smtClean="0"/>
              <a:t> </a:t>
            </a:r>
            <a:r>
              <a:rPr lang="ru-RU" b="1" dirty="0" err="1" smtClean="0"/>
              <a:t>піретроїди</a:t>
            </a:r>
            <a:r>
              <a:rPr lang="ru-RU" b="1" dirty="0" smtClean="0"/>
              <a:t>, </a:t>
            </a:r>
            <a:r>
              <a:rPr lang="ru-RU" b="1" dirty="0" err="1" smtClean="0"/>
              <a:t>нітрофеноли</a:t>
            </a:r>
            <a:r>
              <a:rPr lang="ru-RU" b="1" dirty="0" smtClean="0"/>
              <a:t>, </a:t>
            </a:r>
            <a:r>
              <a:rPr lang="ru-RU" b="1" dirty="0" err="1" smtClean="0"/>
              <a:t>похідні</a:t>
            </a:r>
            <a:r>
              <a:rPr lang="ru-RU" b="1" dirty="0" smtClean="0"/>
              <a:t> </a:t>
            </a:r>
            <a:r>
              <a:rPr lang="ru-RU" b="1" dirty="0" err="1" smtClean="0"/>
              <a:t>тіо</a:t>
            </a:r>
            <a:r>
              <a:rPr lang="ru-RU" b="1" dirty="0" smtClean="0"/>
              <a:t>-і </a:t>
            </a:r>
            <a:r>
              <a:rPr lang="ru-RU" b="1" dirty="0" err="1" smtClean="0"/>
              <a:t>дітіокарбамінової</a:t>
            </a:r>
            <a:r>
              <a:rPr lang="ru-RU" b="1" dirty="0" smtClean="0"/>
              <a:t> кислот і т.д.);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80445" y="1747533"/>
            <a:ext cx="4427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біогенного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походження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з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самих </a:t>
            </a:r>
            <a:r>
              <a:rPr lang="ru-RU" b="1" dirty="0" err="1" smtClean="0"/>
              <a:t>бактерій</a:t>
            </a:r>
            <a:r>
              <a:rPr lang="ru-RU" b="1" dirty="0" smtClean="0"/>
              <a:t>, </a:t>
            </a:r>
            <a:r>
              <a:rPr lang="ru-RU" b="1" dirty="0" err="1" smtClean="0"/>
              <a:t>вірусів</a:t>
            </a:r>
            <a:r>
              <a:rPr lang="ru-RU" b="1" dirty="0" smtClean="0"/>
              <a:t>, </a:t>
            </a:r>
            <a:r>
              <a:rPr lang="ru-RU" b="1" dirty="0" err="1" smtClean="0"/>
              <a:t>грибів</a:t>
            </a:r>
            <a:r>
              <a:rPr lang="ru-RU" b="1" dirty="0" smtClean="0"/>
              <a:t>, </a:t>
            </a:r>
            <a:r>
              <a:rPr lang="ru-RU" b="1" dirty="0" err="1" smtClean="0"/>
              <a:t>рослин</a:t>
            </a:r>
            <a:r>
              <a:rPr lang="ru-RU" b="1" dirty="0" smtClean="0"/>
              <a:t> (</a:t>
            </a:r>
            <a:r>
              <a:rPr lang="ru-RU" b="1" dirty="0" err="1" smtClean="0"/>
              <a:t>піретріни</a:t>
            </a:r>
            <a:r>
              <a:rPr lang="ru-RU" b="1" dirty="0" smtClean="0"/>
              <a:t>, </a:t>
            </a:r>
            <a:r>
              <a:rPr lang="ru-RU" b="1" dirty="0" err="1" smtClean="0"/>
              <a:t>антибіотики</a:t>
            </a:r>
            <a:r>
              <a:rPr lang="ru-RU" b="1" dirty="0" smtClean="0"/>
              <a:t>).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279975" y="1884485"/>
            <a:ext cx="432048" cy="104512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70365" y="2223288"/>
            <a:ext cx="864096" cy="156525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9955" y="1052736"/>
            <a:ext cx="666141" cy="58539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8849"/>
            <a:ext cx="7652874" cy="60457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88640"/>
            <a:ext cx="494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н</a:t>
            </a:r>
            <a:r>
              <a:rPr lang="ru-RU" sz="2800" b="1" i="1" dirty="0" smtClean="0">
                <a:solidFill>
                  <a:schemeClr val="bg1"/>
                </a:solidFill>
              </a:rPr>
              <a:t>еорганічні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сполуки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494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біогенного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827156" cy="57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61206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</a:rPr>
              <a:t>По </a:t>
            </a:r>
            <a:r>
              <a:rPr lang="ru-RU" sz="2800" b="1" i="1" u="sng" dirty="0" err="1">
                <a:solidFill>
                  <a:schemeClr val="bg1"/>
                </a:solidFill>
              </a:rPr>
              <a:t>об'єктах</a:t>
            </a:r>
            <a:r>
              <a:rPr lang="ru-RU" sz="2800" b="1" i="1" u="sng" dirty="0">
                <a:solidFill>
                  <a:schemeClr val="bg1"/>
                </a:solidFill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</a:rPr>
              <a:t>застосування</a:t>
            </a:r>
            <a:r>
              <a:rPr lang="ru-RU" sz="2800" b="1" i="1" u="sng" dirty="0" smtClean="0">
                <a:solidFill>
                  <a:schemeClr val="bg1"/>
                </a:solidFill>
              </a:rPr>
              <a:t>:</a:t>
            </a:r>
            <a:endParaRPr lang="ru-RU" sz="28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інсектициди</a:t>
            </a:r>
            <a:r>
              <a:rPr lang="ru-RU" sz="2000" b="1" dirty="0"/>
              <a:t> - для </a:t>
            </a:r>
            <a:r>
              <a:rPr lang="ru-RU" sz="2000" b="1" dirty="0" err="1"/>
              <a:t>боротьби</a:t>
            </a:r>
            <a:r>
              <a:rPr lang="ru-RU" sz="2000" b="1" dirty="0"/>
              <a:t> з </a:t>
            </a:r>
            <a:r>
              <a:rPr lang="ru-RU" sz="2000" b="1" dirty="0" err="1"/>
              <a:t>шкідливими</a:t>
            </a:r>
            <a:r>
              <a:rPr lang="ru-RU" sz="2000" b="1" dirty="0"/>
              <a:t> </a:t>
            </a:r>
            <a:r>
              <a:rPr lang="ru-RU" sz="2000" b="1" dirty="0" err="1"/>
              <a:t>комахами</a:t>
            </a:r>
            <a:r>
              <a:rPr lang="ru-RU" sz="2000" b="1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акарициди</a:t>
            </a:r>
            <a:r>
              <a:rPr lang="ru-RU" sz="2000" b="1" i="1" dirty="0"/>
              <a:t> - </a:t>
            </a:r>
            <a:r>
              <a:rPr lang="ru-RU" sz="2000" b="1" i="1" dirty="0" err="1"/>
              <a:t>проти</a:t>
            </a:r>
            <a:r>
              <a:rPr lang="ru-RU" sz="2000" b="1" i="1" dirty="0"/>
              <a:t> </a:t>
            </a:r>
            <a:r>
              <a:rPr lang="ru-RU" sz="2000" b="1" i="1" dirty="0" err="1"/>
              <a:t>кліщів</a:t>
            </a:r>
            <a:r>
              <a:rPr lang="ru-RU" sz="2000" b="1" i="1" dirty="0"/>
              <a:t>;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нематоциди</a:t>
            </a:r>
            <a:r>
              <a:rPr lang="ru-RU" sz="2000" b="1" i="1" dirty="0"/>
              <a:t> - </a:t>
            </a:r>
            <a:r>
              <a:rPr lang="ru-RU" sz="2000" b="1" i="1" dirty="0" err="1"/>
              <a:t>проти</a:t>
            </a:r>
            <a:r>
              <a:rPr lang="ru-RU" sz="2000" b="1" i="1" dirty="0"/>
              <a:t> нематод;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родентициди</a:t>
            </a:r>
            <a:r>
              <a:rPr lang="ru-RU" sz="2000" b="1" dirty="0"/>
              <a:t> -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гризунів</a:t>
            </a:r>
            <a:r>
              <a:rPr lang="ru-RU" sz="2000" b="1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фунгіциди</a:t>
            </a:r>
            <a:r>
              <a:rPr lang="ru-RU" sz="2000" b="1" dirty="0"/>
              <a:t> (антисептики) -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грибів</a:t>
            </a:r>
            <a:r>
              <a:rPr lang="ru-RU" sz="2000" b="1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антибіотики</a:t>
            </a:r>
            <a:r>
              <a:rPr lang="ru-RU" sz="2000" b="1" dirty="0"/>
              <a:t> (антисептики, </a:t>
            </a:r>
            <a:r>
              <a:rPr lang="ru-RU" sz="2000" b="1" dirty="0" err="1"/>
              <a:t>бактерициди</a:t>
            </a:r>
            <a:r>
              <a:rPr lang="ru-RU" sz="2000" b="1" dirty="0"/>
              <a:t>) -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бактерій</a:t>
            </a:r>
            <a:r>
              <a:rPr lang="ru-RU" sz="2000" b="1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/>
              <a:t>гербіциди</a:t>
            </a:r>
            <a:r>
              <a:rPr lang="ru-RU" sz="2000" b="1" dirty="0"/>
              <a:t> - </a:t>
            </a:r>
            <a:r>
              <a:rPr lang="ru-RU" sz="2000" b="1" dirty="0" err="1"/>
              <a:t>засоби</a:t>
            </a:r>
            <a:r>
              <a:rPr lang="ru-RU" sz="2000" b="1" dirty="0"/>
              <a:t> </a:t>
            </a:r>
            <a:r>
              <a:rPr lang="ru-RU" sz="2000" b="1" dirty="0" err="1"/>
              <a:t>боротьби</a:t>
            </a:r>
            <a:r>
              <a:rPr lang="ru-RU" sz="2000" b="1" dirty="0"/>
              <a:t> з </a:t>
            </a:r>
            <a:r>
              <a:rPr lang="ru-RU" sz="2000" b="1" dirty="0" err="1"/>
              <a:t>бур'янистою</a:t>
            </a:r>
            <a:r>
              <a:rPr lang="ru-RU" sz="2000" b="1" dirty="0"/>
              <a:t> </a:t>
            </a:r>
            <a:r>
              <a:rPr lang="ru-RU" sz="2000" b="1" dirty="0" err="1"/>
              <a:t>рослинністю</a:t>
            </a:r>
            <a:r>
              <a:rPr lang="ru-RU" sz="2000" b="1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• </a:t>
            </a:r>
            <a:r>
              <a:rPr lang="ru-RU" sz="2000" b="1" i="1" dirty="0" err="1"/>
              <a:t>арборициди</a:t>
            </a:r>
            <a:r>
              <a:rPr lang="ru-RU" sz="2000" b="1" dirty="0"/>
              <a:t> -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смітної</a:t>
            </a:r>
            <a:r>
              <a:rPr lang="ru-RU" sz="2000" b="1" dirty="0"/>
              <a:t> </a:t>
            </a:r>
            <a:r>
              <a:rPr lang="ru-RU" sz="2000" b="1" dirty="0" err="1"/>
              <a:t>деревної</a:t>
            </a:r>
            <a:r>
              <a:rPr lang="ru-RU" sz="2000" b="1" dirty="0"/>
              <a:t> </a:t>
            </a:r>
            <a:r>
              <a:rPr lang="ru-RU" sz="2000" b="1" dirty="0" err="1"/>
              <a:t>рослинності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42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Інсектициди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Інсектициди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линського</a:t>
            </a:r>
            <a:r>
              <a:rPr lang="ru-RU" dirty="0"/>
              <a:t> </a:t>
            </a:r>
            <a:r>
              <a:rPr lang="en-US" dirty="0" err="1"/>
              <a:t>insectum</a:t>
            </a:r>
            <a:r>
              <a:rPr lang="en-US" dirty="0"/>
              <a:t> — </a:t>
            </a:r>
            <a:r>
              <a:rPr lang="ru-RU" dirty="0" err="1"/>
              <a:t>комаха</a:t>
            </a:r>
            <a:r>
              <a:rPr lang="ru-RU" dirty="0"/>
              <a:t> і </a:t>
            </a:r>
            <a:r>
              <a:rPr lang="en-US" dirty="0" err="1"/>
              <a:t>caedo</a:t>
            </a:r>
            <a:r>
              <a:rPr lang="en-US" dirty="0"/>
              <a:t> — </a:t>
            </a:r>
            <a:r>
              <a:rPr lang="ru-RU" dirty="0"/>
              <a:t>вбиваю)  —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 комах.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врожай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 </a:t>
            </a:r>
            <a:r>
              <a:rPr lang="ru-RU" dirty="0" err="1"/>
              <a:t>Живлячись</a:t>
            </a:r>
            <a:r>
              <a:rPr lang="ru-RU" dirty="0"/>
              <a:t> </a:t>
            </a:r>
            <a:r>
              <a:rPr lang="ru-RU" dirty="0" err="1"/>
              <a:t>вегетативними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генеративними</a:t>
            </a:r>
            <a:r>
              <a:rPr lang="ru-RU" dirty="0"/>
              <a:t> органах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прямого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 і </a:t>
            </a:r>
            <a:r>
              <a:rPr lang="ru-RU" dirty="0" err="1"/>
              <a:t>кліщі</a:t>
            </a:r>
            <a:r>
              <a:rPr lang="ru-RU" dirty="0"/>
              <a:t> є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 </a:t>
            </a:r>
            <a:r>
              <a:rPr lang="ru-RU" dirty="0" err="1"/>
              <a:t>вірусних</a:t>
            </a:r>
            <a:r>
              <a:rPr lang="ru-RU" dirty="0"/>
              <a:t> і </a:t>
            </a:r>
            <a:r>
              <a:rPr lang="ru-RU" dirty="0" err="1"/>
              <a:t>грибкових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Інсектициди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таких </a:t>
            </a:r>
            <a:r>
              <a:rPr lang="ru-RU" dirty="0" err="1"/>
              <a:t>шкідливих</a:t>
            </a:r>
            <a:r>
              <a:rPr lang="ru-RU" dirty="0"/>
              <a:t> комах. </a:t>
            </a:r>
            <a:r>
              <a:rPr lang="ru-RU" dirty="0" err="1"/>
              <a:t>Контролюючи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</a:t>
            </a:r>
            <a:r>
              <a:rPr lang="ru-RU" dirty="0" err="1"/>
              <a:t>інсектициди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 і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де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інсектициди</a:t>
            </a:r>
            <a:r>
              <a:rPr lang="ru-RU" dirty="0"/>
              <a:t> — </a:t>
            </a:r>
            <a:r>
              <a:rPr lang="ru-RU" dirty="0" err="1"/>
              <a:t>зернові</a:t>
            </a:r>
            <a:r>
              <a:rPr lang="ru-RU" dirty="0"/>
              <a:t>, </a:t>
            </a:r>
            <a:r>
              <a:rPr lang="ru-RU" dirty="0" err="1"/>
              <a:t>плодові</a:t>
            </a:r>
            <a:r>
              <a:rPr lang="ru-RU" dirty="0"/>
              <a:t>,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картопля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6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ербіциди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Гербіциди</a:t>
            </a:r>
            <a:r>
              <a:rPr lang="ru-RU" dirty="0"/>
              <a:t> —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небажаною</a:t>
            </a:r>
            <a:r>
              <a:rPr lang="ru-RU" dirty="0"/>
              <a:t> </a:t>
            </a:r>
            <a:r>
              <a:rPr lang="ru-RU" dirty="0" err="1"/>
              <a:t>рослинністю</a:t>
            </a:r>
            <a:r>
              <a:rPr lang="ru-RU" dirty="0"/>
              <a:t>.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 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привело </a:t>
            </a:r>
            <a:r>
              <a:rPr lang="ru-RU" dirty="0"/>
              <a:t>до </a:t>
            </a:r>
            <a:r>
              <a:rPr lang="ru-RU" dirty="0" err="1"/>
              <a:t>істотного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 </a:t>
            </a:r>
            <a:r>
              <a:rPr lang="ru-RU" dirty="0" err="1" smtClean="0"/>
              <a:t>врожаїв</a:t>
            </a:r>
            <a:r>
              <a:rPr lang="ru-RU" dirty="0" smtClean="0"/>
              <a:t>. 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невмілого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надмірного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забруднення</a:t>
            </a:r>
            <a:r>
              <a:rPr lang="ru-RU" dirty="0"/>
              <a:t> </a:t>
            </a:r>
            <a:r>
              <a:rPr lang="ru-RU" dirty="0" err="1"/>
              <a:t>ґрунту</a:t>
            </a:r>
            <a:r>
              <a:rPr lang="ru-RU" dirty="0"/>
              <a:t> і води, </a:t>
            </a:r>
            <a:r>
              <a:rPr lang="ru-RU" dirty="0" err="1"/>
              <a:t>що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 </a:t>
            </a:r>
            <a:r>
              <a:rPr lang="ru-RU" dirty="0" err="1"/>
              <a:t>птахів</a:t>
            </a:r>
            <a:r>
              <a:rPr lang="ru-RU" dirty="0"/>
              <a:t> і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Гомбарк</a:t>
            </a:r>
            <a:r>
              <a:rPr lang="ru-RU" dirty="0"/>
              <a:t> </a:t>
            </a:r>
            <a:r>
              <a:rPr lang="ru-RU" dirty="0" err="1"/>
              <a:t>винайшов</a:t>
            </a:r>
            <a:r>
              <a:rPr lang="ru-RU" dirty="0"/>
              <a:t> в 1768 р. і </a:t>
            </a:r>
            <a:r>
              <a:rPr lang="ru-RU" dirty="0" err="1"/>
              <a:t>застосував</a:t>
            </a:r>
            <a:r>
              <a:rPr lang="ru-RU" dirty="0"/>
              <a:t> на </a:t>
            </a:r>
            <a:r>
              <a:rPr lang="ru-RU" dirty="0" err="1"/>
              <a:t>пелюстках</a:t>
            </a:r>
            <a:r>
              <a:rPr lang="ru-RU" dirty="0"/>
              <a:t> ромашки. За характером </a:t>
            </a:r>
            <a:r>
              <a:rPr lang="ru-RU" dirty="0" err="1"/>
              <a:t>дії</a:t>
            </a:r>
            <a:r>
              <a:rPr lang="ru-RU" dirty="0"/>
              <a:t> на </a:t>
            </a:r>
            <a:r>
              <a:rPr lang="ru-RU" dirty="0" err="1"/>
              <a:t>рослини</a:t>
            </a:r>
            <a:r>
              <a:rPr lang="ru-RU" dirty="0"/>
              <a:t> гербіциди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: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суцільні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вибіркові</a:t>
            </a:r>
            <a:r>
              <a:rPr lang="ru-RU" dirty="0"/>
              <a:t> (</a:t>
            </a:r>
            <a:r>
              <a:rPr lang="ru-RU" dirty="0" err="1"/>
              <a:t>селективні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придушують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6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417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Засоби для захисту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Інсектициди</vt:lpstr>
      <vt:lpstr>Презентация PowerPoint</vt:lpstr>
      <vt:lpstr>Гербіциди </vt:lpstr>
      <vt:lpstr>Презентация PowerPoint</vt:lpstr>
      <vt:lpstr>Акарициди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</vt:lpstr>
      <vt:lpstr>Презентация PowerPoint</vt:lpstr>
      <vt:lpstr>Презентация PowerPoint</vt:lpstr>
      <vt:lpstr>Методи боротьби з пестицидами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для захисту рослин</dc:title>
  <dc:creator>Fox</dc:creator>
  <cp:lastModifiedBy>Fox</cp:lastModifiedBy>
  <cp:revision>10</cp:revision>
  <dcterms:created xsi:type="dcterms:W3CDTF">2014-02-11T16:10:25Z</dcterms:created>
  <dcterms:modified xsi:type="dcterms:W3CDTF">2014-02-11T18:10:35Z</dcterms:modified>
</cp:coreProperties>
</file>