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9" r:id="rId12"/>
    <p:sldId id="272" r:id="rId13"/>
    <p:sldId id="271" r:id="rId14"/>
    <p:sldId id="270" r:id="rId15"/>
    <p:sldId id="274" r:id="rId16"/>
    <p:sldId id="273" r:id="rId17"/>
    <p:sldId id="266" r:id="rId18"/>
    <p:sldId id="26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FB25-A741-4B26-9264-37CF02A1478C}" type="datetimeFigureOut">
              <a:rPr lang="uk-UA" smtClean="0"/>
              <a:t>19.03.2014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662B-CF49-460E-8084-83E530E3C63B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0888"/>
          </a:xfrm>
          <a:solidFill>
            <a:srgbClr val="7030A0">
              <a:alpha val="47000"/>
            </a:srgbClr>
          </a:solidFill>
        </p:spPr>
        <p:txBody>
          <a:bodyPr>
            <a:noAutofit/>
          </a:bodyPr>
          <a:lstStyle/>
          <a:p>
            <a:r>
              <a:rPr lang="uk-UA" sz="6260" b="1" dirty="0" smtClean="0">
                <a:solidFill>
                  <a:schemeClr val="bg1"/>
                </a:solidFill>
              </a:rPr>
              <a:t>Охорона навколишнього середовища</a:t>
            </a:r>
            <a:endParaRPr lang="uk-UA" sz="626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5892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Матохнюк Валерії</a:t>
            </a:r>
          </a:p>
          <a:p>
            <a:r>
              <a:rPr lang="uk-UA" sz="2400" b="1" i="1" dirty="0" smtClean="0"/>
              <a:t>Кобулей Єлізавєти</a:t>
            </a:r>
            <a:endParaRPr lang="uk-UA" sz="2400" b="1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1can"/>
          <p:cNvPicPr>
            <a:picLocks noChangeAspect="1" noChangeArrowheads="1"/>
          </p:cNvPicPr>
          <p:nvPr/>
        </p:nvPicPr>
        <p:blipFill>
          <a:blip r:embed="rId2" cstate="print"/>
          <a:srcRect r="187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6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900" dirty="0" smtClean="0">
                <a:solidFill>
                  <a:schemeClr val="bg1"/>
                </a:solidFill>
              </a:rPr>
              <a:t>      Одна з головних екологічних проблем пов'язана з погіршенням стану земельних ресурсів. За історичний час внаслідок вияву прискореної ерозії, дефляції та інших негативних процесів людство втратило майже 2 </a:t>
            </a:r>
            <a:r>
              <a:rPr lang="uk-UA" sz="1900" dirty="0" smtClean="0">
                <a:solidFill>
                  <a:schemeClr val="bg1"/>
                </a:solidFill>
              </a:rPr>
              <a:t>млрд</a:t>
            </a:r>
            <a:r>
              <a:rPr lang="uk-UA" sz="1900" dirty="0" smtClean="0">
                <a:solidFill>
                  <a:schemeClr val="bg1"/>
                </a:solidFill>
              </a:rPr>
              <a:t> га продуктивних земель.</a:t>
            </a:r>
          </a:p>
          <a:p>
            <a:pPr>
              <a:buNone/>
            </a:pPr>
            <a:r>
              <a:rPr lang="uk-UA" sz="1900" dirty="0" smtClean="0">
                <a:solidFill>
                  <a:schemeClr val="bg1"/>
                </a:solidFill>
              </a:rPr>
              <a:t>       До утворення пустель схильна площа в 4,5 </a:t>
            </a:r>
            <a:r>
              <a:rPr lang="uk-UA" sz="1900" dirty="0" smtClean="0">
                <a:solidFill>
                  <a:schemeClr val="bg1"/>
                </a:solidFill>
              </a:rPr>
              <a:t>млрд</a:t>
            </a:r>
            <a:r>
              <a:rPr lang="uk-UA" sz="1900" dirty="0" smtClean="0">
                <a:solidFill>
                  <a:schemeClr val="bg1"/>
                </a:solidFill>
              </a:rPr>
              <a:t> га, на якій проживає близько 850 млн чоловік. Пустелі швидко розвиваються (до 5 — 7 млн га на рік) у тропічних районах Африки, Азії і Америки, а також у субтропіках Мексики. Швидкість зникнення лісів становить 6 — 20 млн га на рік.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Охорона земельних ресурсів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nv2.jpg"/>
          <p:cNvPicPr>
            <a:picLocks noChangeAspect="1"/>
          </p:cNvPicPr>
          <p:nvPr/>
        </p:nvPicPr>
        <p:blipFill>
          <a:blip r:embed="rId2" cstate="print"/>
          <a:srcRect r="11000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412776"/>
            <a:ext cx="9324528" cy="3744416"/>
          </a:xfrm>
          <a:prstGeom prst="rect">
            <a:avLst/>
          </a:prstGeom>
          <a:solidFill>
            <a:schemeClr val="tx1">
              <a:alpha val="12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Виробнича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діяльність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завдала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атмосфері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серйозної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шкоди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порушивши те, що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склалося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час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існування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планети з екологічною рівновагою!!!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58308" cy="544522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Нафта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плаває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навколо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бонів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в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болотистій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місцевості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дельти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річки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Міссісіпі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23 </a:t>
            </a:r>
            <a:r>
              <a:rPr kumimoji="0" lang="ru-RU" sz="4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травня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Бурий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пелікан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покритий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товстим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шаром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нафти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плаває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морському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прибої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узбережжя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острова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Іст-Гранд-Терр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штат 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Луїзіана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144000" cy="5517232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Біолог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Менді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Тамлін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 Департаменту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дикої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природи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рибальства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штату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Луїзіана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витягує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труп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дельфіна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 води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біля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берега острова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Гранд-Айл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штат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Луїзіана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Труп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розкриють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щоб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визначити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точну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причину </a:t>
            </a:r>
            <a:r>
              <a:rPr kumimoji="0" lang="ru-RU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смерті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1"/>
            <a:ext cx="9144000" cy="6100957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5157192"/>
            <a:ext cx="9144000" cy="17008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Пелікани,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постраждалі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витоку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нафти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Мексиканській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затоці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сидять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разом в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клітці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Міжнародному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центрі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дослідженню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порятунку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птахів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Бурас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6 </a:t>
            </a:r>
            <a:r>
              <a:rPr kumimoji="0" lang="ru-RU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червня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643563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" y="5301208"/>
            <a:ext cx="9143999" cy="1556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Робочі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очищають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пелікана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нафти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центрі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допомоги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птахам,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спеціально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організованому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Бурас</a:t>
            </a:r>
            <a:r>
              <a:rPr kumimoji="0" lang="ru-RU" sz="283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штат </a:t>
            </a:r>
            <a:r>
              <a:rPr kumimoji="0" lang="ru-RU" sz="283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Луїзіана</a:t>
            </a:r>
            <a:r>
              <a:rPr lang="ru-RU" sz="2830" dirty="0"/>
              <a:t>.</a:t>
            </a:r>
            <a:endParaRPr kumimoji="0" lang="ru-RU" sz="283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9388" y="836613"/>
            <a:ext cx="3816350" cy="417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</a:t>
            </a:r>
            <a:r>
              <a:rPr kumimoji="0" lang="uk-UA" sz="40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ережімо планету, адже страждаємо не лише ми, а й інші її жителі</a:t>
            </a:r>
            <a:endParaRPr kumimoji="0" lang="ru-RU" sz="40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WWF-6-05-mi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156"/>
          <a:stretch>
            <a:fillRect/>
          </a:stretch>
        </p:blipFill>
        <p:spPr>
          <a:xfrm>
            <a:off x="3995936" y="476672"/>
            <a:ext cx="4680520" cy="6072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Picture 7" descr="ima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797152"/>
            <a:ext cx="9144000" cy="1323439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Дякуємо за увагу!!!!</a:t>
            </a:r>
            <a:endParaRPr lang="uk-UA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rod_ogni_tuman_noch_gory_relef_sverhu_63343_640x360.jpg"/>
          <p:cNvPicPr>
            <a:picLocks noChangeAspect="1"/>
          </p:cNvPicPr>
          <p:nvPr/>
        </p:nvPicPr>
        <p:blipFill>
          <a:blip r:embed="rId2" cstate="print"/>
          <a:srcRect l="6933"/>
          <a:stretch>
            <a:fillRect/>
          </a:stretch>
        </p:blipFill>
        <p:spPr>
          <a:xfrm>
            <a:off x="0" y="0"/>
            <a:ext cx="916834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25752"/>
            <a:ext cx="9144000" cy="223224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</a:t>
            </a:r>
            <a:r>
              <a:rPr lang="uk-UA" sz="3490" b="1" dirty="0" smtClean="0">
                <a:solidFill>
                  <a:schemeClr val="bg1"/>
                </a:solidFill>
              </a:rPr>
              <a:t>Охорона природи- </a:t>
            </a:r>
            <a:r>
              <a:rPr lang="uk-UA" sz="3490" dirty="0" smtClean="0">
                <a:solidFill>
                  <a:schemeClr val="bg1"/>
                </a:solidFill>
              </a:rPr>
              <a:t>це комплекс послідовно здійснюваних державних заходів,що включає пошук нових наукових рішень,розширення наявних знань для охорони природи.</a:t>
            </a:r>
            <a:endParaRPr lang="uk-UA" sz="349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leo.com_19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21" r="15557"/>
          <a:stretch>
            <a:fillRect/>
          </a:stretch>
        </p:blipFill>
        <p:spPr>
          <a:xfrm>
            <a:off x="-46155" y="0"/>
            <a:ext cx="9190155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2348880"/>
            <a:ext cx="8280920" cy="1963614"/>
          </a:xfrm>
          <a:prstGeom prst="rect">
            <a:avLst/>
          </a:prstGeom>
          <a:gradFill>
            <a:gsLst>
              <a:gs pos="46000">
                <a:srgbClr val="00B050">
                  <a:alpha val="9000"/>
                </a:srgbClr>
              </a:gs>
              <a:gs pos="89000">
                <a:srgbClr val="00B050">
                  <a:alpha val="2400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3040" dirty="0" smtClean="0">
                <a:solidFill>
                  <a:schemeClr val="bg1"/>
                </a:solidFill>
              </a:rPr>
              <a:t>У наші </a:t>
            </a:r>
            <a:r>
              <a:rPr lang="ru-RU" sz="3040" dirty="0" smtClean="0">
                <a:solidFill>
                  <a:schemeClr val="bg1"/>
                </a:solidFill>
              </a:rPr>
              <a:t>дні</a:t>
            </a:r>
            <a:r>
              <a:rPr lang="ru-RU" sz="3040" dirty="0" smtClean="0">
                <a:solidFill>
                  <a:schemeClr val="bg1"/>
                </a:solidFill>
              </a:rPr>
              <a:t> проблема </a:t>
            </a:r>
            <a:r>
              <a:rPr lang="ru-RU" sz="3040" dirty="0" smtClean="0">
                <a:solidFill>
                  <a:schemeClr val="bg1"/>
                </a:solidFill>
              </a:rPr>
              <a:t>охорони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навколишнього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середовища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надзвичайно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зросла</a:t>
            </a:r>
            <a:r>
              <a:rPr lang="ru-RU" sz="3040" dirty="0" smtClean="0">
                <a:solidFill>
                  <a:schemeClr val="bg1"/>
                </a:solidFill>
              </a:rPr>
              <a:t> у </a:t>
            </a:r>
            <a:r>
              <a:rPr lang="ru-RU" sz="3040" dirty="0" smtClean="0">
                <a:solidFill>
                  <a:schemeClr val="bg1"/>
                </a:solidFill>
              </a:rPr>
              <a:t>зв'язку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зі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значним</a:t>
            </a:r>
            <a:r>
              <a:rPr lang="ru-RU" sz="3040" dirty="0" smtClean="0">
                <a:solidFill>
                  <a:schemeClr val="bg1"/>
                </a:solidFill>
              </a:rPr>
              <a:t>, а </a:t>
            </a:r>
            <a:r>
              <a:rPr lang="ru-RU" sz="3040" dirty="0" smtClean="0">
                <a:solidFill>
                  <a:schemeClr val="bg1"/>
                </a:solidFill>
              </a:rPr>
              <a:t>дуже</a:t>
            </a:r>
            <a:r>
              <a:rPr lang="ru-RU" sz="3040" dirty="0" smtClean="0">
                <a:solidFill>
                  <a:schemeClr val="bg1"/>
                </a:solidFill>
              </a:rPr>
              <a:t> часто і </a:t>
            </a:r>
            <a:r>
              <a:rPr lang="ru-RU" sz="3040" dirty="0" smtClean="0">
                <a:solidFill>
                  <a:schemeClr val="bg1"/>
                </a:solidFill>
              </a:rPr>
              <a:t>катастрофічним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впливом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господарської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діяльності</a:t>
            </a:r>
            <a:r>
              <a:rPr lang="ru-RU" sz="3040" dirty="0" smtClean="0">
                <a:solidFill>
                  <a:schemeClr val="bg1"/>
                </a:solidFill>
              </a:rPr>
              <a:t> </a:t>
            </a:r>
            <a:r>
              <a:rPr lang="ru-RU" sz="3040" dirty="0" smtClean="0">
                <a:solidFill>
                  <a:schemeClr val="bg1"/>
                </a:solidFill>
              </a:rPr>
              <a:t>людини</a:t>
            </a:r>
            <a:r>
              <a:rPr lang="ru-RU" sz="3040" dirty="0" smtClean="0">
                <a:solidFill>
                  <a:schemeClr val="bg1"/>
                </a:solidFill>
              </a:rPr>
              <a:t> на природу.</a:t>
            </a:r>
            <a:endParaRPr lang="uk-UA" sz="304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429000"/>
          </a:xfrm>
          <a:prstGeom prst="rect">
            <a:avLst/>
          </a:prstGeom>
        </p:spPr>
      </p:pic>
      <p:pic>
        <p:nvPicPr>
          <p:cNvPr id="5" name="Рисунок 4" descr="21007654.jpg"/>
          <p:cNvPicPr>
            <a:picLocks noChangeAspect="1"/>
          </p:cNvPicPr>
          <p:nvPr/>
        </p:nvPicPr>
        <p:blipFill>
          <a:blip r:embed="rId3" cstate="print"/>
          <a:srcRect r="7076"/>
          <a:stretch>
            <a:fillRect/>
          </a:stretch>
        </p:blipFill>
        <p:spPr>
          <a:xfrm>
            <a:off x="4411579" y="0"/>
            <a:ext cx="4732421" cy="3429000"/>
          </a:xfrm>
          <a:prstGeom prst="rect">
            <a:avLst/>
          </a:prstGeom>
        </p:spPr>
      </p:pic>
      <p:pic>
        <p:nvPicPr>
          <p:cNvPr id="6" name="Рисунок 5" descr="1340016196_img1.jpg"/>
          <p:cNvPicPr>
            <a:picLocks noChangeAspect="1"/>
          </p:cNvPicPr>
          <p:nvPr/>
        </p:nvPicPr>
        <p:blipFill>
          <a:blip r:embed="rId4" cstate="print"/>
          <a:srcRect l="14980" t="6736" r="297"/>
          <a:stretch>
            <a:fillRect/>
          </a:stretch>
        </p:blipFill>
        <p:spPr>
          <a:xfrm>
            <a:off x="0" y="3429000"/>
            <a:ext cx="4680520" cy="3429000"/>
          </a:xfrm>
          <a:prstGeom prst="rect">
            <a:avLst/>
          </a:prstGeom>
        </p:spPr>
      </p:pic>
      <p:pic>
        <p:nvPicPr>
          <p:cNvPr id="7" name="Рисунок 6" descr="pollution003.jpg"/>
          <p:cNvPicPr>
            <a:picLocks noChangeAspect="1"/>
          </p:cNvPicPr>
          <p:nvPr/>
        </p:nvPicPr>
        <p:blipFill>
          <a:blip r:embed="rId5" cstate="print"/>
          <a:srcRect l="7014"/>
          <a:stretch>
            <a:fillRect/>
          </a:stretch>
        </p:blipFill>
        <p:spPr>
          <a:xfrm>
            <a:off x="4427984" y="3408432"/>
            <a:ext cx="4716016" cy="34495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8085584" cy="3168352"/>
          </a:xfrm>
          <a:solidFill>
            <a:schemeClr val="accent5">
              <a:lumMod val="20000"/>
              <a:lumOff val="80000"/>
              <a:alpha val="74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 Актуальність охорони навколишнього середовища</a:t>
            </a:r>
            <a:r>
              <a:rPr lang="uk-UA" dirty="0" smtClean="0">
                <a:solidFill>
                  <a:schemeClr val="bg1"/>
                </a:solidFill>
              </a:rPr>
              <a:t> пов'язана головним чином зі зростанням антропогенного впливу. Це зумовлено демографічним вибухом, урбанізацією і розвитком гірничих розробок і комунікацій, забрудненням навколишнього середовища відходами, надмірним навантаженням на орні землі, пасовища, ліси, водойми. У результаті гірничо-технічної діяльності у світі порушено не менше 15 — 20 млн га земель, з них 59% площі використано під різні гірничі виробки, 38% — під відвали пустої породи або відходів збагачення, 3% — місця осідання, провалів та інших порушень поверхні, пов'язаних з підземними розробками. 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8" descr="sh_45733492-3665f9b2bb84159fde2dee5c836957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07" y="0"/>
            <a:ext cx="9142793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76464"/>
          </a:xfrm>
          <a:solidFill>
            <a:schemeClr val="accent5">
              <a:lumMod val="20000"/>
              <a:lumOff val="80000"/>
              <a:alpha val="43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Заходами, спрямованими на охорону довкілля можуть бути: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Обмеження викидів в атмосферу та гідросферу з метою поліпшення загальної екологічної обстановки.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Створення заповідників, заказників і національних парків з метою збереження природних комплексів.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Обмеження лову риби, полювання з метою збереження певних видів.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Обмеження несанкціонованого викидання сміття. Використання методів екологічної логістики для тотального очищення від несанкціонованого засмічення території регіону.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216" y="1772816"/>
            <a:ext cx="2783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7" name="Содержимое 6" descr="big_417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5487" cy="6858000"/>
          </a:xfrm>
        </p:spPr>
      </p:pic>
      <p:sp>
        <p:nvSpPr>
          <p:cNvPr id="8" name="TextBox 7"/>
          <p:cNvSpPr txBox="1"/>
          <p:nvPr/>
        </p:nvSpPr>
        <p:spPr>
          <a:xfrm>
            <a:off x="683568" y="620688"/>
            <a:ext cx="5832648" cy="1754326"/>
          </a:xfrm>
          <a:prstGeom prst="rect">
            <a:avLst/>
          </a:prstGeom>
          <a:solidFill>
            <a:schemeClr val="accent5">
              <a:lumMod val="20000"/>
              <a:lumOff val="80000"/>
              <a:alpha val="61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Темпи зміни параметрів біосфери, породжені цією екологічною кризою, виявились у </a:t>
            </a:r>
            <a:r>
              <a:rPr lang="en-US" b="1" dirty="0">
                <a:solidFill>
                  <a:schemeClr val="bg1"/>
                </a:solidFill>
              </a:rPr>
              <a:t>co</a:t>
            </a:r>
            <a:r>
              <a:rPr lang="uk-UA" b="1" dirty="0">
                <a:solidFill>
                  <a:schemeClr val="bg1"/>
                </a:solidFill>
              </a:rPr>
              <a:t>тн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й тисячі разів вищими за темпи природної еволюції. Розпочалася загальна глобальна деградація природного середовища проживання, яка проявляється у двох типах: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 rot="21045140">
            <a:off x="974012" y="4485641"/>
            <a:ext cx="3389534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порівняно</a:t>
            </a:r>
            <a:r>
              <a:rPr lang="ru-RU" b="1" dirty="0">
                <a:solidFill>
                  <a:schemeClr val="bg1"/>
                </a:solidFill>
              </a:rPr>
              <a:t> невеликих за </a:t>
            </a:r>
            <a:r>
              <a:rPr lang="ru-RU" b="1" dirty="0">
                <a:solidFill>
                  <a:schemeClr val="bg1"/>
                </a:solidFill>
              </a:rPr>
              <a:t>потужністю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але</a:t>
            </a:r>
            <a:r>
              <a:rPr lang="ru-RU" b="1" dirty="0">
                <a:solidFill>
                  <a:schemeClr val="bg1"/>
                </a:solidFill>
              </a:rPr>
              <a:t> які </a:t>
            </a:r>
            <a:r>
              <a:rPr lang="ru-RU" b="1" dirty="0" smtClean="0">
                <a:solidFill>
                  <a:schemeClr val="bg1"/>
                </a:solidFill>
              </a:rPr>
              <a:t>діють упродовж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тривалого</a:t>
            </a:r>
            <a:r>
              <a:rPr lang="ru-RU" b="1" dirty="0">
                <a:solidFill>
                  <a:schemeClr val="bg1"/>
                </a:solidFill>
              </a:rPr>
              <a:t> часу</a:t>
            </a:r>
            <a:r>
              <a:rPr lang="ru-RU" b="1" dirty="0"/>
              <a:t>;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 rot="669345">
            <a:off x="5261737" y="4433537"/>
            <a:ext cx="3802065" cy="1200329"/>
          </a:xfrm>
          <a:prstGeom prst="rect">
            <a:avLst/>
          </a:prstGeom>
          <a:solidFill>
            <a:schemeClr val="accent5">
              <a:lumMod val="20000"/>
              <a:lumOff val="80000"/>
              <a:alpha val="63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разових катастрофічних, які виникають у </a:t>
            </a:r>
            <a:r>
              <a:rPr lang="en-US" b="1" dirty="0">
                <a:solidFill>
                  <a:schemeClr val="bg1"/>
                </a:solidFill>
              </a:rPr>
              <a:t>pa</a:t>
            </a:r>
            <a:r>
              <a:rPr lang="uk-UA" b="1" dirty="0">
                <a:solidFill>
                  <a:schemeClr val="bg1"/>
                </a:solidFill>
              </a:rPr>
              <a:t>з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аварій </a:t>
            </a:r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небезпечні не лише за потужністю, а й за раптовістю й різкістю дії.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2484620" flipV="1">
            <a:off x="4310116" y="1998402"/>
            <a:ext cx="266658" cy="2357139"/>
          </a:xfrm>
          <a:prstGeom prst="upArrow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елка вверх 12"/>
          <p:cNvSpPr/>
          <p:nvPr/>
        </p:nvSpPr>
        <p:spPr>
          <a:xfrm rot="19978855" flipV="1">
            <a:off x="6103312" y="2166174"/>
            <a:ext cx="244872" cy="1728192"/>
          </a:xfrm>
          <a:prstGeom prst="upArrow">
            <a:avLst/>
          </a:prstGeom>
          <a:solidFill>
            <a:schemeClr val="tx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44102638_59b4.jpg"/>
          <p:cNvPicPr>
            <a:picLocks noChangeAspect="1"/>
          </p:cNvPicPr>
          <p:nvPr/>
        </p:nvPicPr>
        <p:blipFill>
          <a:blip r:embed="rId2" cstate="print"/>
          <a:srcRect r="11308" b="60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36712"/>
            <a:ext cx="8496944" cy="587853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/>
              <a:t>На фоні загальної деградації природного середовища </a:t>
            </a:r>
            <a:r>
              <a:rPr lang="uk-UA" sz="2000" b="1" dirty="0" smtClean="0"/>
              <a:t>створюються передумови</a:t>
            </a:r>
            <a:r>
              <a:rPr lang="uk-UA" sz="2000" dirty="0"/>
              <a:t> </a:t>
            </a:r>
            <a:r>
              <a:rPr lang="uk-UA" sz="2000" b="1" dirty="0" smtClean="0"/>
              <a:t>для </a:t>
            </a:r>
            <a:r>
              <a:rPr lang="uk-UA" sz="2000" b="1" dirty="0"/>
              <a:t>розвитку надзвичайних екологічних ситуацій </a:t>
            </a:r>
            <a:r>
              <a:rPr lang="uk-UA" sz="2000" dirty="0"/>
              <a:t> </a:t>
            </a:r>
            <a:r>
              <a:rPr lang="uk-UA" sz="2000" b="1" dirty="0" smtClean="0"/>
              <a:t>та </a:t>
            </a:r>
            <a:r>
              <a:rPr lang="uk-UA" sz="2000" b="1" dirty="0"/>
              <a:t>екологічних катастроф. Під надзвичайними екологічними </a:t>
            </a:r>
            <a:r>
              <a:rPr lang="uk-UA" sz="2000" dirty="0"/>
              <a:t> </a:t>
            </a:r>
            <a:r>
              <a:rPr lang="uk-UA" sz="2000" b="1" dirty="0" smtClean="0"/>
              <a:t>ситуаціями </a:t>
            </a:r>
            <a:r>
              <a:rPr lang="uk-UA" sz="2000" b="1" dirty="0"/>
              <a:t>розуміють виникнення раптових природних  чи </a:t>
            </a:r>
            <a:r>
              <a:rPr lang="uk-UA" sz="2000" b="1" dirty="0" smtClean="0"/>
              <a:t>техногенних </a:t>
            </a:r>
            <a:r>
              <a:rPr lang="uk-UA" sz="2000" b="1" dirty="0"/>
              <a:t>аварій, що супроводжуються великими економічними </a:t>
            </a:r>
            <a:r>
              <a:rPr lang="uk-UA" sz="2000" dirty="0"/>
              <a:t> </a:t>
            </a:r>
            <a:r>
              <a:rPr lang="uk-UA" sz="2000" b="1" dirty="0" smtClean="0"/>
              <a:t>збитками</a:t>
            </a:r>
            <a:r>
              <a:rPr lang="uk-UA" sz="2000" b="1" dirty="0"/>
              <a:t>. Тривалий стан надзвичайної </a:t>
            </a:r>
            <a:r>
              <a:rPr lang="uk-UA" sz="2000" b="1" dirty="0" smtClean="0"/>
              <a:t>екологічної ситуації </a:t>
            </a:r>
            <a:r>
              <a:rPr lang="uk-UA" sz="2000" b="1" dirty="0"/>
              <a:t>спричиняє виникнення екологічної катастрофи. </a:t>
            </a:r>
            <a:r>
              <a:rPr lang="uk-UA" sz="2000" b="1" dirty="0" smtClean="0"/>
              <a:t>Моделями </a:t>
            </a:r>
            <a:r>
              <a:rPr lang="uk-UA" sz="2000" b="1" dirty="0"/>
              <a:t>особливо великих екологічних катастроф </a:t>
            </a:r>
            <a:r>
              <a:rPr lang="uk-UA" sz="2000" b="1" dirty="0" smtClean="0"/>
              <a:t>стали Чорнобильська</a:t>
            </a:r>
            <a:r>
              <a:rPr lang="uk-UA" sz="2000" b="1" dirty="0"/>
              <a:t>, Аральська </a:t>
            </a:r>
            <a:r>
              <a:rPr lang="uk-UA" sz="2000" b="1" dirty="0" smtClean="0"/>
              <a:t>екологічна </a:t>
            </a:r>
            <a:r>
              <a:rPr lang="uk-UA" sz="2000" b="1" dirty="0"/>
              <a:t>кризи, війни в Ірані та інші.</a:t>
            </a:r>
            <a:endParaRPr lang="uk-UA" sz="2000" dirty="0" smtClean="0"/>
          </a:p>
          <a:p>
            <a:r>
              <a:rPr lang="uk-UA" sz="2000" b="1" dirty="0"/>
              <a:t>Головна небезпека для людства полягає не в окремих </a:t>
            </a:r>
            <a:r>
              <a:rPr lang="uk-UA" sz="2000" b="1" dirty="0" smtClean="0"/>
              <a:t>екологічних </a:t>
            </a:r>
            <a:r>
              <a:rPr lang="uk-UA" sz="2000" b="1" dirty="0"/>
              <a:t>катастрофах, якими б трагічними не були їхні </a:t>
            </a:r>
            <a:r>
              <a:rPr lang="uk-UA" sz="2000" b="1" dirty="0" smtClean="0"/>
              <a:t>наслідки,</a:t>
            </a:r>
            <a:r>
              <a:rPr lang="uk-UA" sz="2000" dirty="0"/>
              <a:t> </a:t>
            </a:r>
            <a:r>
              <a:rPr lang="uk-UA" sz="2000" b="1" dirty="0" smtClean="0"/>
              <a:t>а </a:t>
            </a:r>
            <a:r>
              <a:rPr lang="uk-UA" sz="2000" b="1" dirty="0"/>
              <a:t>в поступовій деградації природного середовища та </a:t>
            </a:r>
            <a:r>
              <a:rPr lang="uk-UA" sz="2000" b="1" dirty="0" smtClean="0"/>
              <a:t>впливом,</a:t>
            </a:r>
            <a:r>
              <a:rPr lang="uk-UA" sz="2000" dirty="0"/>
              <a:t> </a:t>
            </a:r>
            <a:r>
              <a:rPr lang="uk-UA" sz="2000" b="1" dirty="0" smtClean="0"/>
              <a:t>здавалося </a:t>
            </a:r>
            <a:r>
              <a:rPr lang="uk-UA" sz="2000" b="1" dirty="0"/>
              <a:t>б, малопомітних результатів виробничої діяльності. </a:t>
            </a:r>
            <a:r>
              <a:rPr lang="uk-UA" sz="2000" b="1" dirty="0" smtClean="0"/>
              <a:t>Вони </a:t>
            </a:r>
            <a:r>
              <a:rPr lang="uk-UA" sz="2000" b="1" dirty="0"/>
              <a:t>спричиняють такі глобальні явища, як глобальне </a:t>
            </a:r>
            <a:r>
              <a:rPr lang="uk-UA" sz="2000" b="1" dirty="0" smtClean="0"/>
              <a:t>потепління</a:t>
            </a:r>
            <a:r>
              <a:rPr lang="uk-UA" sz="2000" b="1" dirty="0"/>
              <a:t>, руйнування озонового шару, кислотні дощі, </a:t>
            </a:r>
            <a:r>
              <a:rPr lang="uk-UA" sz="2000" b="1" dirty="0" smtClean="0"/>
              <a:t>забруднення </a:t>
            </a:r>
            <a:r>
              <a:rPr lang="uk-UA" sz="2000" b="1" dirty="0"/>
              <a:t>всіх геосфер планети, деградацію </a:t>
            </a:r>
            <a:r>
              <a:rPr lang="uk-UA" sz="2000" b="1" dirty="0" smtClean="0"/>
              <a:t>ландшафтів</a:t>
            </a:r>
            <a:r>
              <a:rPr lang="uk-UA" sz="2000" b="1" dirty="0"/>
              <a:t>, </a:t>
            </a:r>
            <a:r>
              <a:rPr lang="uk-UA" sz="2000" b="1" dirty="0" smtClean="0"/>
              <a:t>накопичення </a:t>
            </a:r>
            <a:r>
              <a:rPr lang="en-US" sz="2000" b="1" dirty="0"/>
              <a:t>i</a:t>
            </a:r>
            <a:r>
              <a:rPr lang="en-US" sz="2000" b="1" dirty="0"/>
              <a:t> </a:t>
            </a:r>
            <a:r>
              <a:rPr lang="uk-UA" sz="2000" b="1" dirty="0"/>
              <a:t>неконтрольоване переміщення токсичних </a:t>
            </a:r>
            <a:endParaRPr lang="uk-UA" sz="2000" dirty="0" smtClean="0"/>
          </a:p>
          <a:p>
            <a:r>
              <a:rPr lang="uk-UA" sz="2000" b="1" dirty="0"/>
              <a:t>речовин і відходів, </a:t>
            </a:r>
            <a:r>
              <a:rPr lang="uk-UA" sz="2000" b="1" dirty="0"/>
              <a:t>спустелювання</a:t>
            </a:r>
            <a:r>
              <a:rPr lang="uk-UA" sz="2000" b="1" dirty="0"/>
              <a:t>, ерозію </a:t>
            </a:r>
            <a:r>
              <a:rPr lang="uk-UA" sz="2000" b="1" dirty="0"/>
              <a:t>грунтів</a:t>
            </a:r>
            <a:r>
              <a:rPr lang="uk-UA" sz="2000" b="1" dirty="0"/>
              <a:t>, зменшення </a:t>
            </a:r>
            <a:r>
              <a:rPr lang="uk-UA" sz="2000" b="1" dirty="0" smtClean="0"/>
              <a:t>біологічної </a:t>
            </a:r>
            <a:r>
              <a:rPr lang="uk-UA" sz="2000" b="1" dirty="0"/>
              <a:t>різноманітності.</a:t>
            </a:r>
            <a:endParaRPr lang="uk-UA" sz="2000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lacca_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Щоб </a:t>
            </a:r>
            <a:r>
              <a:rPr lang="ru-RU" b="1" dirty="0" smtClean="0">
                <a:solidFill>
                  <a:schemeClr val="bg1"/>
                </a:solidFill>
              </a:rPr>
              <a:t>мінімізувати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забруднення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атмосфери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необхідно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628800"/>
            <a:ext cx="8229600" cy="38450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проводити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очищення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викидів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атмосферу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твердих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газоподібних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забруднюючих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речовин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допомогою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електрофільтрів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рідких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твердих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поглиначів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циклонів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використовувати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екологічно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чисті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види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енергії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застосовувати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маловідходні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безвідходні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технології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домагатися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зменшення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токсичності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автомобільних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вихлопних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газів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шляхом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вдосконалення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конструкції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двигунів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застосування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каталізаторів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а так само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вдосконалювати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існуючі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створювати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нові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електромобілі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двигуни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що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працюють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водневому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паливі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2276872"/>
            <a:ext cx="8820472" cy="230832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Охорона водних </a:t>
            </a:r>
            <a:r>
              <a:rPr lang="uk-UA" dirty="0" smtClean="0"/>
              <a:t>ресурсів—</a:t>
            </a:r>
            <a:r>
              <a:rPr lang="uk-UA" dirty="0" smtClean="0"/>
              <a:t> це сукупність, спрямованих на попередження та усунення забруднення, засмічення та виснаження водних об'єктів з метою оптимального задоволення потреб населення та галузей економіки у воді нормативної якості.</a:t>
            </a:r>
          </a:p>
          <a:p>
            <a:r>
              <a:rPr lang="uk-UA" dirty="0" smtClean="0"/>
              <a:t>Проблема забруднення та виснаження водних ресурсів викликана зростанням використання води промисловістю, сільським і житлово-комунальним господарствам, з одного боку, і забрудненням водних об'єктів — з іншого. Щорічно людством використовується в середньому до 6000 км3 води, з них в сільському господарстві близько 3400, промисловості 2200, на господарсько-побутові потреби 400 км3.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Охорона водних ресурсів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594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Охорона навколишнього середовища</vt:lpstr>
      <vt:lpstr>Слайд 2</vt:lpstr>
      <vt:lpstr>Слайд 3</vt:lpstr>
      <vt:lpstr>Слайд 4</vt:lpstr>
      <vt:lpstr>Слайд 5</vt:lpstr>
      <vt:lpstr>Слайд 6</vt:lpstr>
      <vt:lpstr>Слайд 7</vt:lpstr>
      <vt:lpstr>Щоб мінімізувати забруднення атмосфери, необхідно:</vt:lpstr>
      <vt:lpstr>Слайд 9</vt:lpstr>
      <vt:lpstr>Охорона земельних ресурсів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навколишнього середовища</dc:title>
  <dc:creator>Феникс</dc:creator>
  <cp:lastModifiedBy>Феникс</cp:lastModifiedBy>
  <cp:revision>15</cp:revision>
  <dcterms:created xsi:type="dcterms:W3CDTF">2014-03-19T17:49:38Z</dcterms:created>
  <dcterms:modified xsi:type="dcterms:W3CDTF">2014-03-19T20:12:45Z</dcterms:modified>
</cp:coreProperties>
</file>