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2/8/2015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dirty="0" smtClean="0"/>
              <a:t>Ембріональний розвиток </a:t>
            </a:r>
            <a:r>
              <a:rPr lang="uk-UA" sz="6600" dirty="0" err="1" smtClean="0"/>
              <a:t>організма</a:t>
            </a:r>
            <a:endParaRPr lang="ru-RU" sz="66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833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394480"/>
            <a:ext cx="10058400" cy="996438"/>
          </a:xfrm>
        </p:spPr>
        <p:txBody>
          <a:bodyPr/>
          <a:lstStyle/>
          <a:p>
            <a:r>
              <a:rPr lang="uk-UA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Ембріональний розвиток</a:t>
            </a:r>
            <a:endParaRPr lang="ru-RU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73368" y="2014256"/>
            <a:ext cx="4754880" cy="39776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 </a:t>
            </a:r>
            <a:r>
              <a:rPr lang="ru-RU" sz="2800" b="1" dirty="0" err="1"/>
              <a:t>Ембріональний</a:t>
            </a:r>
            <a:r>
              <a:rPr lang="ru-RU" sz="2800" b="1" dirty="0"/>
              <a:t> </a:t>
            </a:r>
            <a:r>
              <a:rPr lang="ru-RU" sz="2800" b="1" dirty="0" err="1" smtClean="0"/>
              <a:t>розвиток</a:t>
            </a:r>
            <a:r>
              <a:rPr lang="ru-RU" sz="2800" dirty="0" smtClean="0"/>
              <a:t>—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організму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відбувається</a:t>
            </a:r>
            <a:r>
              <a:rPr lang="ru-RU" sz="2800" dirty="0"/>
              <a:t> в </a:t>
            </a:r>
            <a:r>
              <a:rPr lang="ru-RU" sz="2800" dirty="0" err="1"/>
              <a:t>оболонках</a:t>
            </a:r>
            <a:r>
              <a:rPr lang="ru-RU" sz="2800" dirty="0"/>
              <a:t> </a:t>
            </a:r>
            <a:r>
              <a:rPr lang="ru-RU" sz="2800" dirty="0" err="1"/>
              <a:t>яйцеклітини</a:t>
            </a:r>
            <a:r>
              <a:rPr lang="ru-RU" sz="2800" dirty="0"/>
              <a:t> поза </a:t>
            </a:r>
            <a:r>
              <a:rPr lang="ru-RU" sz="2800" dirty="0" err="1"/>
              <a:t>материнським</a:t>
            </a:r>
            <a:r>
              <a:rPr lang="ru-RU" sz="2800" dirty="0"/>
              <a:t> </a:t>
            </a:r>
            <a:r>
              <a:rPr lang="ru-RU" sz="2800" dirty="0" err="1"/>
              <a:t>організмом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усередині</a:t>
            </a:r>
            <a:r>
              <a:rPr lang="ru-RU" sz="2800" dirty="0"/>
              <a:t> </a:t>
            </a:r>
            <a:r>
              <a:rPr lang="ru-RU" sz="2800" dirty="0" err="1"/>
              <a:t>нього</a:t>
            </a:r>
            <a:r>
              <a:rPr lang="ru-RU" sz="2800" dirty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97735" y="1721193"/>
            <a:ext cx="4174155" cy="446321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00612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01297"/>
            <a:ext cx="10058400" cy="1833565"/>
          </a:xfrm>
        </p:spPr>
        <p:txBody>
          <a:bodyPr>
            <a:normAutofit/>
          </a:bodyPr>
          <a:lstStyle/>
          <a:p>
            <a:r>
              <a:rPr lang="uk-UA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Етапи ембріонального розвитку</a:t>
            </a:r>
            <a:endParaRPr lang="ru-RU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9220372" cy="39776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/>
              <a:t>Запліднення – утворення зиготи.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/>
              <a:t>Дроблення – утворення бластули.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 smtClean="0"/>
              <a:t>Гаструляція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err="1"/>
              <a:t>утворення</a:t>
            </a:r>
            <a:r>
              <a:rPr lang="ru-RU" sz="2800" dirty="0"/>
              <a:t> </a:t>
            </a:r>
            <a:r>
              <a:rPr lang="ru-RU" sz="2800" dirty="0" err="1"/>
              <a:t>зародкових</a:t>
            </a:r>
            <a:r>
              <a:rPr lang="ru-RU" sz="2800" dirty="0"/>
              <a:t> </a:t>
            </a:r>
            <a:r>
              <a:rPr lang="ru-RU" sz="2800" dirty="0" err="1" smtClean="0"/>
              <a:t>листків</a:t>
            </a:r>
            <a:r>
              <a:rPr lang="ru-RU" sz="28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/>
              <a:t>Г</a:t>
            </a:r>
            <a:r>
              <a:rPr lang="ru-RU" sz="2800" dirty="0" err="1" smtClean="0"/>
              <a:t>істо</a:t>
            </a:r>
            <a:r>
              <a:rPr lang="ru-RU" sz="2800" dirty="0" smtClean="0"/>
              <a:t> </a:t>
            </a:r>
            <a:r>
              <a:rPr lang="ru-RU" sz="2800" dirty="0"/>
              <a:t>та органогенез – </a:t>
            </a:r>
            <a:r>
              <a:rPr lang="ru-RU" sz="2800" dirty="0" err="1"/>
              <a:t>утворення</a:t>
            </a:r>
            <a:r>
              <a:rPr lang="ru-RU" sz="2800" dirty="0"/>
              <a:t> тканин і </a:t>
            </a:r>
            <a:r>
              <a:rPr lang="ru-RU" sz="2800" dirty="0" err="1"/>
              <a:t>органів</a:t>
            </a:r>
            <a:r>
              <a:rPr lang="ru-RU" sz="2800" dirty="0"/>
              <a:t> </a:t>
            </a:r>
            <a:r>
              <a:rPr lang="ru-RU" sz="2800" dirty="0" err="1" smtClean="0"/>
              <a:t>зародка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42409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69848" y="304328"/>
            <a:ext cx="10058400" cy="1022196"/>
          </a:xfrm>
        </p:spPr>
        <p:txBody>
          <a:bodyPr/>
          <a:lstStyle/>
          <a:p>
            <a:pPr algn="ctr"/>
            <a:r>
              <a:rPr lang="uk-UA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Запліднення</a:t>
            </a:r>
            <a:endParaRPr lang="ru-RU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848" y="1908061"/>
            <a:ext cx="4754880" cy="39776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err="1" smtClean="0"/>
              <a:t>Запліднення</a:t>
            </a:r>
            <a:r>
              <a:rPr lang="ru-RU" sz="2800" dirty="0" smtClean="0"/>
              <a:t> - </a:t>
            </a:r>
            <a:r>
              <a:rPr lang="ru-RU" sz="2800" dirty="0" err="1" smtClean="0"/>
              <a:t>процес</a:t>
            </a:r>
            <a:r>
              <a:rPr lang="ru-RU" sz="2800" dirty="0" smtClean="0"/>
              <a:t> </a:t>
            </a:r>
            <a:r>
              <a:rPr lang="ru-RU" sz="2800" dirty="0" err="1"/>
              <a:t>з’єднання</a:t>
            </a:r>
            <a:r>
              <a:rPr lang="ru-RU" sz="2800" dirty="0"/>
              <a:t> (</a:t>
            </a:r>
            <a:r>
              <a:rPr lang="ru-RU" sz="2800" dirty="0" err="1"/>
              <a:t>злиття</a:t>
            </a:r>
            <a:r>
              <a:rPr lang="ru-RU" sz="2800" dirty="0"/>
              <a:t>) </a:t>
            </a:r>
            <a:r>
              <a:rPr lang="ru-RU" sz="2800" dirty="0" err="1"/>
              <a:t>зрілої</a:t>
            </a:r>
            <a:r>
              <a:rPr lang="ru-RU" sz="2800" dirty="0"/>
              <a:t> </a:t>
            </a:r>
            <a:r>
              <a:rPr lang="ru-RU" sz="2800" dirty="0" err="1"/>
              <a:t>чоловічої</a:t>
            </a:r>
            <a:r>
              <a:rPr lang="ru-RU" sz="2800" dirty="0"/>
              <a:t> та </a:t>
            </a:r>
            <a:r>
              <a:rPr lang="ru-RU" sz="2800" dirty="0" err="1"/>
              <a:t>жіночої</a:t>
            </a:r>
            <a:r>
              <a:rPr lang="ru-RU" sz="2800" dirty="0"/>
              <a:t> </a:t>
            </a:r>
            <a:r>
              <a:rPr lang="ru-RU" sz="2800" dirty="0" err="1"/>
              <a:t>статевих</a:t>
            </a:r>
            <a:r>
              <a:rPr lang="ru-RU" sz="2800" dirty="0"/>
              <a:t> </a:t>
            </a:r>
            <a:r>
              <a:rPr lang="ru-RU" sz="2800" dirty="0" err="1"/>
              <a:t>клітин</a:t>
            </a:r>
            <a:r>
              <a:rPr lang="ru-RU" sz="2800" dirty="0"/>
              <a:t>, у </a:t>
            </a:r>
            <a:r>
              <a:rPr lang="ru-RU" sz="2800" dirty="0" err="1"/>
              <a:t>результаті</a:t>
            </a:r>
            <a:r>
              <a:rPr lang="ru-RU" sz="2800" dirty="0"/>
              <a:t> 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утворюється</a:t>
            </a:r>
            <a:r>
              <a:rPr lang="ru-RU" sz="2800" dirty="0"/>
              <a:t> одна </a:t>
            </a:r>
            <a:r>
              <a:rPr lang="ru-RU" sz="2800" dirty="0" err="1"/>
              <a:t>клітина</a:t>
            </a:r>
            <a:r>
              <a:rPr lang="ru-RU" sz="2800" dirty="0"/>
              <a:t> (зигота), </a:t>
            </a:r>
            <a:r>
              <a:rPr lang="ru-RU" sz="2800" dirty="0" err="1"/>
              <a:t>що</a:t>
            </a:r>
            <a:r>
              <a:rPr lang="ru-RU" sz="2800" dirty="0"/>
              <a:t> є початком нового </a:t>
            </a:r>
            <a:r>
              <a:rPr lang="ru-RU" sz="2800" dirty="0" err="1"/>
              <a:t>організму</a:t>
            </a:r>
            <a:r>
              <a:rPr lang="ru-RU" sz="28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6745" y="2246076"/>
            <a:ext cx="4411503" cy="294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61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848" y="2550017"/>
            <a:ext cx="4609735" cy="36221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результаті</a:t>
            </a:r>
            <a:r>
              <a:rPr lang="ru-RU" sz="2800" dirty="0"/>
              <a:t> </a:t>
            </a:r>
            <a:r>
              <a:rPr lang="ru-RU" sz="2800" dirty="0" err="1"/>
              <a:t>запліднення</a:t>
            </a:r>
            <a:r>
              <a:rPr lang="ru-RU" sz="2800" dirty="0"/>
              <a:t> </a:t>
            </a:r>
            <a:r>
              <a:rPr lang="ru-RU" sz="2800" dirty="0" err="1" smtClean="0"/>
              <a:t>утворюється</a:t>
            </a:r>
            <a:r>
              <a:rPr lang="ru-RU" sz="2800" dirty="0" smtClean="0"/>
              <a:t> </a:t>
            </a:r>
            <a:r>
              <a:rPr lang="ru-RU" sz="2800" dirty="0"/>
              <a:t>зигота - початкова </a:t>
            </a:r>
            <a:r>
              <a:rPr lang="ru-RU" sz="2800" dirty="0" err="1"/>
              <a:t>стадія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нового </a:t>
            </a:r>
            <a:r>
              <a:rPr lang="ru-RU" sz="2800" dirty="0" err="1"/>
              <a:t>організму</a:t>
            </a:r>
            <a:r>
              <a:rPr lang="ru-RU" sz="2800" dirty="0"/>
              <a:t>. </a:t>
            </a:r>
            <a:r>
              <a:rPr lang="ru-RU" sz="2800" dirty="0" err="1"/>
              <a:t>Стадія</a:t>
            </a:r>
            <a:r>
              <a:rPr lang="ru-RU" sz="2800" dirty="0"/>
              <a:t> </a:t>
            </a:r>
            <a:r>
              <a:rPr lang="ru-RU" sz="2800" dirty="0" err="1"/>
              <a:t>зиготи</a:t>
            </a:r>
            <a:r>
              <a:rPr lang="ru-RU" sz="2800" dirty="0"/>
              <a:t> </a:t>
            </a:r>
            <a:r>
              <a:rPr lang="ru-RU" sz="2800" dirty="0" err="1"/>
              <a:t>триває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кількох</a:t>
            </a:r>
            <a:r>
              <a:rPr lang="ru-RU" sz="2800" dirty="0"/>
              <a:t> </a:t>
            </a:r>
            <a:r>
              <a:rPr lang="ru-RU" sz="2800" dirty="0" err="1"/>
              <a:t>хвилин</a:t>
            </a:r>
            <a:r>
              <a:rPr lang="ru-RU" sz="2800" dirty="0"/>
              <a:t> до </a:t>
            </a:r>
            <a:r>
              <a:rPr lang="ru-RU" sz="2800" dirty="0" err="1"/>
              <a:t>кількох</a:t>
            </a:r>
            <a:r>
              <a:rPr lang="ru-RU" sz="2800" dirty="0"/>
              <a:t> годин.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1580" y="551108"/>
            <a:ext cx="4183488" cy="4183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1262" y="4734596"/>
            <a:ext cx="255001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Мікрофотографія зиготи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293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78570"/>
            <a:ext cx="10058400" cy="919165"/>
          </a:xfrm>
        </p:spPr>
        <p:txBody>
          <a:bodyPr/>
          <a:lstStyle/>
          <a:p>
            <a:pPr algn="ctr"/>
            <a:r>
              <a:rPr lang="uk-UA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Дроблення</a:t>
            </a:r>
            <a:endParaRPr lang="ru-RU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70259" y="1843875"/>
            <a:ext cx="5575651" cy="3977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dirty="0"/>
              <a:t>Ряд послідовних мітотичних поділів зиготи називають дробленням. Під час дроблення </a:t>
            </a:r>
            <a:r>
              <a:rPr lang="uk-UA" sz="2800" dirty="0" err="1"/>
              <a:t>передсинтетичний</a:t>
            </a:r>
            <a:r>
              <a:rPr lang="uk-UA" sz="2800" dirty="0"/>
              <a:t> період інтерфази практично відсутній, тому клітини, що утворюються,— </a:t>
            </a:r>
            <a:r>
              <a:rPr lang="uk-UA" sz="2800" dirty="0" err="1"/>
              <a:t>бластомери</a:t>
            </a:r>
            <a:r>
              <a:rPr lang="uk-UA" sz="2800" dirty="0"/>
              <a:t> — мають дедалі меншу кількість цитоплазми порівняно з яйцеклітиною.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7438" y="1764406"/>
            <a:ext cx="4194351" cy="413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7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640" y="685799"/>
            <a:ext cx="3200400" cy="2804375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Стадії утворення бластули</a:t>
            </a:r>
            <a:endParaRPr lang="ru-RU" sz="4000" dirty="0"/>
          </a:p>
        </p:txBody>
      </p:sp>
      <p:pic>
        <p:nvPicPr>
          <p:cNvPr id="1026" name="Picture 2" descr="http://ic.pics.livejournal.com/ischel_owl/55062910/2584/2584_9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1" b="4221"/>
          <a:stretch>
            <a:fillRect/>
          </a:stretch>
        </p:blipFill>
        <p:spPr bwMode="auto">
          <a:xfrm>
            <a:off x="901522" y="540912"/>
            <a:ext cx="7041609" cy="605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36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67650"/>
          </a:xfrm>
        </p:spPr>
        <p:txBody>
          <a:bodyPr/>
          <a:lstStyle/>
          <a:p>
            <a:pPr algn="ctr"/>
            <a:r>
              <a:rPr lang="uk-UA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Гаструляція</a:t>
            </a:r>
            <a:endParaRPr lang="ru-RU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83413" y="1601250"/>
            <a:ext cx="7157296" cy="223665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29555" y="4391696"/>
            <a:ext cx="9161515" cy="194471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err="1"/>
              <a:t>Гаструляція</a:t>
            </a:r>
            <a:r>
              <a:rPr lang="ru-RU" sz="2800" dirty="0"/>
              <a:t> -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з </a:t>
            </a:r>
            <a:r>
              <a:rPr lang="ru-RU" sz="2800" dirty="0" err="1"/>
              <a:t>одношарового</a:t>
            </a:r>
            <a:r>
              <a:rPr lang="ru-RU" sz="2800" dirty="0"/>
              <a:t> </a:t>
            </a:r>
            <a:r>
              <a:rPr lang="ru-RU" sz="2800" dirty="0" err="1"/>
              <a:t>зародка</a:t>
            </a:r>
            <a:r>
              <a:rPr lang="ru-RU" sz="2800" dirty="0"/>
              <a:t> </a:t>
            </a:r>
            <a:r>
              <a:rPr lang="ru-RU" sz="2800" dirty="0" err="1"/>
              <a:t>багатоклітинних</a:t>
            </a:r>
            <a:r>
              <a:rPr lang="ru-RU" sz="2800" dirty="0"/>
              <a:t> </a:t>
            </a:r>
            <a:r>
              <a:rPr lang="ru-RU" sz="2800" dirty="0" err="1"/>
              <a:t>тварин</a:t>
            </a:r>
            <a:r>
              <a:rPr lang="ru-RU" sz="2800" dirty="0"/>
              <a:t> (</a:t>
            </a:r>
            <a:r>
              <a:rPr lang="ru-RU" sz="2800" dirty="0" err="1"/>
              <a:t>бластули</a:t>
            </a:r>
            <a:r>
              <a:rPr lang="ru-RU" sz="2800" dirty="0"/>
              <a:t>) </a:t>
            </a:r>
            <a:r>
              <a:rPr lang="ru-RU" sz="2800" dirty="0" err="1"/>
              <a:t>двошарового</a:t>
            </a:r>
            <a:r>
              <a:rPr lang="ru-RU" sz="2800" dirty="0"/>
              <a:t> (</a:t>
            </a:r>
            <a:r>
              <a:rPr lang="ru-RU" sz="2800" dirty="0" err="1"/>
              <a:t>гаструли</a:t>
            </a:r>
            <a:r>
              <a:rPr lang="ru-RU" sz="2800" dirty="0"/>
              <a:t>), а в </a:t>
            </a:r>
            <a:r>
              <a:rPr lang="ru-RU" sz="2800" dirty="0" err="1"/>
              <a:t>більшості</a:t>
            </a:r>
            <a:r>
              <a:rPr lang="ru-RU" sz="2800" dirty="0"/>
              <a:t> з них - </a:t>
            </a:r>
            <a:r>
              <a:rPr lang="ru-RU" sz="2800" dirty="0" err="1"/>
              <a:t>згодом</a:t>
            </a:r>
            <a:r>
              <a:rPr lang="ru-RU" sz="2800" dirty="0"/>
              <a:t> і </a:t>
            </a:r>
            <a:r>
              <a:rPr lang="ru-RU" sz="2800" dirty="0" err="1"/>
              <a:t>тришарового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566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6" y="157734"/>
            <a:ext cx="10058400" cy="1210614"/>
          </a:xfrm>
        </p:spPr>
        <p:txBody>
          <a:bodyPr/>
          <a:lstStyle/>
          <a:p>
            <a:pPr algn="ctr"/>
            <a:r>
              <a:rPr lang="uk-UA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Гісто</a:t>
            </a:r>
            <a:r>
              <a:rPr lang="uk-UA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та органогенез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1282" y="1548652"/>
            <a:ext cx="9735527" cy="13986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err="1"/>
              <a:t>Подальші</a:t>
            </a:r>
            <a:r>
              <a:rPr lang="ru-RU" sz="2800" dirty="0"/>
              <a:t> </a:t>
            </a:r>
            <a:r>
              <a:rPr lang="ru-RU" sz="2800" dirty="0" err="1"/>
              <a:t>клітинні</a:t>
            </a:r>
            <a:r>
              <a:rPr lang="ru-RU" sz="2800" dirty="0"/>
              <a:t> </a:t>
            </a:r>
            <a:r>
              <a:rPr lang="ru-RU" sz="2800" dirty="0" err="1"/>
              <a:t>поділи</a:t>
            </a:r>
            <a:r>
              <a:rPr lang="ru-RU" sz="2800" dirty="0"/>
              <a:t>, </a:t>
            </a:r>
            <a:r>
              <a:rPr lang="ru-RU" sz="2800" dirty="0" err="1"/>
              <a:t>переміщення</a:t>
            </a:r>
            <a:r>
              <a:rPr lang="ru-RU" sz="2800" dirty="0"/>
              <a:t>, </a:t>
            </a:r>
            <a:r>
              <a:rPr lang="ru-RU" sz="2800" dirty="0" err="1"/>
              <a:t>ріст</a:t>
            </a:r>
            <a:r>
              <a:rPr lang="ru-RU" sz="2800" dirty="0"/>
              <a:t> </a:t>
            </a:r>
            <a:r>
              <a:rPr lang="ru-RU" sz="2800" dirty="0" err="1" smtClean="0"/>
              <a:t>призводять</a:t>
            </a:r>
            <a:r>
              <a:rPr lang="ru-RU" sz="2800" dirty="0" smtClean="0"/>
              <a:t> </a:t>
            </a:r>
            <a:r>
              <a:rPr lang="ru-RU" sz="2800" dirty="0"/>
              <a:t>до </a:t>
            </a:r>
            <a:r>
              <a:rPr lang="ru-RU" sz="2800" dirty="0" err="1"/>
              <a:t>гістогенезу</a:t>
            </a:r>
            <a:r>
              <a:rPr lang="ru-RU" sz="2800" dirty="0"/>
              <a:t> - </a:t>
            </a:r>
            <a:r>
              <a:rPr lang="ru-RU" sz="2800" dirty="0" err="1"/>
              <a:t>утворення</a:t>
            </a:r>
            <a:r>
              <a:rPr lang="ru-RU" sz="2800" dirty="0"/>
              <a:t> тканин</a:t>
            </a:r>
            <a:r>
              <a:rPr lang="ru-RU" sz="2800" dirty="0" smtClean="0"/>
              <a:t>.</a:t>
            </a:r>
          </a:p>
          <a:p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dirty="0" err="1"/>
              <a:t>органів</a:t>
            </a:r>
            <a:r>
              <a:rPr lang="ru-RU" sz="2800" dirty="0"/>
              <a:t> </a:t>
            </a:r>
            <a:r>
              <a:rPr lang="ru-RU" sz="2800" dirty="0" err="1"/>
              <a:t>називається</a:t>
            </a:r>
            <a:r>
              <a:rPr lang="ru-RU" sz="2800" dirty="0"/>
              <a:t> органогенезом. </a:t>
            </a:r>
          </a:p>
        </p:txBody>
      </p:sp>
      <p:pic>
        <p:nvPicPr>
          <p:cNvPr id="2050" name="Picture 2" descr="http://vmede.org/sait/content/Gistologiya_atlas_bikov_ushk_2013/img/97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54"/>
          <a:stretch/>
        </p:blipFill>
        <p:spPr bwMode="auto">
          <a:xfrm>
            <a:off x="1508517" y="3622763"/>
            <a:ext cx="9181058" cy="271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14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Тип дерева</Template>
  <TotalTime>68</TotalTime>
  <Words>150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Cambria</vt:lpstr>
      <vt:lpstr>Rockwell</vt:lpstr>
      <vt:lpstr>Rockwell Condensed</vt:lpstr>
      <vt:lpstr>Wingdings</vt:lpstr>
      <vt:lpstr>Дерево</vt:lpstr>
      <vt:lpstr>Ембріональний розвиток організма</vt:lpstr>
      <vt:lpstr>Ембріональний розвиток</vt:lpstr>
      <vt:lpstr>Етапи ембріонального розвитку</vt:lpstr>
      <vt:lpstr>Запліднення</vt:lpstr>
      <vt:lpstr>Презентация PowerPoint</vt:lpstr>
      <vt:lpstr>Дроблення</vt:lpstr>
      <vt:lpstr>Стадії утворення бластули</vt:lpstr>
      <vt:lpstr>Гаструляція</vt:lpstr>
      <vt:lpstr>Гісто та органогенез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Ембріональний розвиток організма</dc:title>
  <dc:creator>Eldorado</dc:creator>
  <cp:lastModifiedBy>Home</cp:lastModifiedBy>
  <cp:revision>9</cp:revision>
  <dcterms:created xsi:type="dcterms:W3CDTF">2015-01-28T16:35:08Z</dcterms:created>
  <dcterms:modified xsi:type="dcterms:W3CDTF">2015-02-08T17:56:01Z</dcterms:modified>
</cp:coreProperties>
</file>