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7" r:id="rId6"/>
    <p:sldId id="260" r:id="rId7"/>
    <p:sldId id="269" r:id="rId8"/>
    <p:sldId id="270" r:id="rId9"/>
    <p:sldId id="271" r:id="rId10"/>
    <p:sldId id="263" r:id="rId11"/>
    <p:sldId id="266" r:id="rId12"/>
    <p:sldId id="268" r:id="rId13"/>
    <p:sldId id="265" r:id="rId14"/>
    <p:sldId id="264" r:id="rId15"/>
    <p:sldId id="272" r:id="rId16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-84" y="-58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D59A8B-9163-4B2C-B098-D9424C58A042}" type="datetimeFigureOut">
              <a:rPr lang="ru-RU" smtClean="0"/>
              <a:t>11.12.2013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51096-0C7E-4D1B-B834-5CDE228F2F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61658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D59A8B-9163-4B2C-B098-D9424C58A042}" type="datetimeFigureOut">
              <a:rPr lang="ru-RU" smtClean="0"/>
              <a:t>11.12.2013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51096-0C7E-4D1B-B834-5CDE228F2F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13899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D59A8B-9163-4B2C-B098-D9424C58A042}" type="datetimeFigureOut">
              <a:rPr lang="ru-RU" smtClean="0"/>
              <a:t>11.12.2013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51096-0C7E-4D1B-B834-5CDE228F2F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73853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D59A8B-9163-4B2C-B098-D9424C58A042}" type="datetimeFigureOut">
              <a:rPr lang="ru-RU" smtClean="0"/>
              <a:t>11.12.2013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51096-0C7E-4D1B-B834-5CDE228F2F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35301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D59A8B-9163-4B2C-B098-D9424C58A042}" type="datetimeFigureOut">
              <a:rPr lang="ru-RU" smtClean="0"/>
              <a:t>11.12.2013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51096-0C7E-4D1B-B834-5CDE228F2F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48538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D59A8B-9163-4B2C-B098-D9424C58A042}" type="datetimeFigureOut">
              <a:rPr lang="ru-RU" smtClean="0"/>
              <a:t>11.12.2013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51096-0C7E-4D1B-B834-5CDE228F2F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70155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D59A8B-9163-4B2C-B098-D9424C58A042}" type="datetimeFigureOut">
              <a:rPr lang="ru-RU" smtClean="0"/>
              <a:t>11.12.2013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51096-0C7E-4D1B-B834-5CDE228F2F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70126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D59A8B-9163-4B2C-B098-D9424C58A042}" type="datetimeFigureOut">
              <a:rPr lang="ru-RU" smtClean="0"/>
              <a:t>11.12.2013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51096-0C7E-4D1B-B834-5CDE228F2F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7954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D59A8B-9163-4B2C-B098-D9424C58A042}" type="datetimeFigureOut">
              <a:rPr lang="ru-RU" smtClean="0"/>
              <a:t>11.12.2013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51096-0C7E-4D1B-B834-5CDE228F2F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60752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D59A8B-9163-4B2C-B098-D9424C58A042}" type="datetimeFigureOut">
              <a:rPr lang="ru-RU" smtClean="0"/>
              <a:t>11.12.2013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51096-0C7E-4D1B-B834-5CDE228F2F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61766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D59A8B-9163-4B2C-B098-D9424C58A042}" type="datetimeFigureOut">
              <a:rPr lang="ru-RU" smtClean="0"/>
              <a:t>11.12.2013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51096-0C7E-4D1B-B834-5CDE228F2F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75510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D59A8B-9163-4B2C-B098-D9424C58A042}" type="datetimeFigureOut">
              <a:rPr lang="ru-RU" smtClean="0"/>
              <a:t>11.12.2013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351096-0C7E-4D1B-B834-5CDE228F2F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6686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49" r="25534"/>
          <a:stretch/>
        </p:blipFill>
        <p:spPr>
          <a:xfrm>
            <a:off x="2290438" y="0"/>
            <a:ext cx="4518735" cy="51435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766019"/>
          </a:xfrm>
        </p:spPr>
        <p:txBody>
          <a:bodyPr>
            <a:normAutofit fontScale="90000"/>
          </a:bodyPr>
          <a:lstStyle/>
          <a:p>
            <a:r>
              <a:rPr lang="uk-UA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Японська</a:t>
            </a:r>
            <a:br>
              <a:rPr lang="uk-UA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uk-UA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культура </a:t>
            </a:r>
            <a:br>
              <a:rPr lang="uk-UA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uk-UA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садоустрою</a:t>
            </a:r>
            <a:r>
              <a:rPr lang="uk-UA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br>
              <a:rPr lang="uk-UA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uk-UA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Типи садів</a:t>
            </a:r>
            <a:endParaRPr lang="ru-RU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33029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4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4*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4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4*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3010" name="Rectangle 4"/>
          <p:cNvSpPr>
            <a:spLocks noGrp="1"/>
          </p:cNvSpPr>
          <p:nvPr>
            <p:ph type="title" idx="4294967295"/>
          </p:nvPr>
        </p:nvSpPr>
        <p:spPr>
          <a:xfrm>
            <a:off x="287144" y="208889"/>
            <a:ext cx="4285802" cy="4670027"/>
          </a:xfrm>
        </p:spPr>
        <p:txBody>
          <a:bodyPr>
            <a:normAutofit/>
          </a:bodyPr>
          <a:lstStyle/>
          <a:p>
            <a:pPr eaLnBrk="1" hangingPunct="1"/>
            <a:r>
              <a:rPr lang="uk-UA" altLang="ru-RU" sz="24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Камені</a:t>
            </a:r>
            <a:r>
              <a:rPr lang="uk-UA" altLang="ru-RU" sz="2400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“кістяк” саду. Зазвичай їх розміщують </a:t>
            </a:r>
            <a:r>
              <a:rPr lang="uk-UA" altLang="ru-RU" sz="2400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триадами</a:t>
            </a:r>
            <a:r>
              <a:rPr lang="uk-UA" altLang="ru-RU" sz="2400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викладають скульптури, розташовують доріжками або містками. Правильно створений сад викликає почуття давності й вічності.</a:t>
            </a:r>
            <a:endParaRPr lang="ru-RU" altLang="ru-RU" sz="2400" i="1" dirty="0" smtClean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9426" y="208890"/>
            <a:ext cx="4710275" cy="472571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8354" y="208889"/>
            <a:ext cx="4710275" cy="4725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562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30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30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430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430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0" grpId="0"/>
      <p:bldP spid="43010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6082" name="Rectangle 4"/>
          <p:cNvSpPr>
            <a:spLocks noGrp="1"/>
          </p:cNvSpPr>
          <p:nvPr>
            <p:ph type="ctrTitle" idx="4294967295"/>
          </p:nvPr>
        </p:nvSpPr>
        <p:spPr>
          <a:xfrm>
            <a:off x="685800" y="216694"/>
            <a:ext cx="7990656" cy="896541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uk-UA" altLang="ru-RU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  <a:cs typeface="Arial" charset="0"/>
              </a:rPr>
              <a:t>Сад каменів </a:t>
            </a:r>
            <a:r>
              <a:rPr lang="uk-UA" altLang="ru-RU" sz="2800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  <a:cs typeface="Arial" charset="0"/>
              </a:rPr>
              <a:t>– культурно-естетичний японський витвір, що з</a:t>
            </a:r>
            <a:r>
              <a:rPr lang="en-US" altLang="ru-RU" sz="2800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  <a:cs typeface="Arial" charset="0"/>
              </a:rPr>
              <a:t>`</a:t>
            </a:r>
            <a:r>
              <a:rPr lang="uk-UA" altLang="ru-RU" sz="2800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  <a:cs typeface="Arial" charset="0"/>
              </a:rPr>
              <a:t>явився в період </a:t>
            </a:r>
            <a:r>
              <a:rPr lang="uk-UA" altLang="ru-RU" sz="2800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  <a:cs typeface="Arial" charset="0"/>
              </a:rPr>
              <a:t>Муроматі</a:t>
            </a:r>
            <a:r>
              <a:rPr lang="uk-UA" altLang="ru-RU" sz="2800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  <a:cs typeface="Arial" charset="0"/>
              </a:rPr>
              <a:t> (1336-1573)</a:t>
            </a:r>
            <a:endParaRPr lang="ru-RU" altLang="ru-RU" sz="2800" i="1" dirty="0" smtClean="0">
              <a:solidFill>
                <a:schemeClr val="tx1">
                  <a:lumMod val="95000"/>
                  <a:lumOff val="5000"/>
                </a:schemeClr>
              </a:solidFill>
              <a:latin typeface="Arial" charset="0"/>
              <a:cs typeface="Arial" charset="0"/>
            </a:endParaRPr>
          </a:p>
        </p:txBody>
      </p:sp>
      <p:sp>
        <p:nvSpPr>
          <p:cNvPr id="46083" name="Rectangle 7"/>
          <p:cNvSpPr>
            <a:spLocks noGrp="1"/>
          </p:cNvSpPr>
          <p:nvPr>
            <p:ph type="subTitle" idx="4294967295"/>
          </p:nvPr>
        </p:nvSpPr>
        <p:spPr>
          <a:xfrm>
            <a:off x="5436096" y="1779662"/>
            <a:ext cx="3424238" cy="3733800"/>
          </a:xfrm>
        </p:spPr>
        <p:txBody>
          <a:bodyPr>
            <a:noAutofit/>
          </a:bodyPr>
          <a:lstStyle/>
          <a:p>
            <a:pPr marL="0" indent="0" eaLnBrk="1" hangingPunct="1">
              <a:buFont typeface="Arial" charset="0"/>
              <a:buNone/>
            </a:pPr>
            <a:r>
              <a:rPr lang="uk-UA" altLang="ru-RU" sz="2400" i="1" dirty="0" smtClean="0">
                <a:latin typeface="Arial" charset="0"/>
                <a:cs typeface="Arial" charset="0"/>
              </a:rPr>
              <a:t>Розташування і композиція каменів у групах підпорядковані певним правилам. Їх викладають по три, відповідно до буддійської </a:t>
            </a:r>
            <a:r>
              <a:rPr lang="uk-UA" altLang="ru-RU" sz="2400" i="1" dirty="0" err="1" smtClean="0">
                <a:latin typeface="Arial" charset="0"/>
                <a:cs typeface="Arial" charset="0"/>
              </a:rPr>
              <a:t>триади</a:t>
            </a:r>
            <a:r>
              <a:rPr lang="uk-UA" altLang="ru-RU" sz="2400" i="1" dirty="0" smtClean="0">
                <a:latin typeface="Arial" charset="0"/>
                <a:cs typeface="Arial" charset="0"/>
              </a:rPr>
              <a:t>.</a:t>
            </a:r>
            <a:endParaRPr lang="ru-RU" altLang="ru-RU" sz="2400" i="1" dirty="0" smtClean="0">
              <a:latin typeface="Arial" charset="0"/>
              <a:cs typeface="Arial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7" y="987574"/>
            <a:ext cx="4291854" cy="4305926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403" y="987574"/>
            <a:ext cx="4291854" cy="4305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460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60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60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60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60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60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60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460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460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460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460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460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460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82" grpId="0"/>
      <p:bldP spid="46082" grpId="1"/>
      <p:bldP spid="46083" grpId="0" build="p"/>
      <p:bldP spid="46083" grpI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7106" name="Rectangle 4"/>
          <p:cNvSpPr>
            <a:spLocks noGrp="1"/>
          </p:cNvSpPr>
          <p:nvPr>
            <p:ph type="ctrTitle" idx="4294967295"/>
          </p:nvPr>
        </p:nvSpPr>
        <p:spPr>
          <a:xfrm>
            <a:off x="685800" y="226219"/>
            <a:ext cx="8280400" cy="1229916"/>
          </a:xfrm>
        </p:spPr>
        <p:txBody>
          <a:bodyPr/>
          <a:lstStyle/>
          <a:p>
            <a:pPr eaLnBrk="1" hangingPunct="1"/>
            <a:r>
              <a:rPr lang="uk-UA" altLang="ru-RU" sz="2400" i="1" dirty="0" smtClean="0">
                <a:latin typeface="Arial" charset="0"/>
                <a:cs typeface="Arial" charset="0"/>
              </a:rPr>
              <a:t>На поверхні саду за допомогою граблів роблять борозенки, що розташовані вздовж довгої сторони саду, і створюють кола навколо каміння.</a:t>
            </a:r>
            <a:endParaRPr lang="ru-RU" altLang="ru-RU" sz="2400" i="1" dirty="0" smtClean="0">
              <a:latin typeface="Arial" charset="0"/>
              <a:cs typeface="Arial" charset="0"/>
            </a:endParaRPr>
          </a:p>
        </p:txBody>
      </p:sp>
      <p:sp>
        <p:nvSpPr>
          <p:cNvPr id="47107" name="Rectangle 7"/>
          <p:cNvSpPr>
            <a:spLocks noGrp="1"/>
          </p:cNvSpPr>
          <p:nvPr>
            <p:ph type="subTitle" idx="4294967295"/>
          </p:nvPr>
        </p:nvSpPr>
        <p:spPr>
          <a:xfrm>
            <a:off x="611560" y="1418117"/>
            <a:ext cx="2886075" cy="3727847"/>
          </a:xfrm>
        </p:spPr>
        <p:txBody>
          <a:bodyPr>
            <a:normAutofit fontScale="92500" lnSpcReduction="10000"/>
          </a:bodyPr>
          <a:lstStyle/>
          <a:p>
            <a:pPr marL="0" indent="0" eaLnBrk="1" hangingPunct="1">
              <a:lnSpc>
                <a:spcPct val="90000"/>
              </a:lnSpc>
              <a:buFont typeface="Arial" charset="0"/>
              <a:buNone/>
            </a:pPr>
            <a:r>
              <a:rPr lang="uk-UA" altLang="ru-RU" sz="2000" i="1" dirty="0" smtClean="0">
                <a:latin typeface="Arial" charset="0"/>
                <a:cs typeface="Arial" charset="0"/>
              </a:rPr>
              <a:t>У якій точці не стояв спостерігач, він завжди побачить таку саму кількість каменів. Функціонально такі сади призначені для медитації, усамітнення. Дехто вважає, що сад каменів символізує боротьбу хаосу і порядку, де чіткі ряди гравію – порядок, а групи каменів - хаос</a:t>
            </a:r>
            <a:endParaRPr lang="ru-RU" altLang="ru-RU" sz="2000" i="1" dirty="0" smtClean="0">
              <a:latin typeface="Arial" charset="0"/>
              <a:cs typeface="Arial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1341630"/>
            <a:ext cx="3789445" cy="380187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3" y="1341630"/>
            <a:ext cx="3789445" cy="3801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641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47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0" dur="500"/>
                                        <p:tgtEl>
                                          <p:spTgt spid="47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0" dur="500"/>
                                        <p:tgtEl>
                                          <p:spTgt spid="47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3" dur="500"/>
                                        <p:tgtEl>
                                          <p:spTgt spid="47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06" grpId="0"/>
      <p:bldP spid="47106" grpId="1"/>
      <p:bldP spid="47107" grpId="0" build="p"/>
      <p:bldP spid="47107" grpI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5058" name="Rectangle 4"/>
          <p:cNvSpPr>
            <a:spLocks noGrp="1"/>
          </p:cNvSpPr>
          <p:nvPr>
            <p:ph type="title" idx="4294967295"/>
          </p:nvPr>
        </p:nvSpPr>
        <p:spPr>
          <a:xfrm>
            <a:off x="4667335" y="274090"/>
            <a:ext cx="4258816" cy="4381995"/>
          </a:xfrm>
        </p:spPr>
        <p:txBody>
          <a:bodyPr>
            <a:normAutofit/>
          </a:bodyPr>
          <a:lstStyle/>
          <a:p>
            <a:pPr eaLnBrk="1" hangingPunct="1"/>
            <a:r>
              <a:rPr lang="uk-UA" altLang="ru-RU" sz="28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  <a:cs typeface="Arial" charset="0"/>
              </a:rPr>
              <a:t>Рослини</a:t>
            </a:r>
            <a:r>
              <a:rPr lang="uk-UA" altLang="ru-RU" sz="2800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  <a:cs typeface="Arial" charset="0"/>
              </a:rPr>
              <a:t> після каменів відіграють другорядну роль, але є невід</a:t>
            </a:r>
            <a:r>
              <a:rPr lang="en-US" altLang="ru-RU" sz="2800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  <a:cs typeface="Arial" charset="0"/>
              </a:rPr>
              <a:t>`</a:t>
            </a:r>
            <a:r>
              <a:rPr lang="uk-UA" altLang="ru-RU" sz="2800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  <a:cs typeface="Arial" charset="0"/>
              </a:rPr>
              <a:t>ємною складовою</a:t>
            </a:r>
            <a:endParaRPr lang="ru-RU" altLang="ru-RU" sz="2800" i="1" dirty="0" smtClean="0">
              <a:solidFill>
                <a:schemeClr val="tx1">
                  <a:lumMod val="95000"/>
                  <a:lumOff val="5000"/>
                </a:schemeClr>
              </a:solidFill>
              <a:latin typeface="Arial" charset="0"/>
              <a:cs typeface="Arial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47" y="302701"/>
            <a:ext cx="4609661" cy="4624775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47" y="302701"/>
            <a:ext cx="4609661" cy="4624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222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50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5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45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50"/>
                            </p:stCondLst>
                            <p:childTnLst>
                              <p:par>
                                <p:cTn id="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450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45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45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58" grpId="0"/>
      <p:bldP spid="45058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4034" name="Rectangle 4"/>
          <p:cNvSpPr>
            <a:spLocks noGrp="1"/>
          </p:cNvSpPr>
          <p:nvPr>
            <p:ph type="title" idx="4294967295"/>
          </p:nvPr>
        </p:nvSpPr>
        <p:spPr>
          <a:xfrm>
            <a:off x="97121" y="189726"/>
            <a:ext cx="4186808" cy="4670027"/>
          </a:xfrm>
        </p:spPr>
        <p:txBody>
          <a:bodyPr>
            <a:normAutofit/>
          </a:bodyPr>
          <a:lstStyle/>
          <a:p>
            <a:pPr eaLnBrk="1" hangingPunct="1"/>
            <a:r>
              <a:rPr lang="uk-UA" altLang="ru-RU" sz="24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Вода</a:t>
            </a:r>
            <a:r>
              <a:rPr lang="uk-UA" altLang="ru-RU" sz="2400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uk-UA" altLang="ru-RU" sz="2400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обов</a:t>
            </a:r>
            <a:r>
              <a:rPr lang="en-US" altLang="ru-RU" sz="2400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`</a:t>
            </a:r>
            <a:r>
              <a:rPr lang="uk-UA" altLang="ru-RU" sz="2400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язковий</a:t>
            </a:r>
            <a:r>
              <a:rPr lang="uk-UA" altLang="ru-RU" sz="2400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елемент, використовується у формі природних водойм: ставків, водоспадів, струмків, але у жодному разі не фонтану</a:t>
            </a:r>
            <a:endParaRPr lang="ru-RU" altLang="ru-RU" sz="2400" i="1" dirty="0" smtClean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29" y="133747"/>
            <a:ext cx="4860071" cy="4876006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3936" y="133747"/>
            <a:ext cx="4860071" cy="4876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270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4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3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4034" name="Rectangle 4"/>
          <p:cNvSpPr>
            <a:spLocks noGrp="1"/>
          </p:cNvSpPr>
          <p:nvPr>
            <p:ph type="title" idx="4294967295"/>
          </p:nvPr>
        </p:nvSpPr>
        <p:spPr>
          <a:xfrm>
            <a:off x="97121" y="189726"/>
            <a:ext cx="4186808" cy="4670027"/>
          </a:xfrm>
        </p:spPr>
        <p:txBody>
          <a:bodyPr>
            <a:normAutofit/>
          </a:bodyPr>
          <a:lstStyle/>
          <a:p>
            <a:pPr eaLnBrk="1" hangingPunct="1"/>
            <a:r>
              <a:rPr lang="uk-UA" altLang="ru-RU" sz="24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Вода</a:t>
            </a:r>
            <a:r>
              <a:rPr lang="uk-UA" altLang="ru-RU" sz="2400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uk-UA" altLang="ru-RU" sz="2400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обов</a:t>
            </a:r>
            <a:r>
              <a:rPr lang="en-US" altLang="ru-RU" sz="2400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`</a:t>
            </a:r>
            <a:r>
              <a:rPr lang="uk-UA" altLang="ru-RU" sz="2400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язковий</a:t>
            </a:r>
            <a:r>
              <a:rPr lang="uk-UA" altLang="ru-RU" sz="2400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елемент, використовується у формі природних водойм: ставків, водоспадів, струмків, але у жодному разі не фонтану</a:t>
            </a:r>
            <a:endParaRPr lang="ru-RU" altLang="ru-RU" sz="2400" i="1" dirty="0" smtClean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29" y="133747"/>
            <a:ext cx="4860071" cy="487600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8654" y="0"/>
            <a:ext cx="5126691" cy="51435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2221" y="0"/>
            <a:ext cx="5239558" cy="514350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486"/>
            <a:ext cx="9144000" cy="5143500"/>
          </a:xfrm>
          <a:prstGeom prst="rect">
            <a:avLst/>
          </a:prstGeom>
        </p:spPr>
      </p:pic>
      <p:sp>
        <p:nvSpPr>
          <p:cNvPr id="14" name="Заголовок 1"/>
          <p:cNvSpPr>
            <a:spLocks noGrp="1"/>
          </p:cNvSpPr>
          <p:nvPr>
            <p:ph type="title"/>
          </p:nvPr>
        </p:nvSpPr>
        <p:spPr>
          <a:xfrm>
            <a:off x="2915816" y="1069851"/>
            <a:ext cx="3178696" cy="3003798"/>
          </a:xfrm>
        </p:spPr>
        <p:txBody>
          <a:bodyPr>
            <a:normAutofit/>
          </a:bodyPr>
          <a:lstStyle/>
          <a:p>
            <a:r>
              <a:rPr lang="uk-UA" sz="6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Дякую </a:t>
            </a:r>
            <a:br>
              <a:rPr lang="uk-UA" sz="6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uk-UA" sz="6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 </a:t>
            </a:r>
            <a:br>
              <a:rPr lang="uk-UA" sz="6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uk-UA" sz="6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увагу!</a:t>
            </a:r>
            <a:endParaRPr lang="ru-RU" sz="6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3119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40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2.53469E-6 L -0.22639 2.53469E-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31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5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500"/>
                            </p:stCondLst>
                            <p:childTnLst>
                              <p:par>
                                <p:cTn id="2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34" grpId="0"/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>
                <a:latin typeface="Arial" panose="020B0604020202020204" pitchFamily="34" charset="0"/>
                <a:cs typeface="Arial" panose="020B0604020202020204" pitchFamily="34" charset="0"/>
              </a:rPr>
              <a:t>Японський сад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4"/>
          <p:cNvSpPr>
            <a:spLocks noGrp="1"/>
          </p:cNvSpPr>
          <p:nvPr>
            <p:ph idx="1"/>
          </p:nvPr>
        </p:nvSpPr>
        <p:spPr>
          <a:xfrm>
            <a:off x="457200" y="1200150"/>
            <a:ext cx="5122912" cy="3819871"/>
          </a:xfrm>
        </p:spPr>
        <p:txBody>
          <a:bodyPr>
            <a:normAutofit/>
          </a:bodyPr>
          <a:lstStyle/>
          <a:p>
            <a:pPr marL="0" indent="0" eaLnBrk="1" hangingPunct="1">
              <a:buNone/>
            </a:pPr>
            <a:r>
              <a:rPr lang="uk-UA" altLang="ru-RU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Японський сад (“</a:t>
            </a:r>
            <a:r>
              <a:rPr lang="uk-UA" altLang="ru-RU" sz="28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іхон</a:t>
            </a:r>
            <a:r>
              <a:rPr lang="uk-UA" altLang="ru-RU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altLang="ru-RU" sz="28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тей</a:t>
            </a:r>
            <a:r>
              <a:rPr lang="en-US" altLang="ru-RU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`</a:t>
            </a:r>
            <a:r>
              <a:rPr lang="uk-UA" altLang="ru-RU" sz="28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ен</a:t>
            </a:r>
            <a:r>
              <a:rPr lang="uk-UA" altLang="ru-RU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” або “</a:t>
            </a:r>
            <a:r>
              <a:rPr lang="uk-UA" altLang="ru-RU" sz="28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вафу</a:t>
            </a:r>
            <a:r>
              <a:rPr lang="uk-UA" altLang="ru-RU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uk-UA" altLang="ru-RU" sz="28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тей</a:t>
            </a:r>
            <a:r>
              <a:rPr lang="en-US" altLang="ru-RU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`</a:t>
            </a:r>
            <a:r>
              <a:rPr lang="uk-UA" altLang="ru-RU" sz="28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ен</a:t>
            </a:r>
            <a:r>
              <a:rPr lang="uk-UA" altLang="ru-RU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”) – різновид саду, принципи організації якого були розроблені у Японії протягом </a:t>
            </a:r>
            <a:r>
              <a:rPr lang="en-US" altLang="ru-RU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VIII</a:t>
            </a:r>
            <a:r>
              <a:rPr lang="uk-UA" altLang="ru-RU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altLang="ru-RU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XVIII</a:t>
            </a:r>
            <a:r>
              <a:rPr lang="uk-UA" altLang="ru-RU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ст.</a:t>
            </a:r>
            <a:endParaRPr lang="ru-RU" altLang="ru-RU" sz="2800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2514" y="998527"/>
            <a:ext cx="4223502" cy="414607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2650" y="997428"/>
            <a:ext cx="4223502" cy="4146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570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4" grpId="0" build="p"/>
      <p:bldP spid="4" grpI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Rectangle 6"/>
          <p:cNvSpPr txBox="1">
            <a:spLocks/>
          </p:cNvSpPr>
          <p:nvPr/>
        </p:nvSpPr>
        <p:spPr>
          <a:xfrm>
            <a:off x="4499992" y="-570"/>
            <a:ext cx="4644008" cy="51440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altLang="ru-RU" sz="2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Японський сад </a:t>
            </a:r>
            <a:r>
              <a:rPr lang="uk-UA" altLang="ru-RU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– це тонка філософія. Він символізує досконалий світ земної природи. Його головне призначення – навчити людину бачити красу у простому, повсякденному</a:t>
            </a:r>
            <a:endParaRPr lang="ru-RU" altLang="ru-RU" sz="2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162" y="339502"/>
            <a:ext cx="4747010" cy="465998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08" y="339502"/>
            <a:ext cx="4747010" cy="4659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089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Rectangle 6"/>
          <p:cNvSpPr>
            <a:spLocks noGrp="1"/>
          </p:cNvSpPr>
          <p:nvPr>
            <p:ph type="title" idx="4294967295"/>
          </p:nvPr>
        </p:nvSpPr>
        <p:spPr>
          <a:xfrm>
            <a:off x="78581" y="6237"/>
            <a:ext cx="8986837" cy="1143000"/>
          </a:xfrm>
        </p:spPr>
        <p:txBody>
          <a:bodyPr/>
          <a:lstStyle/>
          <a:p>
            <a:pPr eaLnBrk="1" hangingPunct="1"/>
            <a:r>
              <a:rPr lang="uk-UA" altLang="ru-RU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У центрі уваги японського саду опиняються пісок, галька, карликові рослини, сухі струмки, камені</a:t>
            </a:r>
            <a:endParaRPr lang="ru-RU" altLang="ru-RU" sz="2400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0883" y="1103514"/>
            <a:ext cx="4233540" cy="415592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0883" y="1103514"/>
            <a:ext cx="4233540" cy="4155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690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7979" y="1105119"/>
            <a:ext cx="2988041" cy="2933261"/>
          </a:xfrm>
          <a:prstGeom prst="rect">
            <a:avLst/>
          </a:prstGeom>
        </p:spPr>
      </p:pic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167844" y="1707654"/>
            <a:ext cx="2808312" cy="1936406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uk-UA" sz="4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Типи садів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8" name="Группа 17"/>
          <p:cNvGrpSpPr/>
          <p:nvPr/>
        </p:nvGrpSpPr>
        <p:grpSpPr>
          <a:xfrm>
            <a:off x="6718308" y="-135388"/>
            <a:ext cx="2398038" cy="5414275"/>
            <a:chOff x="6718308" y="-135388"/>
            <a:chExt cx="2398038" cy="5414275"/>
          </a:xfrm>
        </p:grpSpPr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40081" y="-135388"/>
              <a:ext cx="2376265" cy="5414275"/>
            </a:xfrm>
            <a:prstGeom prst="rect">
              <a:avLst/>
            </a:prstGeom>
          </p:spPr>
        </p:pic>
        <p:grpSp>
          <p:nvGrpSpPr>
            <p:cNvPr id="14" name="Группа 13"/>
            <p:cNvGrpSpPr/>
            <p:nvPr/>
          </p:nvGrpSpPr>
          <p:grpSpPr>
            <a:xfrm>
              <a:off x="6718308" y="699542"/>
              <a:ext cx="2376266" cy="4176464"/>
              <a:chOff x="6718308" y="699542"/>
              <a:chExt cx="2376266" cy="4176464"/>
            </a:xfrm>
          </p:grpSpPr>
          <p:sp>
            <p:nvSpPr>
              <p:cNvPr id="9" name="Объект 1"/>
              <p:cNvSpPr txBox="1">
                <a:spLocks/>
              </p:cNvSpPr>
              <p:nvPr/>
            </p:nvSpPr>
            <p:spPr>
              <a:xfrm>
                <a:off x="6718308" y="699542"/>
                <a:ext cx="2376265" cy="108012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Font typeface="Arial" panose="020B0604020202020204" pitchFamily="34" charset="0"/>
                  <a:buNone/>
                </a:pPr>
                <a:r>
                  <a:rPr lang="uk-UA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Райський</a:t>
                </a:r>
                <a:endParaRPr lang="ru-RU" sz="35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" name="Объект 1"/>
              <p:cNvSpPr txBox="1">
                <a:spLocks/>
              </p:cNvSpPr>
              <p:nvPr/>
            </p:nvSpPr>
            <p:spPr>
              <a:xfrm>
                <a:off x="6718309" y="3795886"/>
                <a:ext cx="2376265" cy="108012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Font typeface="Arial" panose="020B0604020202020204" pitchFamily="34" charset="0"/>
                  <a:buNone/>
                </a:pPr>
                <a:r>
                  <a:rPr lang="uk-UA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Чайний</a:t>
                </a:r>
                <a:endParaRPr lang="ru-RU" sz="35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16" name="Группа 15"/>
          <p:cNvGrpSpPr/>
          <p:nvPr/>
        </p:nvGrpSpPr>
        <p:grpSpPr>
          <a:xfrm>
            <a:off x="-4" y="-135388"/>
            <a:ext cx="2376269" cy="5414275"/>
            <a:chOff x="-4" y="-135388"/>
            <a:chExt cx="2376269" cy="5414275"/>
          </a:xfrm>
        </p:grpSpPr>
        <p:pic>
          <p:nvPicPr>
            <p:cNvPr id="11" name="Рисунок 1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135388"/>
              <a:ext cx="2376265" cy="5414275"/>
            </a:xfrm>
            <a:prstGeom prst="rect">
              <a:avLst/>
            </a:prstGeom>
          </p:spPr>
        </p:pic>
        <p:sp>
          <p:nvSpPr>
            <p:cNvPr id="10" name="Объект 1"/>
            <p:cNvSpPr txBox="1">
              <a:spLocks/>
            </p:cNvSpPr>
            <p:nvPr/>
          </p:nvSpPr>
          <p:spPr>
            <a:xfrm>
              <a:off x="-1" y="699542"/>
              <a:ext cx="2376265" cy="1080120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Arial" panose="020B0604020202020204" pitchFamily="34" charset="0"/>
                <a:buNone/>
              </a:pPr>
              <a:r>
                <a:rPr lang="uk-UA" sz="30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Пейзажний</a:t>
              </a:r>
              <a:endParaRPr lang="ru-RU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Объект 1"/>
            <p:cNvSpPr txBox="1">
              <a:spLocks/>
            </p:cNvSpPr>
            <p:nvPr/>
          </p:nvSpPr>
          <p:spPr>
            <a:xfrm>
              <a:off x="-4" y="3939902"/>
              <a:ext cx="2376265" cy="1080120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Arial" panose="020B0604020202020204" pitchFamily="34" charset="0"/>
                <a:buNone/>
              </a:pPr>
              <a:r>
                <a:rPr lang="uk-UA" sz="24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Філософський</a:t>
              </a:r>
              <a:endParaRPr lang="ru-RU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83087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2" grpI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Rectangle 4"/>
          <p:cNvSpPr>
            <a:spLocks noGrp="1"/>
          </p:cNvSpPr>
          <p:nvPr>
            <p:ph type="title" idx="4294967295"/>
          </p:nvPr>
        </p:nvSpPr>
        <p:spPr>
          <a:xfrm>
            <a:off x="3589622" y="1865336"/>
            <a:ext cx="5534283" cy="2166497"/>
          </a:xfrm>
        </p:spPr>
        <p:txBody>
          <a:bodyPr>
            <a:normAutofit/>
          </a:bodyPr>
          <a:lstStyle/>
          <a:p>
            <a:pPr algn="r" eaLnBrk="1" hangingPunct="1"/>
            <a:r>
              <a:rPr lang="uk-UA" altLang="ru-RU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Пейзаж саду формується за допомогою дерев, кущів, бамбука, квітів, моху; розташовані </a:t>
            </a:r>
            <a:r>
              <a:rPr lang="uk-UA" altLang="ru-RU" sz="24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кам</a:t>
            </a:r>
            <a:r>
              <a:rPr lang="en-US" altLang="ru-RU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`</a:t>
            </a:r>
            <a:r>
              <a:rPr lang="uk-UA" altLang="ru-RU" sz="24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яні</a:t>
            </a:r>
            <a:r>
              <a:rPr lang="uk-UA" altLang="ru-RU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ліхтарі, альтанки чи чайні будиночки </a:t>
            </a:r>
            <a:endParaRPr lang="ru-RU" altLang="ru-RU" sz="2400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496" y="-2215"/>
            <a:ext cx="3642327" cy="371789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765" y="-2215"/>
            <a:ext cx="3642327" cy="371789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0920" y="2860172"/>
            <a:ext cx="2557821" cy="242928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5983" y="2860171"/>
            <a:ext cx="2557821" cy="242928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6008" y="-2215"/>
            <a:ext cx="1991984" cy="224098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6008" y="-2215"/>
            <a:ext cx="1991984" cy="2240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294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0429"/>
            <a:ext cx="8229600" cy="857250"/>
          </a:xfrm>
        </p:spPr>
        <p:txBody>
          <a:bodyPr/>
          <a:lstStyle/>
          <a:p>
            <a:r>
              <a:rPr lang="uk-UA" dirty="0" smtClean="0">
                <a:latin typeface="Arial" panose="020B0604020202020204" pitchFamily="34" charset="0"/>
                <a:cs typeface="Arial" panose="020B0604020202020204" pitchFamily="34" charset="0"/>
              </a:rPr>
              <a:t>Райський сад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874514"/>
            <a:ext cx="8928992" cy="169723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8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Перші</a:t>
            </a:r>
            <a:r>
              <a:rPr lang="ru-RU" sz="1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8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японські</a:t>
            </a:r>
            <a:r>
              <a:rPr lang="ru-RU" sz="1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сади , як </a:t>
            </a:r>
            <a:r>
              <a:rPr lang="ru-RU" sz="18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особливий</a:t>
            </a:r>
            <a:r>
              <a:rPr lang="ru-RU" sz="1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вид </a:t>
            </a:r>
            <a:r>
              <a:rPr lang="ru-RU" sz="18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мистецтва</a:t>
            </a:r>
            <a:r>
              <a:rPr lang="ru-RU" sz="1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8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були</a:t>
            </a:r>
            <a:r>
              <a:rPr lang="ru-RU" sz="1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8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палацові</a:t>
            </a:r>
            <a:r>
              <a:rPr lang="ru-RU" sz="1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та </a:t>
            </a:r>
            <a:r>
              <a:rPr lang="ru-RU" sz="18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садибні</a:t>
            </a:r>
            <a:r>
              <a:rPr lang="ru-RU" sz="1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сади , </a:t>
            </a:r>
            <a:r>
              <a:rPr lang="ru-RU" sz="18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які</a:t>
            </a:r>
            <a:r>
              <a:rPr lang="ru-RU" sz="1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в </a:t>
            </a:r>
            <a:r>
              <a:rPr lang="ru-RU" sz="18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своїй</a:t>
            </a:r>
            <a:r>
              <a:rPr lang="ru-RU" sz="1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8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основі</a:t>
            </a:r>
            <a:r>
              <a:rPr lang="ru-RU" sz="1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8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були</a:t>
            </a:r>
            <a:r>
              <a:rPr lang="ru-RU" sz="1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8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світськими</a:t>
            </a:r>
            <a:r>
              <a:rPr lang="ru-RU" sz="1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, але при </a:t>
            </a:r>
            <a:r>
              <a:rPr lang="ru-RU" sz="18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цьому</a:t>
            </a:r>
            <a:r>
              <a:rPr lang="ru-RU" sz="1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8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також</a:t>
            </a:r>
            <a:r>
              <a:rPr lang="ru-RU" sz="1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8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зберігали</a:t>
            </a:r>
            <a:r>
              <a:rPr lang="ru-RU" sz="1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дух </a:t>
            </a:r>
            <a:r>
              <a:rPr lang="ru-RU" sz="18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релігійно-філософського</a:t>
            </a:r>
            <a:r>
              <a:rPr lang="ru-RU" sz="1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8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ставлення</a:t>
            </a:r>
            <a:r>
              <a:rPr lang="ru-RU" sz="1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до </a:t>
            </a:r>
            <a:r>
              <a:rPr lang="ru-RU" sz="18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природи</a:t>
            </a:r>
            <a:r>
              <a:rPr lang="ru-RU" sz="1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, а </a:t>
            </a:r>
            <a:r>
              <a:rPr lang="ru-RU" sz="18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саме</a:t>
            </a:r>
            <a:r>
              <a:rPr lang="ru-RU" sz="1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8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ідеї</a:t>
            </a:r>
            <a:r>
              <a:rPr lang="ru-RU" sz="1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культу </a:t>
            </a:r>
            <a:r>
              <a:rPr lang="ru-RU" sz="18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Будди</a:t>
            </a:r>
            <a:r>
              <a:rPr lang="ru-RU" sz="1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8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Аміди</a:t>
            </a:r>
            <a:r>
              <a:rPr lang="ru-RU" sz="1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. Головною </a:t>
            </a:r>
            <a:r>
              <a:rPr lang="ru-RU" sz="18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особливістю</a:t>
            </a:r>
            <a:r>
              <a:rPr lang="ru-RU" sz="1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8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цього</a:t>
            </a:r>
            <a:r>
              <a:rPr lang="ru-RU" sz="1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саду </a:t>
            </a:r>
            <a:r>
              <a:rPr lang="ru-RU" sz="18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було</a:t>
            </a:r>
            <a:r>
              <a:rPr lang="ru-RU" sz="1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те , </a:t>
            </a:r>
            <a:r>
              <a:rPr lang="ru-RU" sz="18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що</a:t>
            </a:r>
            <a:r>
              <a:rPr lang="ru-RU" sz="1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8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створюваний</a:t>
            </a:r>
            <a:r>
              <a:rPr lang="ru-RU" sz="1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в саду </a:t>
            </a:r>
            <a:r>
              <a:rPr lang="ru-RU" sz="18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краєвид</a:t>
            </a:r>
            <a:r>
              <a:rPr lang="ru-RU" sz="1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8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обов'язково</a:t>
            </a:r>
            <a:r>
              <a:rPr lang="ru-RU" sz="1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8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мав</a:t>
            </a:r>
            <a:r>
              <a:rPr lang="ru-RU" sz="1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бути </a:t>
            </a:r>
            <a:r>
              <a:rPr lang="ru-RU" sz="18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копією</a:t>
            </a:r>
            <a:r>
              <a:rPr lang="ru-RU" sz="1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8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якогось</a:t>
            </a:r>
            <a:r>
              <a:rPr lang="ru-RU" sz="1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конкретного природного пейзажу.</a:t>
            </a:r>
            <a:endParaRPr lang="ru-RU" sz="18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334" y="2243137"/>
            <a:ext cx="9144000" cy="290036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334" y="2243136"/>
            <a:ext cx="9144000" cy="2900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078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 build="p"/>
      <p:bldP spid="3" grpI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57250"/>
          </a:xfrm>
        </p:spPr>
        <p:txBody>
          <a:bodyPr>
            <a:normAutofit/>
          </a:bodyPr>
          <a:lstStyle/>
          <a:p>
            <a:r>
              <a:rPr lang="uk-UA" dirty="0" smtClean="0">
                <a:latin typeface="Arial" panose="020B0604020202020204" pitchFamily="34" charset="0"/>
                <a:cs typeface="Arial" panose="020B0604020202020204" pitchFamily="34" charset="0"/>
              </a:rPr>
              <a:t>Пейзажний сад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6625" y="874514"/>
            <a:ext cx="9036496" cy="169723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У Х</a:t>
            </a:r>
            <a:r>
              <a:rPr lang="en-US" sz="1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IV-</a:t>
            </a:r>
            <a:r>
              <a:rPr lang="ru-RU" sz="1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Х</a:t>
            </a:r>
            <a:r>
              <a:rPr lang="en-US" sz="1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VI </a:t>
            </a:r>
            <a:r>
              <a:rPr lang="ru-RU" sz="18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століттях</a:t>
            </a:r>
            <a:r>
              <a:rPr lang="ru-RU" sz="1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садово-</a:t>
            </a:r>
            <a:r>
              <a:rPr lang="ru-RU" sz="18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паркове</a:t>
            </a:r>
            <a:r>
              <a:rPr lang="ru-RU" sz="1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8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мистецтво</a:t>
            </a:r>
            <a:r>
              <a:rPr lang="ru-RU" sz="1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8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Японії</a:t>
            </a:r>
            <a:r>
              <a:rPr lang="ru-RU" sz="1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8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досягає</a:t>
            </a:r>
            <a:r>
              <a:rPr lang="ru-RU" sz="1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8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найвищого</a:t>
            </a:r>
            <a:r>
              <a:rPr lang="ru-RU" sz="1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8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розквіту</a:t>
            </a:r>
            <a:r>
              <a:rPr lang="ru-RU" sz="1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. До </a:t>
            </a:r>
            <a:r>
              <a:rPr lang="ru-RU" sz="18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цього</a:t>
            </a:r>
            <a:r>
              <a:rPr lang="ru-RU" sz="1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часу </a:t>
            </a:r>
            <a:r>
              <a:rPr lang="ru-RU" sz="18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визначилися</a:t>
            </a:r>
            <a:r>
              <a:rPr lang="ru-RU" sz="1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8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канони</a:t>
            </a:r>
            <a:r>
              <a:rPr lang="ru-RU" sz="1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8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створення</a:t>
            </a:r>
            <a:r>
              <a:rPr lang="ru-RU" sz="1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8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японських</a:t>
            </a:r>
            <a:r>
              <a:rPr lang="ru-RU" sz="1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8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садів</a:t>
            </a:r>
            <a:r>
              <a:rPr lang="ru-RU" sz="1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18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Склався</a:t>
            </a:r>
            <a:r>
              <a:rPr lang="ru-RU" sz="1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і </a:t>
            </a:r>
            <a:r>
              <a:rPr lang="ru-RU" sz="18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основний</a:t>
            </a:r>
            <a:r>
              <a:rPr lang="ru-RU" sz="1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стиль </a:t>
            </a:r>
            <a:r>
              <a:rPr lang="ru-RU" sz="18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японського</a:t>
            </a:r>
            <a:r>
              <a:rPr lang="ru-RU" sz="1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саду - </a:t>
            </a:r>
            <a:r>
              <a:rPr lang="ru-RU" sz="18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пейзажний</a:t>
            </a:r>
            <a:r>
              <a:rPr lang="ru-RU" sz="1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18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Запозичений</a:t>
            </a:r>
            <a:r>
              <a:rPr lang="ru-RU" sz="1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з Китаю, </a:t>
            </a:r>
            <a:r>
              <a:rPr lang="ru-RU" sz="18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він</a:t>
            </a:r>
            <a:r>
              <a:rPr lang="ru-RU" sz="1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8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був</a:t>
            </a:r>
            <a:r>
              <a:rPr lang="ru-RU" sz="1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доведений </a:t>
            </a:r>
            <a:r>
              <a:rPr lang="ru-RU" sz="18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японцями</a:t>
            </a:r>
            <a:r>
              <a:rPr lang="ru-RU" sz="1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до </a:t>
            </a:r>
            <a:r>
              <a:rPr lang="ru-RU" sz="18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філігранн</a:t>
            </a:r>
            <a:r>
              <a:rPr lang="uk-UA" sz="18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ої</a:t>
            </a:r>
            <a:r>
              <a:rPr lang="ru-RU" sz="1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8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досконалості</a:t>
            </a:r>
            <a:r>
              <a:rPr lang="ru-RU" sz="1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на </a:t>
            </a:r>
            <a:r>
              <a:rPr lang="ru-RU" sz="18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основі</a:t>
            </a:r>
            <a:r>
              <a:rPr lang="ru-RU" sz="1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8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національних</a:t>
            </a:r>
            <a:r>
              <a:rPr lang="ru-RU" sz="1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8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традицій</a:t>
            </a:r>
            <a:r>
              <a:rPr lang="ru-RU" sz="1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і </a:t>
            </a:r>
            <a:r>
              <a:rPr lang="ru-RU" sz="18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самобутньої</a:t>
            </a:r>
            <a:r>
              <a:rPr lang="ru-RU" sz="1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8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культури</a:t>
            </a:r>
            <a:r>
              <a:rPr lang="ru-RU" sz="1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18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906" y="2250862"/>
            <a:ext cx="9144000" cy="290036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906" y="2243137"/>
            <a:ext cx="9144000" cy="2900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1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57250"/>
          </a:xfrm>
        </p:spPr>
        <p:txBody>
          <a:bodyPr/>
          <a:lstStyle/>
          <a:p>
            <a:r>
              <a:rPr lang="uk-UA" dirty="0" smtClean="0">
                <a:latin typeface="Arial" panose="020B0604020202020204" pitchFamily="34" charset="0"/>
                <a:cs typeface="Arial" panose="020B0604020202020204" pitchFamily="34" charset="0"/>
              </a:rPr>
              <a:t>Філософські сади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3508" y="987574"/>
            <a:ext cx="8856984" cy="108356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6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Філософські</a:t>
            </a:r>
            <a:r>
              <a:rPr lang="ru-RU" sz="1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 сади (дзен) </a:t>
            </a:r>
            <a:r>
              <a:rPr lang="ru-RU" sz="16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створювалися</a:t>
            </a:r>
            <a:r>
              <a:rPr lang="ru-RU" sz="1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з метою </a:t>
            </a:r>
            <a:r>
              <a:rPr lang="ru-RU" sz="16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медитації</a:t>
            </a:r>
            <a:r>
              <a:rPr lang="ru-RU" sz="1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в </a:t>
            </a:r>
            <a:r>
              <a:rPr lang="ru-RU" sz="16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буддійських</a:t>
            </a:r>
            <a:r>
              <a:rPr lang="ru-RU" sz="1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храмах. До таких </a:t>
            </a:r>
            <a:r>
              <a:rPr lang="ru-RU" sz="16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садів</a:t>
            </a:r>
            <a:r>
              <a:rPr lang="ru-RU" sz="1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відносяться</a:t>
            </a:r>
            <a:r>
              <a:rPr lang="ru-RU" sz="1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: сад </a:t>
            </a:r>
            <a:r>
              <a:rPr lang="ru-RU" sz="16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каменів</a:t>
            </a:r>
            <a:r>
              <a:rPr lang="ru-RU" sz="1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і сад </a:t>
            </a:r>
            <a:r>
              <a:rPr lang="ru-RU" sz="16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мохів</a:t>
            </a:r>
            <a:r>
              <a:rPr lang="ru-RU" sz="1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. При </a:t>
            </a:r>
            <a:r>
              <a:rPr lang="ru-RU" sz="16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їх</a:t>
            </a:r>
            <a:r>
              <a:rPr lang="ru-RU" sz="1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створенні</a:t>
            </a:r>
            <a:r>
              <a:rPr lang="ru-RU" sz="1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використовуються</a:t>
            </a:r>
            <a:r>
              <a:rPr lang="ru-RU" sz="1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тільки</a:t>
            </a:r>
            <a:r>
              <a:rPr lang="ru-RU" sz="1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камені</a:t>
            </a:r>
            <a:r>
              <a:rPr lang="ru-RU" sz="1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6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гравій</a:t>
            </a:r>
            <a:r>
              <a:rPr lang="ru-RU" sz="1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і мох. </a:t>
            </a:r>
            <a:r>
              <a:rPr lang="ru-RU" sz="16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Кожна</a:t>
            </a:r>
            <a:r>
              <a:rPr lang="ru-RU" sz="1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деталь такого саду </a:t>
            </a:r>
            <a:r>
              <a:rPr lang="ru-RU" sz="16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сприяє</a:t>
            </a:r>
            <a:r>
              <a:rPr lang="ru-RU" sz="1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6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по-буддійському</a:t>
            </a:r>
            <a:r>
              <a:rPr lang="ru-RU" sz="1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вченню</a:t>
            </a:r>
            <a:r>
              <a:rPr lang="ru-RU" sz="1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дзен, </a:t>
            </a:r>
            <a:r>
              <a:rPr lang="ru-RU" sz="16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знаходженню</a:t>
            </a:r>
            <a:r>
              <a:rPr lang="ru-RU" sz="1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«</a:t>
            </a:r>
            <a:r>
              <a:rPr lang="ru-RU" sz="16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порожнього</a:t>
            </a:r>
            <a:r>
              <a:rPr lang="ru-RU" sz="1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серця</a:t>
            </a:r>
            <a:r>
              <a:rPr lang="ru-RU" sz="1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»(</a:t>
            </a:r>
            <a:r>
              <a:rPr lang="ru-RU" sz="16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раптове</a:t>
            </a:r>
            <a:r>
              <a:rPr lang="ru-RU" sz="1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«</a:t>
            </a:r>
            <a:r>
              <a:rPr lang="ru-RU" sz="16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пробудження</a:t>
            </a:r>
            <a:r>
              <a:rPr lang="ru-RU" sz="1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» </a:t>
            </a:r>
            <a:r>
              <a:rPr lang="ru-RU" sz="16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свідомості</a:t>
            </a:r>
            <a:r>
              <a:rPr lang="ru-RU" sz="1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endParaRPr lang="ru-RU" sz="16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21" y="1995686"/>
            <a:ext cx="9144000" cy="290036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52" y="1995686"/>
            <a:ext cx="9144000" cy="2900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281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242</TotalTime>
  <Words>483</Words>
  <Application>Microsoft Office PowerPoint</Application>
  <PresentationFormat>Экран (16:9)</PresentationFormat>
  <Paragraphs>26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Японська культура  садоустрою.  Типи садів</vt:lpstr>
      <vt:lpstr>Японський сад</vt:lpstr>
      <vt:lpstr>Презентация PowerPoint</vt:lpstr>
      <vt:lpstr>У центрі уваги японського саду опиняються пісок, галька, карликові рослини, сухі струмки, камені</vt:lpstr>
      <vt:lpstr>Презентация PowerPoint</vt:lpstr>
      <vt:lpstr>Пейзаж саду формується за допомогою дерев, кущів, бамбука, квітів, моху; розташовані кам`яні ліхтарі, альтанки чи чайні будиночки </vt:lpstr>
      <vt:lpstr>Райський сад</vt:lpstr>
      <vt:lpstr>Пейзажний сад</vt:lpstr>
      <vt:lpstr>Філософські сади</vt:lpstr>
      <vt:lpstr>Камені – “кістяк” саду. Зазвичай їх розміщують триадами, викладають скульптури, розташовують доріжками або містками. Правильно створений сад викликає почуття давності й вічності.</vt:lpstr>
      <vt:lpstr>Сад каменів – культурно-естетичний японський витвір, що з`явився в період Муроматі (1336-1573)</vt:lpstr>
      <vt:lpstr>На поверхні саду за допомогою граблів роблять борозенки, що розташовані вздовж довгої сторони саду, і створюють кола навколо каміння.</vt:lpstr>
      <vt:lpstr>Рослини після каменів відіграють другорядну роль, але є невід`ємною складовою</vt:lpstr>
      <vt:lpstr>Вода – обов`язковий елемент, використовується у формі природних водойм: ставків, водоспадів, струмків, але у жодному разі не фонтану</vt:lpstr>
      <vt:lpstr>Вода – обов`язковий елемент, використовується у формі природних водойм: ставків, водоспадів, струмків, але у жодному разі не фонтану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AleX Novic</dc:creator>
  <cp:lastModifiedBy>AleX Novic</cp:lastModifiedBy>
  <cp:revision>33</cp:revision>
  <dcterms:created xsi:type="dcterms:W3CDTF">2013-12-05T13:51:49Z</dcterms:created>
  <dcterms:modified xsi:type="dcterms:W3CDTF">2013-12-11T15:03:28Z</dcterms:modified>
</cp:coreProperties>
</file>