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1"/>
  </p:notesMasterIdLst>
  <p:sldIdLst>
    <p:sldId id="256" r:id="rId2"/>
    <p:sldId id="257" r:id="rId3"/>
    <p:sldId id="258" r:id="rId4"/>
    <p:sldId id="259" r:id="rId5"/>
    <p:sldId id="261" r:id="rId6"/>
    <p:sldId id="260"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7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237" autoAdjust="0"/>
    <p:restoredTop sz="94643" autoAdjust="0"/>
  </p:normalViewPr>
  <p:slideViewPr>
    <p:cSldViewPr>
      <p:cViewPr varScale="1">
        <p:scale>
          <a:sx n="106" d="100"/>
          <a:sy n="106" d="100"/>
        </p:scale>
        <p:origin x="-1044" y="-90"/>
      </p:cViewPr>
      <p:guideLst>
        <p:guide orient="horz" pos="2160"/>
        <p:guide pos="2880"/>
      </p:guideLst>
    </p:cSldViewPr>
  </p:slideViewPr>
  <p:outlineViewPr>
    <p:cViewPr>
      <p:scale>
        <a:sx n="33" d="100"/>
        <a:sy n="33" d="100"/>
      </p:scale>
      <p:origin x="0" y="125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F3EAB7-571A-48C4-AFEB-C9827D905C84}" type="datetimeFigureOut">
              <a:rPr lang="ru-RU" smtClean="0"/>
              <a:pPr/>
              <a:t>05.04.2014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0D1E79-88F8-4716-B060-9776750CAFC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C0D1E79-88F8-4716-B060-9776750CAFCC}"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16" name="Номер слайда 15"/>
          <p:cNvSpPr>
            <a:spLocks noGrp="1"/>
          </p:cNvSpPr>
          <p:nvPr>
            <p:ph type="sldNum" sz="quarter" idx="11"/>
          </p:nvPr>
        </p:nvSpPr>
        <p:spPr/>
        <p:txBody>
          <a:bodyPr/>
          <a:lstStyle/>
          <a:p>
            <a:fld id="{7B115837-3D11-478C-B914-78E7B302FE13}"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115837-3D11-478C-B914-78E7B302FE1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115837-3D11-478C-B914-78E7B302FE1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83626DA3-1067-4935-8DA1-716B8D07D12F}" type="datetimeFigureOut">
              <a:rPr lang="ru-RU" smtClean="0"/>
              <a:pPr/>
              <a:t>05.04.2014</a:t>
            </a:fld>
            <a:endParaRPr lang="ru-RU"/>
          </a:p>
        </p:txBody>
      </p:sp>
      <p:sp>
        <p:nvSpPr>
          <p:cNvPr id="15" name="Номер слайда 14"/>
          <p:cNvSpPr>
            <a:spLocks noGrp="1"/>
          </p:cNvSpPr>
          <p:nvPr>
            <p:ph type="sldNum" sz="quarter" idx="15"/>
          </p:nvPr>
        </p:nvSpPr>
        <p:spPr/>
        <p:txBody>
          <a:bodyPr/>
          <a:lstStyle>
            <a:lvl1pPr algn="ctr">
              <a:defRPr/>
            </a:lvl1pPr>
          </a:lstStyle>
          <a:p>
            <a:fld id="{7B115837-3D11-478C-B914-78E7B302FE13}"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B115837-3D11-478C-B914-78E7B302FE13}"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B115837-3D11-478C-B914-78E7B302FE13}"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B115837-3D11-478C-B914-78E7B302FE13}"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B115837-3D11-478C-B914-78E7B302FE13}"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B115837-3D11-478C-B914-78E7B302FE1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83626DA3-1067-4935-8DA1-716B8D07D12F}" type="datetimeFigureOut">
              <a:rPr lang="ru-RU" smtClean="0"/>
              <a:pPr/>
              <a:t>05.04.2014</a:t>
            </a:fld>
            <a:endParaRPr lang="ru-RU"/>
          </a:p>
        </p:txBody>
      </p:sp>
      <p:sp>
        <p:nvSpPr>
          <p:cNvPr id="9" name="Номер слайда 8"/>
          <p:cNvSpPr>
            <a:spLocks noGrp="1"/>
          </p:cNvSpPr>
          <p:nvPr>
            <p:ph type="sldNum" sz="quarter" idx="15"/>
          </p:nvPr>
        </p:nvSpPr>
        <p:spPr/>
        <p:txBody>
          <a:bodyPr/>
          <a:lstStyle/>
          <a:p>
            <a:fld id="{7B115837-3D11-478C-B914-78E7B302FE13}"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83626DA3-1067-4935-8DA1-716B8D07D12F}" type="datetimeFigureOut">
              <a:rPr lang="ru-RU" smtClean="0"/>
              <a:pPr/>
              <a:t>05.04.2014</a:t>
            </a:fld>
            <a:endParaRPr lang="ru-RU"/>
          </a:p>
        </p:txBody>
      </p:sp>
      <p:sp>
        <p:nvSpPr>
          <p:cNvPr id="9" name="Номер слайда 8"/>
          <p:cNvSpPr>
            <a:spLocks noGrp="1"/>
          </p:cNvSpPr>
          <p:nvPr>
            <p:ph type="sldNum" sz="quarter" idx="11"/>
          </p:nvPr>
        </p:nvSpPr>
        <p:spPr/>
        <p:txBody>
          <a:bodyPr/>
          <a:lstStyle/>
          <a:p>
            <a:fld id="{7B115837-3D11-478C-B914-78E7B302FE13}"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3626DA3-1067-4935-8DA1-716B8D07D12F}" type="datetimeFigureOut">
              <a:rPr lang="ru-RU" smtClean="0"/>
              <a:pPr/>
              <a:t>05.04.2014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B115837-3D11-478C-B914-78E7B302FE13}"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uk.wikipedia.org/wiki/%D0%91%D0%B0%D0%BA%D0%B0%D0%BB%D1%96%D1%8F" TargetMode="Externa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hyperlink" Target="http://uk.wikipedia.org/wiki/%D0%9A%D0%B0%D1%80%D0%B8%D0%BA%D0%B0%D1%82%D1%83%D1%80%D0%B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k.wikipedia.org/wiki/%D0%96%D0%B8%D0%B2%D0%B5%D1%80%D0%BD%D1%9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707904" y="5934670"/>
            <a:ext cx="5436096" cy="923330"/>
          </a:xfrm>
          <a:prstGeom prst="rect">
            <a:avLst/>
          </a:prstGeom>
        </p:spPr>
        <p:txBody>
          <a:bodyPr wrap="square">
            <a:spAutoFit/>
          </a:bodyPr>
          <a:lstStyle/>
          <a:p>
            <a:r>
              <a:rPr lang="vi-VN" b="1" dirty="0" smtClean="0"/>
              <a:t>Клод Моне́</a:t>
            </a:r>
            <a:r>
              <a:rPr lang="vi-VN" dirty="0" smtClean="0"/>
              <a:t> (</a:t>
            </a:r>
            <a:r>
              <a:rPr lang="en-US" dirty="0" smtClean="0"/>
              <a:t>14 </a:t>
            </a:r>
            <a:r>
              <a:rPr lang="vi-VN" dirty="0" smtClean="0"/>
              <a:t>листопада 1840 — 5 грудня 1926) — французький</a:t>
            </a:r>
            <a:r>
              <a:rPr lang="en-US" dirty="0"/>
              <a:t> </a:t>
            </a:r>
            <a:r>
              <a:rPr lang="vi-VN" dirty="0" smtClean="0"/>
              <a:t>живописець, один із засновників імпресіонізму.</a:t>
            </a:r>
            <a:endParaRPr lang="ru-RU"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059832" y="188640"/>
            <a:ext cx="8229600" cy="1219200"/>
          </a:xfrm>
        </p:spPr>
        <p:txBody>
          <a:bodyPr/>
          <a:lstStyle/>
          <a:p>
            <a:r>
              <a:rPr lang="uk-UA" dirty="0" smtClean="0"/>
              <a:t>Копиці, 1884</a:t>
            </a:r>
            <a:endParaRPr lang="ru-RU" dirty="0"/>
          </a:p>
        </p:txBody>
      </p:sp>
      <p:pic>
        <p:nvPicPr>
          <p:cNvPr id="7" name="Содержимое 6" descr="1728949848.jpg"/>
          <p:cNvPicPr>
            <a:picLocks noGrp="1" noChangeAspect="1"/>
          </p:cNvPicPr>
          <p:nvPr>
            <p:ph idx="1"/>
          </p:nvPr>
        </p:nvPicPr>
        <p:blipFill>
          <a:blip r:embed="rId2" cstate="print"/>
          <a:stretch>
            <a:fillRect/>
          </a:stretch>
        </p:blipFill>
        <p:spPr>
          <a:xfrm>
            <a:off x="467544" y="1988840"/>
            <a:ext cx="4536504" cy="4197640"/>
          </a:xfrm>
          <a:prstGeom prst="rect">
            <a:avLst/>
          </a:prstGeom>
          <a:ln>
            <a:noFill/>
          </a:ln>
          <a:effectLst>
            <a:softEdge rad="112500"/>
          </a:effectLst>
        </p:spPr>
      </p:pic>
      <p:pic>
        <p:nvPicPr>
          <p:cNvPr id="8" name="Рисунок 7" descr="1046640643.jpg"/>
          <p:cNvPicPr>
            <a:picLocks noChangeAspect="1"/>
          </p:cNvPicPr>
          <p:nvPr/>
        </p:nvPicPr>
        <p:blipFill>
          <a:blip r:embed="rId3" cstate="print"/>
          <a:stretch>
            <a:fillRect/>
          </a:stretch>
        </p:blipFill>
        <p:spPr>
          <a:xfrm>
            <a:off x="3995936" y="1340768"/>
            <a:ext cx="4879982" cy="388843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4016544.jpg"/>
          <p:cNvPicPr>
            <a:picLocks noGrp="1" noChangeAspect="1"/>
          </p:cNvPicPr>
          <p:nvPr>
            <p:ph idx="1"/>
          </p:nvPr>
        </p:nvPicPr>
        <p:blipFill>
          <a:blip r:embed="rId2" cstate="print"/>
          <a:stretch>
            <a:fillRect/>
          </a:stretch>
        </p:blipFill>
        <p:spPr>
          <a:xfrm>
            <a:off x="3491880" y="1268760"/>
            <a:ext cx="5196738" cy="3384376"/>
          </a:xfrm>
          <a:prstGeom prst="rect">
            <a:avLst/>
          </a:prstGeom>
          <a:ln>
            <a:noFill/>
          </a:ln>
          <a:effectLst>
            <a:softEdge rad="112500"/>
          </a:effectLst>
        </p:spPr>
      </p:pic>
      <p:sp>
        <p:nvSpPr>
          <p:cNvPr id="3" name="Заголовок 2"/>
          <p:cNvSpPr>
            <a:spLocks noGrp="1"/>
          </p:cNvSpPr>
          <p:nvPr>
            <p:ph type="title"/>
          </p:nvPr>
        </p:nvSpPr>
        <p:spPr>
          <a:xfrm>
            <a:off x="3059832" y="116632"/>
            <a:ext cx="8229600" cy="1219200"/>
          </a:xfrm>
        </p:spPr>
        <p:txBody>
          <a:bodyPr/>
          <a:lstStyle/>
          <a:p>
            <a:r>
              <a:rPr lang="uk-UA" dirty="0" smtClean="0"/>
              <a:t>Копиці, 1885</a:t>
            </a:r>
            <a:endParaRPr lang="ru-RU" dirty="0"/>
          </a:p>
        </p:txBody>
      </p:sp>
      <p:pic>
        <p:nvPicPr>
          <p:cNvPr id="5" name="Рисунок 4" descr="1628456289.jpg"/>
          <p:cNvPicPr>
            <a:picLocks noChangeAspect="1"/>
          </p:cNvPicPr>
          <p:nvPr/>
        </p:nvPicPr>
        <p:blipFill>
          <a:blip r:embed="rId3" cstate="print"/>
          <a:stretch>
            <a:fillRect/>
          </a:stretch>
        </p:blipFill>
        <p:spPr>
          <a:xfrm>
            <a:off x="683568" y="2492896"/>
            <a:ext cx="4983554" cy="396044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46640643аа.jpg"/>
          <p:cNvPicPr>
            <a:picLocks noGrp="1" noChangeAspect="1"/>
          </p:cNvPicPr>
          <p:nvPr>
            <p:ph idx="1"/>
          </p:nvPr>
        </p:nvPicPr>
        <p:blipFill>
          <a:blip r:embed="rId2" cstate="print"/>
          <a:stretch>
            <a:fillRect/>
          </a:stretch>
        </p:blipFill>
        <p:spPr>
          <a:xfrm>
            <a:off x="1475656" y="1484784"/>
            <a:ext cx="6178378" cy="4572000"/>
          </a:xfrm>
          <a:prstGeom prst="rect">
            <a:avLst/>
          </a:prstGeom>
          <a:ln>
            <a:noFill/>
          </a:ln>
          <a:effectLst>
            <a:softEdge rad="112500"/>
          </a:effectLst>
        </p:spPr>
      </p:pic>
      <p:sp>
        <p:nvSpPr>
          <p:cNvPr id="3" name="Заголовок 2"/>
          <p:cNvSpPr>
            <a:spLocks noGrp="1"/>
          </p:cNvSpPr>
          <p:nvPr>
            <p:ph type="title"/>
          </p:nvPr>
        </p:nvSpPr>
        <p:spPr>
          <a:xfrm>
            <a:off x="3131840" y="188640"/>
            <a:ext cx="8229600" cy="1219200"/>
          </a:xfrm>
        </p:spPr>
        <p:txBody>
          <a:bodyPr/>
          <a:lstStyle/>
          <a:p>
            <a:r>
              <a:rPr lang="uk-UA" dirty="0" smtClean="0"/>
              <a:t>Копиці, 1886</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ггггг.jpg"/>
          <p:cNvPicPr>
            <a:picLocks noGrp="1" noChangeAspect="1"/>
          </p:cNvPicPr>
          <p:nvPr>
            <p:ph idx="1"/>
          </p:nvPr>
        </p:nvPicPr>
        <p:blipFill>
          <a:blip r:embed="rId2" cstate="print"/>
          <a:stretch>
            <a:fillRect/>
          </a:stretch>
        </p:blipFill>
        <p:spPr>
          <a:xfrm>
            <a:off x="611560" y="1340768"/>
            <a:ext cx="6154099" cy="4392488"/>
          </a:xfrm>
          <a:prstGeom prst="rect">
            <a:avLst/>
          </a:prstGeom>
          <a:ln>
            <a:noFill/>
          </a:ln>
          <a:effectLst>
            <a:softEdge rad="112500"/>
          </a:effectLst>
        </p:spPr>
      </p:pic>
      <p:sp>
        <p:nvSpPr>
          <p:cNvPr id="3" name="Заголовок 2"/>
          <p:cNvSpPr>
            <a:spLocks noGrp="1"/>
          </p:cNvSpPr>
          <p:nvPr>
            <p:ph type="title"/>
          </p:nvPr>
        </p:nvSpPr>
        <p:spPr>
          <a:xfrm>
            <a:off x="1979712" y="116632"/>
            <a:ext cx="8229600" cy="1219200"/>
          </a:xfrm>
        </p:spPr>
        <p:txBody>
          <a:bodyPr/>
          <a:lstStyle/>
          <a:p>
            <a:r>
              <a:rPr lang="uk-UA" dirty="0" smtClean="0"/>
              <a:t>Цикл </a:t>
            </a:r>
            <a:r>
              <a:rPr lang="uk-UA" dirty="0" err="1" smtClean="0"/>
              <a:t>“Копиці”</a:t>
            </a:r>
            <a:endParaRPr lang="ru-RU" dirty="0"/>
          </a:p>
        </p:txBody>
      </p:sp>
      <p:pic>
        <p:nvPicPr>
          <p:cNvPr id="5" name="Рисунок 4" descr="1957578438.jpg"/>
          <p:cNvPicPr>
            <a:picLocks noChangeAspect="1"/>
          </p:cNvPicPr>
          <p:nvPr/>
        </p:nvPicPr>
        <p:blipFill>
          <a:blip r:embed="rId3" cstate="print"/>
          <a:stretch>
            <a:fillRect/>
          </a:stretch>
        </p:blipFill>
        <p:spPr>
          <a:xfrm>
            <a:off x="3707904" y="2420888"/>
            <a:ext cx="4924147" cy="3960440"/>
          </a:xfrm>
          <a:prstGeom prst="rect">
            <a:avLst/>
          </a:prstGeom>
          <a:ln>
            <a:noFill/>
          </a:ln>
          <a:effectLst>
            <a:softEdge rad="112500"/>
          </a:effectLst>
        </p:spPr>
      </p:pic>
      <p:pic>
        <p:nvPicPr>
          <p:cNvPr id="6" name="Рисунок 5" descr="2130339481.jpg"/>
          <p:cNvPicPr>
            <a:picLocks noChangeAspect="1"/>
          </p:cNvPicPr>
          <p:nvPr/>
        </p:nvPicPr>
        <p:blipFill>
          <a:blip r:embed="rId4" cstate="print"/>
          <a:stretch>
            <a:fillRect/>
          </a:stretch>
        </p:blipFill>
        <p:spPr>
          <a:xfrm>
            <a:off x="3131840" y="692696"/>
            <a:ext cx="5760640" cy="4025247"/>
          </a:xfrm>
          <a:prstGeom prst="rect">
            <a:avLst/>
          </a:prstGeom>
          <a:ln>
            <a:noFill/>
          </a:ln>
          <a:effectLst>
            <a:softEdge rad="112500"/>
          </a:effectLst>
        </p:spPr>
      </p:pic>
      <p:pic>
        <p:nvPicPr>
          <p:cNvPr id="7" name="Рисунок 6" descr="744418374.jpg"/>
          <p:cNvPicPr>
            <a:picLocks noChangeAspect="1"/>
          </p:cNvPicPr>
          <p:nvPr/>
        </p:nvPicPr>
        <p:blipFill>
          <a:blip r:embed="rId5" cstate="print"/>
          <a:stretch>
            <a:fillRect/>
          </a:stretch>
        </p:blipFill>
        <p:spPr>
          <a:xfrm>
            <a:off x="899592" y="1700808"/>
            <a:ext cx="5808543" cy="4585692"/>
          </a:xfrm>
          <a:prstGeom prst="rect">
            <a:avLst/>
          </a:prstGeom>
          <a:ln>
            <a:noFill/>
          </a:ln>
          <a:effectLst>
            <a:softEdge rad="112500"/>
          </a:effectLst>
        </p:spPr>
      </p:pic>
      <p:pic>
        <p:nvPicPr>
          <p:cNvPr id="8" name="Рисунок 7" descr="389720493.jpg"/>
          <p:cNvPicPr>
            <a:picLocks noChangeAspect="1"/>
          </p:cNvPicPr>
          <p:nvPr/>
        </p:nvPicPr>
        <p:blipFill>
          <a:blip r:embed="rId6" cstate="print"/>
          <a:stretch>
            <a:fillRect/>
          </a:stretch>
        </p:blipFill>
        <p:spPr>
          <a:xfrm>
            <a:off x="2123728" y="980728"/>
            <a:ext cx="6519709" cy="4677891"/>
          </a:xfrm>
          <a:prstGeom prst="rect">
            <a:avLst/>
          </a:prstGeom>
          <a:ln>
            <a:noFill/>
          </a:ln>
          <a:effectLst>
            <a:softEdge rad="112500"/>
          </a:effectLst>
        </p:spPr>
      </p:pic>
      <p:pic>
        <p:nvPicPr>
          <p:cNvPr id="9" name="Рисунок 8" descr="56410394.jpg"/>
          <p:cNvPicPr>
            <a:picLocks noChangeAspect="1"/>
          </p:cNvPicPr>
          <p:nvPr/>
        </p:nvPicPr>
        <p:blipFill>
          <a:blip r:embed="rId7" cstate="print"/>
          <a:stretch>
            <a:fillRect/>
          </a:stretch>
        </p:blipFill>
        <p:spPr>
          <a:xfrm>
            <a:off x="762000" y="776287"/>
            <a:ext cx="7620000" cy="530542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6" name="Содержимое 5" descr="1115653867.jpg"/>
          <p:cNvPicPr>
            <a:picLocks noGrp="1" noChangeAspect="1"/>
          </p:cNvPicPr>
          <p:nvPr>
            <p:ph idx="1"/>
          </p:nvPr>
        </p:nvPicPr>
        <p:blipFill>
          <a:blip r:embed="rId2" cstate="print"/>
          <a:stretch>
            <a:fillRect/>
          </a:stretch>
        </p:blipFill>
        <p:spPr>
          <a:xfrm>
            <a:off x="467544" y="476672"/>
            <a:ext cx="6450794" cy="4572000"/>
          </a:xfrm>
          <a:prstGeom prst="rect">
            <a:avLst/>
          </a:prstGeom>
          <a:ln>
            <a:noFill/>
          </a:ln>
          <a:effectLst>
            <a:softEdge rad="112500"/>
          </a:effectLst>
        </p:spPr>
      </p:pic>
      <p:pic>
        <p:nvPicPr>
          <p:cNvPr id="7" name="Рисунок 6" descr="1090969383.jpg"/>
          <p:cNvPicPr>
            <a:picLocks noChangeAspect="1"/>
          </p:cNvPicPr>
          <p:nvPr/>
        </p:nvPicPr>
        <p:blipFill>
          <a:blip r:embed="rId3" cstate="print"/>
          <a:stretch>
            <a:fillRect/>
          </a:stretch>
        </p:blipFill>
        <p:spPr>
          <a:xfrm>
            <a:off x="1043608" y="764704"/>
            <a:ext cx="7620000" cy="4933950"/>
          </a:xfrm>
          <a:prstGeom prst="rect">
            <a:avLst/>
          </a:prstGeom>
          <a:ln>
            <a:noFill/>
          </a:ln>
          <a:effectLst>
            <a:softEdge rad="112500"/>
          </a:effectLst>
        </p:spPr>
      </p:pic>
      <p:pic>
        <p:nvPicPr>
          <p:cNvPr id="8" name="Рисунок 7" descr="652379376.jpg"/>
          <p:cNvPicPr>
            <a:picLocks noChangeAspect="1"/>
          </p:cNvPicPr>
          <p:nvPr/>
        </p:nvPicPr>
        <p:blipFill>
          <a:blip r:embed="rId4" cstate="print"/>
          <a:stretch>
            <a:fillRect/>
          </a:stretch>
        </p:blipFill>
        <p:spPr>
          <a:xfrm>
            <a:off x="827584" y="1340768"/>
            <a:ext cx="7620000" cy="4476750"/>
          </a:xfrm>
          <a:prstGeom prst="rect">
            <a:avLst/>
          </a:prstGeom>
          <a:ln>
            <a:noFill/>
          </a:ln>
          <a:effectLst>
            <a:softEdge rad="112500"/>
          </a:effectLst>
        </p:spPr>
      </p:pic>
      <p:pic>
        <p:nvPicPr>
          <p:cNvPr id="9" name="Рисунок 8" descr="1935585325.jpg"/>
          <p:cNvPicPr>
            <a:picLocks noChangeAspect="1"/>
          </p:cNvPicPr>
          <p:nvPr/>
        </p:nvPicPr>
        <p:blipFill>
          <a:blip r:embed="rId5" cstate="print"/>
          <a:stretch>
            <a:fillRect/>
          </a:stretch>
        </p:blipFill>
        <p:spPr>
          <a:xfrm>
            <a:off x="683568" y="2060848"/>
            <a:ext cx="7187952" cy="4176463"/>
          </a:xfrm>
          <a:prstGeom prst="rect">
            <a:avLst/>
          </a:prstGeom>
          <a:ln>
            <a:noFill/>
          </a:ln>
          <a:effectLst>
            <a:softEdge rad="112500"/>
          </a:effectLst>
        </p:spPr>
      </p:pic>
      <p:pic>
        <p:nvPicPr>
          <p:cNvPr id="10" name="Рисунок 9" descr="735147328.jpg"/>
          <p:cNvPicPr>
            <a:picLocks noChangeAspect="1"/>
          </p:cNvPicPr>
          <p:nvPr/>
        </p:nvPicPr>
        <p:blipFill>
          <a:blip r:embed="rId6" cstate="print"/>
          <a:stretch>
            <a:fillRect/>
          </a:stretch>
        </p:blipFill>
        <p:spPr>
          <a:xfrm>
            <a:off x="971600" y="2564903"/>
            <a:ext cx="6546304" cy="382864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2741729.jpg"/>
          <p:cNvPicPr>
            <a:picLocks noGrp="1" noChangeAspect="1"/>
          </p:cNvPicPr>
          <p:nvPr>
            <p:ph idx="1"/>
          </p:nvPr>
        </p:nvPicPr>
        <p:blipFill>
          <a:blip r:embed="rId2" cstate="print"/>
          <a:stretch>
            <a:fillRect/>
          </a:stretch>
        </p:blipFill>
        <p:spPr>
          <a:xfrm>
            <a:off x="539553" y="404664"/>
            <a:ext cx="6336704" cy="4499060"/>
          </a:xfrm>
          <a:prstGeom prst="rect">
            <a:avLst/>
          </a:prstGeom>
          <a:ln>
            <a:noFill/>
          </a:ln>
          <a:effectLst>
            <a:softEdge rad="112500"/>
          </a:effectLst>
        </p:spPr>
      </p:pic>
      <p:sp>
        <p:nvSpPr>
          <p:cNvPr id="3" name="Заголовок 2"/>
          <p:cNvSpPr>
            <a:spLocks noGrp="1"/>
          </p:cNvSpPr>
          <p:nvPr>
            <p:ph type="title"/>
          </p:nvPr>
        </p:nvSpPr>
        <p:spPr/>
        <p:txBody>
          <a:bodyPr/>
          <a:lstStyle/>
          <a:p>
            <a:endParaRPr lang="ru-RU" dirty="0"/>
          </a:p>
        </p:txBody>
      </p:sp>
      <p:pic>
        <p:nvPicPr>
          <p:cNvPr id="5" name="Рисунок 4" descr="56410394.jpg"/>
          <p:cNvPicPr>
            <a:picLocks noChangeAspect="1"/>
          </p:cNvPicPr>
          <p:nvPr/>
        </p:nvPicPr>
        <p:blipFill>
          <a:blip r:embed="rId3" cstate="print"/>
          <a:stretch>
            <a:fillRect/>
          </a:stretch>
        </p:blipFill>
        <p:spPr>
          <a:xfrm>
            <a:off x="467544" y="836712"/>
            <a:ext cx="7620000" cy="4419600"/>
          </a:xfrm>
          <a:prstGeom prst="rect">
            <a:avLst/>
          </a:prstGeom>
          <a:ln>
            <a:noFill/>
          </a:ln>
          <a:effectLst>
            <a:softEdge rad="112500"/>
          </a:effectLst>
        </p:spPr>
      </p:pic>
      <p:pic>
        <p:nvPicPr>
          <p:cNvPr id="6" name="Рисунок 5" descr="75539565.jpg"/>
          <p:cNvPicPr>
            <a:picLocks noChangeAspect="1"/>
          </p:cNvPicPr>
          <p:nvPr/>
        </p:nvPicPr>
        <p:blipFill>
          <a:blip r:embed="rId4" cstate="print"/>
          <a:stretch>
            <a:fillRect/>
          </a:stretch>
        </p:blipFill>
        <p:spPr>
          <a:xfrm>
            <a:off x="899592" y="1340768"/>
            <a:ext cx="5755407" cy="4525877"/>
          </a:xfrm>
          <a:prstGeom prst="rect">
            <a:avLst/>
          </a:prstGeom>
          <a:ln>
            <a:noFill/>
          </a:ln>
          <a:effectLst>
            <a:softEdge rad="112500"/>
          </a:effectLst>
        </p:spPr>
      </p:pic>
      <p:pic>
        <p:nvPicPr>
          <p:cNvPr id="7" name="Рисунок 6" descr="371064815.jpg"/>
          <p:cNvPicPr>
            <a:picLocks noChangeAspect="1"/>
          </p:cNvPicPr>
          <p:nvPr/>
        </p:nvPicPr>
        <p:blipFill>
          <a:blip r:embed="rId5" cstate="print"/>
          <a:stretch>
            <a:fillRect/>
          </a:stretch>
        </p:blipFill>
        <p:spPr>
          <a:xfrm>
            <a:off x="467544" y="1700808"/>
            <a:ext cx="7620000" cy="4524375"/>
          </a:xfrm>
          <a:prstGeom prst="rect">
            <a:avLst/>
          </a:prstGeom>
          <a:ln>
            <a:noFill/>
          </a:ln>
          <a:effectLst>
            <a:softEdge rad="112500"/>
          </a:effectLst>
        </p:spPr>
      </p:pic>
      <p:pic>
        <p:nvPicPr>
          <p:cNvPr id="8" name="Рисунок 7" descr="570847171.jpg"/>
          <p:cNvPicPr>
            <a:picLocks noChangeAspect="1"/>
          </p:cNvPicPr>
          <p:nvPr/>
        </p:nvPicPr>
        <p:blipFill>
          <a:blip r:embed="rId6" cstate="print"/>
          <a:stretch>
            <a:fillRect/>
          </a:stretch>
        </p:blipFill>
        <p:spPr>
          <a:xfrm>
            <a:off x="1691680" y="2060848"/>
            <a:ext cx="5688632" cy="460618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855573691.jpg"/>
          <p:cNvPicPr>
            <a:picLocks noGrp="1" noChangeAspect="1"/>
          </p:cNvPicPr>
          <p:nvPr>
            <p:ph idx="1"/>
          </p:nvPr>
        </p:nvPicPr>
        <p:blipFill>
          <a:blip r:embed="rId2" cstate="print"/>
          <a:stretch>
            <a:fillRect/>
          </a:stretch>
        </p:blipFill>
        <p:spPr>
          <a:xfrm>
            <a:off x="539552" y="260648"/>
            <a:ext cx="7088372" cy="4572000"/>
          </a:xfrm>
          <a:prstGeom prst="rect">
            <a:avLst/>
          </a:prstGeom>
          <a:ln>
            <a:noFill/>
          </a:ln>
          <a:effectLst>
            <a:softEdge rad="112500"/>
          </a:effectLst>
        </p:spPr>
      </p:pic>
      <p:sp>
        <p:nvSpPr>
          <p:cNvPr id="3" name="Заголовок 2"/>
          <p:cNvSpPr>
            <a:spLocks noGrp="1"/>
          </p:cNvSpPr>
          <p:nvPr>
            <p:ph type="title"/>
          </p:nvPr>
        </p:nvSpPr>
        <p:spPr/>
        <p:txBody>
          <a:bodyPr/>
          <a:lstStyle/>
          <a:p>
            <a:endParaRPr lang="ru-RU"/>
          </a:p>
        </p:txBody>
      </p:sp>
      <p:pic>
        <p:nvPicPr>
          <p:cNvPr id="5" name="Рисунок 4" descr="1082415245.jpg"/>
          <p:cNvPicPr>
            <a:picLocks noChangeAspect="1"/>
          </p:cNvPicPr>
          <p:nvPr/>
        </p:nvPicPr>
        <p:blipFill>
          <a:blip r:embed="rId3" cstate="print"/>
          <a:stretch>
            <a:fillRect/>
          </a:stretch>
        </p:blipFill>
        <p:spPr>
          <a:xfrm>
            <a:off x="899592" y="836712"/>
            <a:ext cx="6192688" cy="4032448"/>
          </a:xfrm>
          <a:prstGeom prst="rect">
            <a:avLst/>
          </a:prstGeom>
          <a:ln>
            <a:noFill/>
          </a:ln>
          <a:effectLst>
            <a:softEdge rad="112500"/>
          </a:effectLst>
        </p:spPr>
      </p:pic>
      <p:pic>
        <p:nvPicPr>
          <p:cNvPr id="6" name="Рисунок 5" descr="1238177203.jpg"/>
          <p:cNvPicPr>
            <a:picLocks noChangeAspect="1"/>
          </p:cNvPicPr>
          <p:nvPr/>
        </p:nvPicPr>
        <p:blipFill>
          <a:blip r:embed="rId4" cstate="print"/>
          <a:stretch>
            <a:fillRect/>
          </a:stretch>
        </p:blipFill>
        <p:spPr>
          <a:xfrm>
            <a:off x="827584" y="1412776"/>
            <a:ext cx="7620000" cy="4448175"/>
          </a:xfrm>
          <a:prstGeom prst="rect">
            <a:avLst/>
          </a:prstGeom>
          <a:ln>
            <a:noFill/>
          </a:ln>
          <a:effectLst>
            <a:softEdge rad="112500"/>
          </a:effectLst>
        </p:spPr>
      </p:pic>
      <p:pic>
        <p:nvPicPr>
          <p:cNvPr id="7" name="Рисунок 6" descr="1317439624.jpg"/>
          <p:cNvPicPr>
            <a:picLocks noChangeAspect="1"/>
          </p:cNvPicPr>
          <p:nvPr/>
        </p:nvPicPr>
        <p:blipFill>
          <a:blip r:embed="rId5" cstate="print"/>
          <a:stretch>
            <a:fillRect/>
          </a:stretch>
        </p:blipFill>
        <p:spPr>
          <a:xfrm>
            <a:off x="755576" y="2132856"/>
            <a:ext cx="7620000" cy="46005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501715530.jpg"/>
          <p:cNvPicPr>
            <a:picLocks noGrp="1" noChangeAspect="1"/>
          </p:cNvPicPr>
          <p:nvPr>
            <p:ph idx="1"/>
          </p:nvPr>
        </p:nvPicPr>
        <p:blipFill>
          <a:blip r:embed="rId2" cstate="print"/>
          <a:stretch>
            <a:fillRect/>
          </a:stretch>
        </p:blipFill>
        <p:spPr>
          <a:xfrm>
            <a:off x="683568" y="260648"/>
            <a:ext cx="6428120" cy="4572000"/>
          </a:xfrm>
          <a:prstGeom prst="rect">
            <a:avLst/>
          </a:prstGeom>
          <a:ln>
            <a:noFill/>
          </a:ln>
          <a:effectLst>
            <a:softEdge rad="112500"/>
          </a:effectLst>
        </p:spPr>
      </p:pic>
      <p:sp>
        <p:nvSpPr>
          <p:cNvPr id="3" name="Заголовок 2"/>
          <p:cNvSpPr>
            <a:spLocks noGrp="1"/>
          </p:cNvSpPr>
          <p:nvPr>
            <p:ph type="title"/>
          </p:nvPr>
        </p:nvSpPr>
        <p:spPr/>
        <p:txBody>
          <a:bodyPr/>
          <a:lstStyle/>
          <a:p>
            <a:endParaRPr lang="ru-RU"/>
          </a:p>
        </p:txBody>
      </p:sp>
      <p:pic>
        <p:nvPicPr>
          <p:cNvPr id="5" name="Рисунок 4" descr="1510168564.jpg"/>
          <p:cNvPicPr>
            <a:picLocks noChangeAspect="1"/>
          </p:cNvPicPr>
          <p:nvPr/>
        </p:nvPicPr>
        <p:blipFill>
          <a:blip r:embed="rId3" cstate="print"/>
          <a:stretch>
            <a:fillRect/>
          </a:stretch>
        </p:blipFill>
        <p:spPr>
          <a:xfrm>
            <a:off x="755576" y="764704"/>
            <a:ext cx="7620000" cy="4914900"/>
          </a:xfrm>
          <a:prstGeom prst="rect">
            <a:avLst/>
          </a:prstGeom>
          <a:ln>
            <a:noFill/>
          </a:ln>
          <a:effectLst>
            <a:softEdge rad="112500"/>
          </a:effectLst>
        </p:spPr>
      </p:pic>
      <p:pic>
        <p:nvPicPr>
          <p:cNvPr id="6" name="Рисунок 5" descr="2001577717.jpg"/>
          <p:cNvPicPr>
            <a:picLocks noChangeAspect="1"/>
          </p:cNvPicPr>
          <p:nvPr/>
        </p:nvPicPr>
        <p:blipFill>
          <a:blip r:embed="rId4" cstate="print"/>
          <a:stretch>
            <a:fillRect/>
          </a:stretch>
        </p:blipFill>
        <p:spPr>
          <a:xfrm>
            <a:off x="1043608" y="1412776"/>
            <a:ext cx="6654891" cy="4608512"/>
          </a:xfrm>
          <a:prstGeom prst="rect">
            <a:avLst/>
          </a:prstGeom>
          <a:ln>
            <a:noFill/>
          </a:ln>
          <a:effectLst>
            <a:softEdge rad="112500"/>
          </a:effectLst>
        </p:spPr>
      </p:pic>
      <p:pic>
        <p:nvPicPr>
          <p:cNvPr id="7" name="Рисунок 6" descr="2095649836.jpg"/>
          <p:cNvPicPr>
            <a:picLocks noChangeAspect="1"/>
          </p:cNvPicPr>
          <p:nvPr/>
        </p:nvPicPr>
        <p:blipFill>
          <a:blip r:embed="rId5" cstate="print"/>
          <a:stretch>
            <a:fillRect/>
          </a:stretch>
        </p:blipFill>
        <p:spPr>
          <a:xfrm>
            <a:off x="971600" y="1988840"/>
            <a:ext cx="6539880" cy="457791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1.jpg"/>
          <p:cNvPicPr>
            <a:picLocks noGrp="1" noChangeAspect="1"/>
          </p:cNvPicPr>
          <p:nvPr>
            <p:ph idx="1"/>
          </p:nvPr>
        </p:nvPicPr>
        <p:blipFill>
          <a:blip r:embed="rId2" cstate="print"/>
          <a:stretch>
            <a:fillRect/>
          </a:stretch>
        </p:blipFill>
        <p:spPr>
          <a:xfrm>
            <a:off x="683568" y="1484784"/>
            <a:ext cx="3720465" cy="4572000"/>
          </a:xfrm>
          <a:prstGeom prst="rect">
            <a:avLst/>
          </a:prstGeom>
          <a:ln>
            <a:noFill/>
          </a:ln>
          <a:effectLst>
            <a:softEdge rad="112500"/>
          </a:effectLst>
        </p:spPr>
      </p:pic>
      <p:sp>
        <p:nvSpPr>
          <p:cNvPr id="3" name="Заголовок 2"/>
          <p:cNvSpPr>
            <a:spLocks noGrp="1"/>
          </p:cNvSpPr>
          <p:nvPr>
            <p:ph type="title"/>
          </p:nvPr>
        </p:nvSpPr>
        <p:spPr>
          <a:xfrm>
            <a:off x="2771800" y="188640"/>
            <a:ext cx="8229600" cy="1219200"/>
          </a:xfrm>
        </p:spPr>
        <p:txBody>
          <a:bodyPr/>
          <a:lstStyle/>
          <a:p>
            <a:r>
              <a:rPr lang="uk-UA" dirty="0" smtClean="0"/>
              <a:t>Картини митця</a:t>
            </a:r>
            <a:endParaRPr lang="ru-RU" dirty="0"/>
          </a:p>
        </p:txBody>
      </p:sp>
      <p:sp>
        <p:nvSpPr>
          <p:cNvPr id="5" name="Прямоугольник 4"/>
          <p:cNvSpPr/>
          <p:nvPr/>
        </p:nvSpPr>
        <p:spPr>
          <a:xfrm>
            <a:off x="1547664" y="6021288"/>
            <a:ext cx="1541191" cy="369332"/>
          </a:xfrm>
          <a:prstGeom prst="rect">
            <a:avLst/>
          </a:prstGeom>
        </p:spPr>
        <p:txBody>
          <a:bodyPr wrap="none">
            <a:spAutoFit/>
          </a:bodyPr>
          <a:lstStyle/>
          <a:p>
            <a:r>
              <a:rPr lang="uk-UA" dirty="0" smtClean="0"/>
              <a:t>Жінки в саду</a:t>
            </a:r>
            <a:endParaRPr lang="ru-RU" dirty="0"/>
          </a:p>
        </p:txBody>
      </p:sp>
      <p:pic>
        <p:nvPicPr>
          <p:cNvPr id="6" name="Рисунок 5" descr="phoca_thumb_l_monet-claude-4.jpg"/>
          <p:cNvPicPr>
            <a:picLocks noChangeAspect="1"/>
          </p:cNvPicPr>
          <p:nvPr/>
        </p:nvPicPr>
        <p:blipFill>
          <a:blip r:embed="rId3" cstate="print"/>
          <a:stretch>
            <a:fillRect/>
          </a:stretch>
        </p:blipFill>
        <p:spPr>
          <a:xfrm>
            <a:off x="4572000" y="1628800"/>
            <a:ext cx="4103822" cy="4320479"/>
          </a:xfrm>
          <a:prstGeom prst="rect">
            <a:avLst/>
          </a:prstGeom>
          <a:ln>
            <a:noFill/>
          </a:ln>
          <a:effectLst>
            <a:softEdge rad="112500"/>
          </a:effectLst>
        </p:spPr>
      </p:pic>
      <p:sp>
        <p:nvSpPr>
          <p:cNvPr id="7" name="Прямоугольник 6"/>
          <p:cNvSpPr/>
          <p:nvPr/>
        </p:nvSpPr>
        <p:spPr>
          <a:xfrm>
            <a:off x="5940152" y="5949280"/>
            <a:ext cx="1510093" cy="369332"/>
          </a:xfrm>
          <a:prstGeom prst="rect">
            <a:avLst/>
          </a:prstGeom>
        </p:spPr>
        <p:txBody>
          <a:bodyPr wrap="none">
            <a:spAutoFit/>
          </a:bodyPr>
          <a:lstStyle/>
          <a:p>
            <a:r>
              <a:rPr lang="uk-UA" dirty="0" smtClean="0"/>
              <a:t>Жінка в саду</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42.jpg"/>
          <p:cNvPicPr>
            <a:picLocks noGrp="1" noChangeAspect="1"/>
          </p:cNvPicPr>
          <p:nvPr>
            <p:ph idx="1"/>
          </p:nvPr>
        </p:nvPicPr>
        <p:blipFill>
          <a:blip r:embed="rId2" cstate="print"/>
          <a:stretch>
            <a:fillRect/>
          </a:stretch>
        </p:blipFill>
        <p:spPr>
          <a:xfrm>
            <a:off x="323528" y="1412776"/>
            <a:ext cx="3120390" cy="4572000"/>
          </a:xfrm>
          <a:prstGeom prst="rect">
            <a:avLst/>
          </a:prstGeom>
          <a:ln>
            <a:noFill/>
          </a:ln>
          <a:effectLst>
            <a:softEdge rad="112500"/>
          </a:effectLst>
        </p:spPr>
      </p:pic>
      <p:sp>
        <p:nvSpPr>
          <p:cNvPr id="3" name="Заголовок 2"/>
          <p:cNvSpPr>
            <a:spLocks noGrp="1"/>
          </p:cNvSpPr>
          <p:nvPr>
            <p:ph type="title"/>
          </p:nvPr>
        </p:nvSpPr>
        <p:spPr>
          <a:xfrm>
            <a:off x="2627784" y="188640"/>
            <a:ext cx="8229600" cy="1219200"/>
          </a:xfrm>
        </p:spPr>
        <p:txBody>
          <a:bodyPr/>
          <a:lstStyle/>
          <a:p>
            <a:r>
              <a:rPr lang="uk-UA" dirty="0" smtClean="0"/>
              <a:t>Картини митця</a:t>
            </a:r>
            <a:endParaRPr lang="ru-RU" dirty="0"/>
          </a:p>
        </p:txBody>
      </p:sp>
      <p:sp>
        <p:nvSpPr>
          <p:cNvPr id="5" name="Прямоугольник 4"/>
          <p:cNvSpPr/>
          <p:nvPr/>
        </p:nvSpPr>
        <p:spPr>
          <a:xfrm>
            <a:off x="611560" y="5877272"/>
            <a:ext cx="2339551" cy="369332"/>
          </a:xfrm>
          <a:prstGeom prst="rect">
            <a:avLst/>
          </a:prstGeom>
        </p:spPr>
        <p:txBody>
          <a:bodyPr wrap="none">
            <a:spAutoFit/>
          </a:bodyPr>
          <a:lstStyle/>
          <a:p>
            <a:r>
              <a:rPr lang="uk-UA" dirty="0" smtClean="0"/>
              <a:t>Дама з парасолькою.</a:t>
            </a:r>
            <a:endParaRPr lang="ru-RU" dirty="0"/>
          </a:p>
        </p:txBody>
      </p:sp>
      <p:pic>
        <p:nvPicPr>
          <p:cNvPr id="9" name="Рисунок 8" descr="phoca_thumb_l_monet-claude-13.jpg"/>
          <p:cNvPicPr>
            <a:picLocks noChangeAspect="1"/>
          </p:cNvPicPr>
          <p:nvPr/>
        </p:nvPicPr>
        <p:blipFill>
          <a:blip r:embed="rId3" cstate="print"/>
          <a:stretch>
            <a:fillRect/>
          </a:stretch>
        </p:blipFill>
        <p:spPr>
          <a:xfrm>
            <a:off x="3491880" y="1628800"/>
            <a:ext cx="5112568" cy="4122008"/>
          </a:xfrm>
          <a:prstGeom prst="rect">
            <a:avLst/>
          </a:prstGeom>
          <a:ln>
            <a:noFill/>
          </a:ln>
          <a:effectLst>
            <a:softEdge rad="112500"/>
          </a:effectLst>
        </p:spPr>
      </p:pic>
      <p:sp>
        <p:nvSpPr>
          <p:cNvPr id="10" name="Прямоугольник 9"/>
          <p:cNvSpPr/>
          <p:nvPr/>
        </p:nvSpPr>
        <p:spPr>
          <a:xfrm>
            <a:off x="5076056" y="5661248"/>
            <a:ext cx="2255233" cy="369332"/>
          </a:xfrm>
          <a:prstGeom prst="rect">
            <a:avLst/>
          </a:prstGeom>
        </p:spPr>
        <p:txBody>
          <a:bodyPr wrap="none">
            <a:spAutoFit/>
          </a:bodyPr>
          <a:lstStyle/>
          <a:p>
            <a:r>
              <a:rPr lang="uk-UA" dirty="0" smtClean="0"/>
              <a:t>Тюльпани Голландії</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r>
              <a:rPr lang="uk-UA" dirty="0" smtClean="0"/>
              <a:t>1. Біографія.</a:t>
            </a:r>
          </a:p>
          <a:p>
            <a:r>
              <a:rPr lang="uk-UA" dirty="0" smtClean="0"/>
              <a:t>2.Творчість.</a:t>
            </a:r>
          </a:p>
          <a:p>
            <a:r>
              <a:rPr lang="uk-UA" dirty="0" smtClean="0"/>
              <a:t>3.Картини митця.</a:t>
            </a:r>
          </a:p>
          <a:p>
            <a:r>
              <a:rPr lang="uk-UA" dirty="0" smtClean="0"/>
              <a:t>4. Копиці сіна</a:t>
            </a:r>
          </a:p>
          <a:p>
            <a:r>
              <a:rPr lang="uk-UA" dirty="0" smtClean="0"/>
              <a:t>5. Цикл </a:t>
            </a:r>
            <a:r>
              <a:rPr lang="uk-UA" dirty="0" err="1" smtClean="0"/>
              <a:t>“Копиці</a:t>
            </a:r>
            <a:r>
              <a:rPr lang="uk-UA" dirty="0" smtClean="0"/>
              <a:t> </a:t>
            </a:r>
            <a:r>
              <a:rPr lang="uk-UA" dirty="0" err="1" smtClean="0"/>
              <a:t>сіна”</a:t>
            </a:r>
            <a:endParaRPr lang="uk-UA" dirty="0" smtClean="0"/>
          </a:p>
          <a:p>
            <a:r>
              <a:rPr lang="uk-UA" dirty="0" smtClean="0"/>
              <a:t>6. Картини митця.</a:t>
            </a:r>
          </a:p>
          <a:p>
            <a:r>
              <a:rPr lang="uk-UA" dirty="0" smtClean="0"/>
              <a:t>7. Тераса в </a:t>
            </a:r>
            <a:r>
              <a:rPr lang="uk-UA" dirty="0" err="1" smtClean="0"/>
              <a:t>Сент-Адреса</a:t>
            </a:r>
            <a:r>
              <a:rPr lang="uk-UA" dirty="0" smtClean="0"/>
              <a:t> </a:t>
            </a:r>
          </a:p>
          <a:p>
            <a:r>
              <a:rPr lang="uk-UA" dirty="0" smtClean="0"/>
              <a:t>8. Висновок</a:t>
            </a:r>
            <a:endParaRPr lang="ru-RU" dirty="0"/>
          </a:p>
        </p:txBody>
      </p:sp>
      <p:sp>
        <p:nvSpPr>
          <p:cNvPr id="2" name="Заголовок 1"/>
          <p:cNvSpPr>
            <a:spLocks noGrp="1"/>
          </p:cNvSpPr>
          <p:nvPr>
            <p:ph type="title"/>
          </p:nvPr>
        </p:nvSpPr>
        <p:spPr>
          <a:xfrm>
            <a:off x="2555776" y="116632"/>
            <a:ext cx="8229600" cy="1219200"/>
          </a:xfrm>
        </p:spPr>
        <p:txBody>
          <a:bodyPr/>
          <a:lstStyle/>
          <a:p>
            <a:r>
              <a:rPr lang="ru-RU" dirty="0" smtClean="0"/>
              <a:t>План </a:t>
            </a:r>
            <a:r>
              <a:rPr lang="ru-RU" dirty="0" err="1" smtClean="0"/>
              <a:t>презентац</a:t>
            </a:r>
            <a:r>
              <a:rPr lang="uk-UA" dirty="0" err="1" smtClean="0"/>
              <a:t>ії</a:t>
            </a:r>
            <a:endParaRPr lang="ru-RU"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27.jpg"/>
          <p:cNvPicPr>
            <a:picLocks noGrp="1" noChangeAspect="1"/>
          </p:cNvPicPr>
          <p:nvPr>
            <p:ph idx="1"/>
          </p:nvPr>
        </p:nvPicPr>
        <p:blipFill>
          <a:blip r:embed="rId2" cstate="print"/>
          <a:stretch>
            <a:fillRect/>
          </a:stretch>
        </p:blipFill>
        <p:spPr>
          <a:xfrm>
            <a:off x="611561" y="1412776"/>
            <a:ext cx="3672408" cy="4774132"/>
          </a:xfrm>
          <a:prstGeom prst="rect">
            <a:avLst/>
          </a:prstGeom>
          <a:ln>
            <a:noFill/>
          </a:ln>
          <a:effectLst>
            <a:softEdge rad="112500"/>
          </a:effectLst>
        </p:spPr>
      </p:pic>
      <p:sp>
        <p:nvSpPr>
          <p:cNvPr id="3" name="Заголовок 2"/>
          <p:cNvSpPr>
            <a:spLocks noGrp="1"/>
          </p:cNvSpPr>
          <p:nvPr>
            <p:ph type="title"/>
          </p:nvPr>
        </p:nvSpPr>
        <p:spPr>
          <a:xfrm>
            <a:off x="2843808" y="188640"/>
            <a:ext cx="8229600" cy="1219200"/>
          </a:xfrm>
        </p:spPr>
        <p:txBody>
          <a:bodyPr/>
          <a:lstStyle/>
          <a:p>
            <a:r>
              <a:rPr lang="uk-UA" dirty="0" smtClean="0"/>
              <a:t>Картини митця</a:t>
            </a:r>
            <a:endParaRPr lang="ru-RU" dirty="0"/>
          </a:p>
        </p:txBody>
      </p:sp>
      <p:sp>
        <p:nvSpPr>
          <p:cNvPr id="5" name="Прямоугольник 4"/>
          <p:cNvSpPr/>
          <p:nvPr/>
        </p:nvSpPr>
        <p:spPr>
          <a:xfrm>
            <a:off x="755576" y="6165304"/>
            <a:ext cx="3132781" cy="369332"/>
          </a:xfrm>
          <a:prstGeom prst="rect">
            <a:avLst/>
          </a:prstGeom>
        </p:spPr>
        <p:txBody>
          <a:bodyPr wrap="none">
            <a:spAutoFit/>
          </a:bodyPr>
          <a:lstStyle/>
          <a:p>
            <a:r>
              <a:rPr lang="uk-UA" dirty="0" smtClean="0"/>
              <a:t>Натюрморт з хризантемами</a:t>
            </a:r>
            <a:endParaRPr lang="ru-RU" dirty="0"/>
          </a:p>
        </p:txBody>
      </p:sp>
      <p:pic>
        <p:nvPicPr>
          <p:cNvPr id="6" name="Рисунок 5" descr="phoca_thumb_l_monet-claude-33.jpg"/>
          <p:cNvPicPr>
            <a:picLocks noChangeAspect="1"/>
          </p:cNvPicPr>
          <p:nvPr/>
        </p:nvPicPr>
        <p:blipFill>
          <a:blip r:embed="rId3" cstate="print"/>
          <a:stretch>
            <a:fillRect/>
          </a:stretch>
        </p:blipFill>
        <p:spPr>
          <a:xfrm>
            <a:off x="4499992" y="1412776"/>
            <a:ext cx="3784744" cy="4798407"/>
          </a:xfrm>
          <a:prstGeom prst="rect">
            <a:avLst/>
          </a:prstGeom>
          <a:ln>
            <a:noFill/>
          </a:ln>
          <a:effectLst>
            <a:softEdge rad="112500"/>
          </a:effectLst>
        </p:spPr>
      </p:pic>
      <p:sp>
        <p:nvSpPr>
          <p:cNvPr id="7" name="Прямоугольник 6"/>
          <p:cNvSpPr/>
          <p:nvPr/>
        </p:nvSpPr>
        <p:spPr>
          <a:xfrm>
            <a:off x="4572000" y="5877272"/>
            <a:ext cx="4572000" cy="646331"/>
          </a:xfrm>
          <a:prstGeom prst="rect">
            <a:avLst/>
          </a:prstGeom>
        </p:spPr>
        <p:txBody>
          <a:bodyPr>
            <a:spAutoFit/>
          </a:bodyPr>
          <a:lstStyle/>
          <a:p>
            <a:endParaRPr lang="ru-RU" dirty="0" smtClean="0"/>
          </a:p>
          <a:p>
            <a:r>
              <a:rPr lang="ru-RU" dirty="0" smtClean="0"/>
              <a:t>Натюрморт </a:t>
            </a:r>
            <a:r>
              <a:rPr lang="ru-RU" dirty="0" err="1" smtClean="0"/>
              <a:t>з</a:t>
            </a:r>
            <a:r>
              <a:rPr lang="ru-RU" dirty="0" smtClean="0"/>
              <a:t> </a:t>
            </a:r>
            <a:r>
              <a:rPr lang="ru-RU" dirty="0" err="1" smtClean="0"/>
              <a:t>соняшниками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41.jpg"/>
          <p:cNvPicPr>
            <a:picLocks noGrp="1" noChangeAspect="1"/>
          </p:cNvPicPr>
          <p:nvPr>
            <p:ph idx="1"/>
          </p:nvPr>
        </p:nvPicPr>
        <p:blipFill>
          <a:blip r:embed="rId2" cstate="print"/>
          <a:stretch>
            <a:fillRect/>
          </a:stretch>
        </p:blipFill>
        <p:spPr>
          <a:xfrm>
            <a:off x="683568" y="1412776"/>
            <a:ext cx="3286125" cy="4572000"/>
          </a:xfrm>
          <a:prstGeom prst="rect">
            <a:avLst/>
          </a:prstGeom>
          <a:ln>
            <a:noFill/>
          </a:ln>
          <a:effectLst>
            <a:softEdge rad="112500"/>
          </a:effectLst>
        </p:spPr>
      </p:pic>
      <p:sp>
        <p:nvSpPr>
          <p:cNvPr id="3" name="Заголовок 2"/>
          <p:cNvSpPr>
            <a:spLocks noGrp="1"/>
          </p:cNvSpPr>
          <p:nvPr>
            <p:ph type="title"/>
          </p:nvPr>
        </p:nvSpPr>
        <p:spPr>
          <a:xfrm>
            <a:off x="2555776" y="188640"/>
            <a:ext cx="8229600" cy="1219200"/>
          </a:xfrm>
        </p:spPr>
        <p:txBody>
          <a:bodyPr/>
          <a:lstStyle/>
          <a:p>
            <a:r>
              <a:rPr lang="uk-UA" dirty="0" smtClean="0"/>
              <a:t>Картини митця</a:t>
            </a:r>
            <a:endParaRPr lang="ru-RU" dirty="0"/>
          </a:p>
        </p:txBody>
      </p:sp>
      <p:sp>
        <p:nvSpPr>
          <p:cNvPr id="5" name="Прямоугольник 4"/>
          <p:cNvSpPr/>
          <p:nvPr/>
        </p:nvSpPr>
        <p:spPr>
          <a:xfrm>
            <a:off x="1043608" y="5949280"/>
            <a:ext cx="2802242" cy="369332"/>
          </a:xfrm>
          <a:prstGeom prst="rect">
            <a:avLst/>
          </a:prstGeom>
        </p:spPr>
        <p:txBody>
          <a:bodyPr wrap="none">
            <a:spAutoFit/>
          </a:bodyPr>
          <a:lstStyle/>
          <a:p>
            <a:r>
              <a:rPr lang="uk-UA" dirty="0" smtClean="0"/>
              <a:t>Натюрморт з анемонами</a:t>
            </a:r>
            <a:endParaRPr lang="ru-RU" dirty="0"/>
          </a:p>
        </p:txBody>
      </p:sp>
      <p:pic>
        <p:nvPicPr>
          <p:cNvPr id="6" name="Рисунок 5" descr="phoca_thumb_l_monet-claude-44.jpg"/>
          <p:cNvPicPr>
            <a:picLocks noChangeAspect="1"/>
          </p:cNvPicPr>
          <p:nvPr/>
        </p:nvPicPr>
        <p:blipFill>
          <a:blip r:embed="rId3" cstate="print"/>
          <a:stretch>
            <a:fillRect/>
          </a:stretch>
        </p:blipFill>
        <p:spPr>
          <a:xfrm>
            <a:off x="4067944" y="1484784"/>
            <a:ext cx="4690832" cy="4392488"/>
          </a:xfrm>
          <a:prstGeom prst="rect">
            <a:avLst/>
          </a:prstGeom>
          <a:ln>
            <a:noFill/>
          </a:ln>
          <a:effectLst>
            <a:softEdge rad="112500"/>
          </a:effectLst>
        </p:spPr>
      </p:pic>
      <p:sp>
        <p:nvSpPr>
          <p:cNvPr id="7" name="Прямоугольник 6"/>
          <p:cNvSpPr/>
          <p:nvPr/>
        </p:nvSpPr>
        <p:spPr>
          <a:xfrm>
            <a:off x="4860032" y="5805264"/>
            <a:ext cx="2908168" cy="369332"/>
          </a:xfrm>
          <a:prstGeom prst="rect">
            <a:avLst/>
          </a:prstGeom>
        </p:spPr>
        <p:txBody>
          <a:bodyPr wrap="none">
            <a:spAutoFit/>
          </a:bodyPr>
          <a:lstStyle/>
          <a:p>
            <a:r>
              <a:rPr lang="uk-UA" dirty="0" smtClean="0"/>
              <a:t>Тополя в сонячному світлі</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49.jpg"/>
          <p:cNvPicPr>
            <a:picLocks noGrp="1" noChangeAspect="1"/>
          </p:cNvPicPr>
          <p:nvPr>
            <p:ph idx="1"/>
          </p:nvPr>
        </p:nvPicPr>
        <p:blipFill>
          <a:blip r:embed="rId2" cstate="print"/>
          <a:stretch>
            <a:fillRect/>
          </a:stretch>
        </p:blipFill>
        <p:spPr>
          <a:xfrm>
            <a:off x="395537" y="1556792"/>
            <a:ext cx="4255222" cy="4392488"/>
          </a:xfrm>
          <a:prstGeom prst="rect">
            <a:avLst/>
          </a:prstGeom>
          <a:ln>
            <a:noFill/>
          </a:ln>
          <a:effectLst>
            <a:softEdge rad="112500"/>
          </a:effectLst>
        </p:spPr>
      </p:pic>
      <p:sp>
        <p:nvSpPr>
          <p:cNvPr id="3" name="Заголовок 2"/>
          <p:cNvSpPr>
            <a:spLocks noGrp="1"/>
          </p:cNvSpPr>
          <p:nvPr>
            <p:ph type="title"/>
          </p:nvPr>
        </p:nvSpPr>
        <p:spPr>
          <a:xfrm>
            <a:off x="3059832" y="116632"/>
            <a:ext cx="8229600" cy="1219200"/>
          </a:xfrm>
        </p:spPr>
        <p:txBody>
          <a:bodyPr/>
          <a:lstStyle/>
          <a:p>
            <a:r>
              <a:rPr lang="uk-UA" dirty="0" smtClean="0"/>
              <a:t>Картини митця</a:t>
            </a:r>
            <a:endParaRPr lang="ru-RU" dirty="0"/>
          </a:p>
        </p:txBody>
      </p:sp>
      <p:pic>
        <p:nvPicPr>
          <p:cNvPr id="5" name="Рисунок 4" descr="phoca_thumb_l_monet-claude-48.jpg"/>
          <p:cNvPicPr>
            <a:picLocks noChangeAspect="1"/>
          </p:cNvPicPr>
          <p:nvPr/>
        </p:nvPicPr>
        <p:blipFill>
          <a:blip r:embed="rId3" cstate="print"/>
          <a:stretch>
            <a:fillRect/>
          </a:stretch>
        </p:blipFill>
        <p:spPr>
          <a:xfrm>
            <a:off x="4716016" y="1556792"/>
            <a:ext cx="4150361" cy="4392488"/>
          </a:xfrm>
          <a:prstGeom prst="rect">
            <a:avLst/>
          </a:prstGeom>
          <a:ln>
            <a:noFill/>
          </a:ln>
          <a:effectLst>
            <a:softEdge rad="112500"/>
          </a:effectLst>
        </p:spPr>
      </p:pic>
      <p:sp>
        <p:nvSpPr>
          <p:cNvPr id="6" name="Прямоугольник 5"/>
          <p:cNvSpPr/>
          <p:nvPr/>
        </p:nvSpPr>
        <p:spPr>
          <a:xfrm>
            <a:off x="755576" y="5877272"/>
            <a:ext cx="3337324" cy="369332"/>
          </a:xfrm>
          <a:prstGeom prst="rect">
            <a:avLst/>
          </a:prstGeom>
        </p:spPr>
        <p:txBody>
          <a:bodyPr wrap="none">
            <a:spAutoFit/>
          </a:bodyPr>
          <a:lstStyle/>
          <a:p>
            <a:r>
              <a:rPr lang="uk-UA" dirty="0" smtClean="0"/>
              <a:t>Будівля парламенту в Лондоні</a:t>
            </a:r>
            <a:endParaRPr lang="ru-RU" dirty="0"/>
          </a:p>
        </p:txBody>
      </p:sp>
      <p:sp>
        <p:nvSpPr>
          <p:cNvPr id="7" name="Прямоугольник 6"/>
          <p:cNvSpPr/>
          <p:nvPr/>
        </p:nvSpPr>
        <p:spPr>
          <a:xfrm>
            <a:off x="5868144" y="5805264"/>
            <a:ext cx="1809726" cy="369332"/>
          </a:xfrm>
          <a:prstGeom prst="rect">
            <a:avLst/>
          </a:prstGeom>
        </p:spPr>
        <p:txBody>
          <a:bodyPr wrap="none">
            <a:spAutoFit/>
          </a:bodyPr>
          <a:lstStyle/>
          <a:p>
            <a:r>
              <a:rPr lang="uk-UA" dirty="0" smtClean="0"/>
              <a:t>Садова доріжка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15.jpg"/>
          <p:cNvPicPr>
            <a:picLocks noGrp="1" noChangeAspect="1"/>
          </p:cNvPicPr>
          <p:nvPr>
            <p:ph idx="1"/>
          </p:nvPr>
        </p:nvPicPr>
        <p:blipFill>
          <a:blip r:embed="rId2" cstate="print"/>
          <a:stretch>
            <a:fillRect/>
          </a:stretch>
        </p:blipFill>
        <p:spPr>
          <a:xfrm>
            <a:off x="539552" y="1484784"/>
            <a:ext cx="3354705" cy="4572000"/>
          </a:xfrm>
          <a:prstGeom prst="rect">
            <a:avLst/>
          </a:prstGeom>
          <a:ln>
            <a:noFill/>
          </a:ln>
          <a:effectLst>
            <a:softEdge rad="112500"/>
          </a:effectLst>
        </p:spPr>
      </p:pic>
      <p:sp>
        <p:nvSpPr>
          <p:cNvPr id="3" name="Заголовок 2"/>
          <p:cNvSpPr>
            <a:spLocks noGrp="1"/>
          </p:cNvSpPr>
          <p:nvPr>
            <p:ph type="title"/>
          </p:nvPr>
        </p:nvSpPr>
        <p:spPr>
          <a:xfrm>
            <a:off x="2987824" y="188640"/>
            <a:ext cx="8229600" cy="1219200"/>
          </a:xfrm>
        </p:spPr>
        <p:txBody>
          <a:bodyPr/>
          <a:lstStyle/>
          <a:p>
            <a:r>
              <a:rPr lang="uk-UA" dirty="0" smtClean="0"/>
              <a:t>Картини митця</a:t>
            </a:r>
            <a:endParaRPr lang="ru-RU" dirty="0"/>
          </a:p>
        </p:txBody>
      </p:sp>
      <p:pic>
        <p:nvPicPr>
          <p:cNvPr id="5" name="Рисунок 4" descr="phoca_thumb_l_monet-claude-16.jpg"/>
          <p:cNvPicPr>
            <a:picLocks noChangeAspect="1"/>
          </p:cNvPicPr>
          <p:nvPr/>
        </p:nvPicPr>
        <p:blipFill>
          <a:blip r:embed="rId3" cstate="print"/>
          <a:stretch>
            <a:fillRect/>
          </a:stretch>
        </p:blipFill>
        <p:spPr>
          <a:xfrm>
            <a:off x="3995936" y="1916832"/>
            <a:ext cx="4752528" cy="3888432"/>
          </a:xfrm>
          <a:prstGeom prst="rect">
            <a:avLst/>
          </a:prstGeom>
          <a:ln>
            <a:noFill/>
          </a:ln>
          <a:effectLst>
            <a:softEdge rad="112500"/>
          </a:effectLst>
        </p:spPr>
      </p:pic>
      <p:sp>
        <p:nvSpPr>
          <p:cNvPr id="6" name="Прямоугольник 5"/>
          <p:cNvSpPr/>
          <p:nvPr/>
        </p:nvSpPr>
        <p:spPr>
          <a:xfrm>
            <a:off x="1187624" y="5949280"/>
            <a:ext cx="2157514" cy="369332"/>
          </a:xfrm>
          <a:prstGeom prst="rect">
            <a:avLst/>
          </a:prstGeom>
        </p:spPr>
        <p:txBody>
          <a:bodyPr wrap="none">
            <a:spAutoFit/>
          </a:bodyPr>
          <a:lstStyle/>
          <a:p>
            <a:r>
              <a:rPr lang="ru-RU" dirty="0" smtClean="0"/>
              <a:t>Бульвар </a:t>
            </a:r>
            <a:r>
              <a:rPr lang="ru-RU" dirty="0" err="1" smtClean="0"/>
              <a:t>Капуцинів</a:t>
            </a:r>
            <a:endParaRPr lang="ru-RU" dirty="0"/>
          </a:p>
        </p:txBody>
      </p:sp>
      <p:sp>
        <p:nvSpPr>
          <p:cNvPr id="7" name="Прямоугольник 6"/>
          <p:cNvSpPr/>
          <p:nvPr/>
        </p:nvSpPr>
        <p:spPr>
          <a:xfrm>
            <a:off x="4932040" y="5733256"/>
            <a:ext cx="3163045" cy="369332"/>
          </a:xfrm>
          <a:prstGeom prst="rect">
            <a:avLst/>
          </a:prstGeom>
        </p:spPr>
        <p:txBody>
          <a:bodyPr wrap="none">
            <a:spAutoFit/>
          </a:bodyPr>
          <a:lstStyle/>
          <a:p>
            <a:r>
              <a:rPr lang="uk-UA" dirty="0" smtClean="0"/>
              <a:t>Бульвар Капуцинів у Парижі</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14.jpg"/>
          <p:cNvPicPr>
            <a:picLocks noGrp="1" noChangeAspect="1"/>
          </p:cNvPicPr>
          <p:nvPr>
            <p:ph idx="1"/>
          </p:nvPr>
        </p:nvPicPr>
        <p:blipFill>
          <a:blip r:embed="rId2" cstate="print"/>
          <a:stretch>
            <a:fillRect/>
          </a:stretch>
        </p:blipFill>
        <p:spPr>
          <a:xfrm>
            <a:off x="467545" y="1412776"/>
            <a:ext cx="5338044" cy="3456384"/>
          </a:xfrm>
          <a:prstGeom prst="rect">
            <a:avLst/>
          </a:prstGeom>
          <a:ln>
            <a:noFill/>
          </a:ln>
          <a:effectLst>
            <a:softEdge rad="112500"/>
          </a:effectLst>
        </p:spPr>
      </p:pic>
      <p:sp>
        <p:nvSpPr>
          <p:cNvPr id="3" name="Заголовок 2"/>
          <p:cNvSpPr>
            <a:spLocks noGrp="1"/>
          </p:cNvSpPr>
          <p:nvPr>
            <p:ph type="title"/>
          </p:nvPr>
        </p:nvSpPr>
        <p:spPr>
          <a:xfrm>
            <a:off x="2987824" y="116632"/>
            <a:ext cx="8229600" cy="1219200"/>
          </a:xfrm>
        </p:spPr>
        <p:txBody>
          <a:bodyPr/>
          <a:lstStyle/>
          <a:p>
            <a:r>
              <a:rPr lang="uk-UA" dirty="0" smtClean="0"/>
              <a:t>Картини митця</a:t>
            </a:r>
            <a:endParaRPr lang="ru-RU" dirty="0"/>
          </a:p>
        </p:txBody>
      </p:sp>
      <p:pic>
        <p:nvPicPr>
          <p:cNvPr id="5" name="Рисунок 4" descr="phoca_thumb_l_monet-claude-19.jpg"/>
          <p:cNvPicPr>
            <a:picLocks noChangeAspect="1"/>
          </p:cNvPicPr>
          <p:nvPr/>
        </p:nvPicPr>
        <p:blipFill>
          <a:blip r:embed="rId3" cstate="print"/>
          <a:stretch>
            <a:fillRect/>
          </a:stretch>
        </p:blipFill>
        <p:spPr>
          <a:xfrm>
            <a:off x="4067944" y="2996952"/>
            <a:ext cx="4665643" cy="3528392"/>
          </a:xfrm>
          <a:prstGeom prst="rect">
            <a:avLst/>
          </a:prstGeom>
          <a:ln>
            <a:noFill/>
          </a:ln>
          <a:effectLst>
            <a:softEdge rad="112500"/>
          </a:effectLst>
        </p:spPr>
      </p:pic>
      <p:sp>
        <p:nvSpPr>
          <p:cNvPr id="6" name="Прямоугольник 5"/>
          <p:cNvSpPr/>
          <p:nvPr/>
        </p:nvSpPr>
        <p:spPr>
          <a:xfrm>
            <a:off x="467544" y="4581128"/>
            <a:ext cx="4572000" cy="646331"/>
          </a:xfrm>
          <a:prstGeom prst="rect">
            <a:avLst/>
          </a:prstGeom>
        </p:spPr>
        <p:txBody>
          <a:bodyPr>
            <a:spAutoFit/>
          </a:bodyPr>
          <a:lstStyle/>
          <a:p>
            <a:endParaRPr lang="ru-RU" dirty="0" smtClean="0"/>
          </a:p>
          <a:p>
            <a:r>
              <a:rPr lang="ru-RU" dirty="0" smtClean="0"/>
              <a:t>Регата в </a:t>
            </a:r>
            <a:r>
              <a:rPr lang="ru-RU" dirty="0" err="1" smtClean="0"/>
              <a:t>Аржантеї</a:t>
            </a:r>
            <a:endParaRPr lang="ru-RU" dirty="0"/>
          </a:p>
        </p:txBody>
      </p:sp>
      <p:sp>
        <p:nvSpPr>
          <p:cNvPr id="7" name="Прямоугольник 6"/>
          <p:cNvSpPr/>
          <p:nvPr/>
        </p:nvSpPr>
        <p:spPr>
          <a:xfrm>
            <a:off x="5580112" y="2636912"/>
            <a:ext cx="3384376" cy="338554"/>
          </a:xfrm>
          <a:prstGeom prst="rect">
            <a:avLst/>
          </a:prstGeom>
        </p:spPr>
        <p:txBody>
          <a:bodyPr wrap="square">
            <a:spAutoFit/>
          </a:bodyPr>
          <a:lstStyle/>
          <a:p>
            <a:r>
              <a:rPr lang="uk-UA" sz="1600" dirty="0" smtClean="0"/>
              <a:t>Заводь на Сені поблизу </a:t>
            </a:r>
            <a:r>
              <a:rPr lang="uk-UA" sz="1600" dirty="0" err="1" smtClean="0"/>
              <a:t>Аржантея</a:t>
            </a:r>
            <a:endParaRPr lang="ru-RU"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21.jpg"/>
          <p:cNvPicPr>
            <a:picLocks noGrp="1" noChangeAspect="1"/>
          </p:cNvPicPr>
          <p:nvPr>
            <p:ph idx="1"/>
          </p:nvPr>
        </p:nvPicPr>
        <p:blipFill>
          <a:blip r:embed="rId2" cstate="print"/>
          <a:stretch>
            <a:fillRect/>
          </a:stretch>
        </p:blipFill>
        <p:spPr>
          <a:xfrm>
            <a:off x="539552" y="1412776"/>
            <a:ext cx="4063191" cy="4680520"/>
          </a:xfrm>
          <a:prstGeom prst="rect">
            <a:avLst/>
          </a:prstGeom>
          <a:ln>
            <a:noFill/>
          </a:ln>
          <a:effectLst>
            <a:softEdge rad="112500"/>
          </a:effectLst>
        </p:spPr>
      </p:pic>
      <p:sp>
        <p:nvSpPr>
          <p:cNvPr id="3" name="Заголовок 2"/>
          <p:cNvSpPr>
            <a:spLocks noGrp="1"/>
          </p:cNvSpPr>
          <p:nvPr>
            <p:ph type="title"/>
          </p:nvPr>
        </p:nvSpPr>
        <p:spPr>
          <a:xfrm>
            <a:off x="2699792" y="116632"/>
            <a:ext cx="8229600" cy="1219200"/>
          </a:xfrm>
        </p:spPr>
        <p:txBody>
          <a:bodyPr/>
          <a:lstStyle/>
          <a:p>
            <a:r>
              <a:rPr lang="uk-UA" dirty="0" smtClean="0"/>
              <a:t>Картини митця</a:t>
            </a:r>
            <a:endParaRPr lang="ru-RU" dirty="0"/>
          </a:p>
        </p:txBody>
      </p:sp>
      <p:sp>
        <p:nvSpPr>
          <p:cNvPr id="5" name="Прямоугольник 4"/>
          <p:cNvSpPr/>
          <p:nvPr/>
        </p:nvSpPr>
        <p:spPr>
          <a:xfrm>
            <a:off x="755576" y="5949280"/>
            <a:ext cx="3743012" cy="369332"/>
          </a:xfrm>
          <a:prstGeom prst="rect">
            <a:avLst/>
          </a:prstGeom>
        </p:spPr>
        <p:txBody>
          <a:bodyPr wrap="none">
            <a:spAutoFit/>
          </a:bodyPr>
          <a:lstStyle/>
          <a:p>
            <a:r>
              <a:rPr lang="uk-UA" dirty="0" smtClean="0"/>
              <a:t>Вітрильник у </a:t>
            </a:r>
            <a:r>
              <a:rPr lang="uk-UA" dirty="0" err="1" smtClean="0"/>
              <a:t>Ле-Пті-Жаневільере</a:t>
            </a:r>
            <a:endParaRPr lang="ru-RU" dirty="0"/>
          </a:p>
        </p:txBody>
      </p:sp>
      <p:pic>
        <p:nvPicPr>
          <p:cNvPr id="7" name="Рисунок 6" descr="phoca_thumb_l_monet-claude-18.jpg"/>
          <p:cNvPicPr>
            <a:picLocks noChangeAspect="1"/>
          </p:cNvPicPr>
          <p:nvPr/>
        </p:nvPicPr>
        <p:blipFill>
          <a:blip r:embed="rId3" cstate="print"/>
          <a:stretch>
            <a:fillRect/>
          </a:stretch>
        </p:blipFill>
        <p:spPr>
          <a:xfrm>
            <a:off x="4644008" y="1412776"/>
            <a:ext cx="4248472" cy="4608512"/>
          </a:xfrm>
          <a:prstGeom prst="rect">
            <a:avLst/>
          </a:prstGeom>
          <a:ln>
            <a:noFill/>
          </a:ln>
          <a:effectLst>
            <a:softEdge rad="112500"/>
          </a:effectLst>
        </p:spPr>
      </p:pic>
      <p:sp>
        <p:nvSpPr>
          <p:cNvPr id="8" name="Прямоугольник 7"/>
          <p:cNvSpPr/>
          <p:nvPr/>
        </p:nvSpPr>
        <p:spPr>
          <a:xfrm>
            <a:off x="5940152" y="5877272"/>
            <a:ext cx="1988493" cy="369332"/>
          </a:xfrm>
          <a:prstGeom prst="rect">
            <a:avLst/>
          </a:prstGeom>
        </p:spPr>
        <p:txBody>
          <a:bodyPr wrap="none">
            <a:spAutoFit/>
          </a:bodyPr>
          <a:lstStyle/>
          <a:p>
            <a:r>
              <a:rPr lang="uk-UA" dirty="0" smtClean="0"/>
              <a:t>Осінь в </a:t>
            </a:r>
            <a:r>
              <a:rPr lang="uk-UA" dirty="0" err="1" smtClean="0"/>
              <a:t>Аржантеї</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phoca_thumb_l_monet-claude-17.jpg"/>
          <p:cNvPicPr>
            <a:picLocks noGrp="1" noChangeAspect="1"/>
          </p:cNvPicPr>
          <p:nvPr>
            <p:ph idx="1"/>
          </p:nvPr>
        </p:nvPicPr>
        <p:blipFill>
          <a:blip r:embed="rId2" cstate="print"/>
          <a:stretch>
            <a:fillRect/>
          </a:stretch>
        </p:blipFill>
        <p:spPr>
          <a:xfrm>
            <a:off x="323528" y="1052736"/>
            <a:ext cx="4038977" cy="2913112"/>
          </a:xfrm>
          <a:prstGeom prst="rect">
            <a:avLst/>
          </a:prstGeom>
          <a:ln>
            <a:noFill/>
          </a:ln>
          <a:effectLst>
            <a:softEdge rad="112500"/>
          </a:effectLst>
        </p:spPr>
      </p:pic>
      <p:sp>
        <p:nvSpPr>
          <p:cNvPr id="3" name="Заголовок 2"/>
          <p:cNvSpPr>
            <a:spLocks noGrp="1"/>
          </p:cNvSpPr>
          <p:nvPr>
            <p:ph type="title"/>
          </p:nvPr>
        </p:nvSpPr>
        <p:spPr>
          <a:xfrm>
            <a:off x="2555776" y="-99392"/>
            <a:ext cx="8229600" cy="1219200"/>
          </a:xfrm>
        </p:spPr>
        <p:txBody>
          <a:bodyPr/>
          <a:lstStyle/>
          <a:p>
            <a:r>
              <a:rPr lang="uk-UA" dirty="0" smtClean="0"/>
              <a:t>Картини митця</a:t>
            </a:r>
            <a:endParaRPr lang="ru-RU" dirty="0"/>
          </a:p>
        </p:txBody>
      </p:sp>
      <p:pic>
        <p:nvPicPr>
          <p:cNvPr id="5" name="Рисунок 4" descr="phoca_thumb_l_monet-claude-22.jpg"/>
          <p:cNvPicPr>
            <a:picLocks noChangeAspect="1"/>
          </p:cNvPicPr>
          <p:nvPr/>
        </p:nvPicPr>
        <p:blipFill>
          <a:blip r:embed="rId3" cstate="print"/>
          <a:stretch>
            <a:fillRect/>
          </a:stretch>
        </p:blipFill>
        <p:spPr>
          <a:xfrm>
            <a:off x="3275856" y="3068960"/>
            <a:ext cx="5458206" cy="3411379"/>
          </a:xfrm>
          <a:prstGeom prst="rect">
            <a:avLst/>
          </a:prstGeom>
          <a:ln>
            <a:noFill/>
          </a:ln>
          <a:effectLst>
            <a:softEdge rad="112500"/>
          </a:effectLst>
        </p:spPr>
      </p:pic>
      <p:sp>
        <p:nvSpPr>
          <p:cNvPr id="6" name="Прямоугольник 5"/>
          <p:cNvSpPr/>
          <p:nvPr/>
        </p:nvSpPr>
        <p:spPr>
          <a:xfrm>
            <a:off x="5220072" y="2708920"/>
            <a:ext cx="3521092" cy="369332"/>
          </a:xfrm>
          <a:prstGeom prst="rect">
            <a:avLst/>
          </a:prstGeom>
        </p:spPr>
        <p:txBody>
          <a:bodyPr wrap="none">
            <a:spAutoFit/>
          </a:bodyPr>
          <a:lstStyle/>
          <a:p>
            <a:r>
              <a:rPr lang="uk-UA" dirty="0" smtClean="0"/>
              <a:t>Вітрильники, регата в </a:t>
            </a:r>
            <a:r>
              <a:rPr lang="uk-UA" dirty="0" err="1" smtClean="0"/>
              <a:t>Аржантеї</a:t>
            </a:r>
            <a:endParaRPr lang="ru-RU" dirty="0"/>
          </a:p>
        </p:txBody>
      </p:sp>
      <p:sp>
        <p:nvSpPr>
          <p:cNvPr id="7" name="Прямоугольник 6"/>
          <p:cNvSpPr/>
          <p:nvPr/>
        </p:nvSpPr>
        <p:spPr>
          <a:xfrm>
            <a:off x="1763688" y="3933056"/>
            <a:ext cx="764953" cy="369332"/>
          </a:xfrm>
          <a:prstGeom prst="rect">
            <a:avLst/>
          </a:prstGeom>
        </p:spPr>
        <p:txBody>
          <a:bodyPr wrap="none">
            <a:spAutoFit/>
          </a:bodyPr>
          <a:lstStyle/>
          <a:p>
            <a:r>
              <a:rPr lang="ru-RU" dirty="0" smtClean="0"/>
              <a:t>Маки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errasa-v-sent-adress.jpg"/>
          <p:cNvPicPr>
            <a:picLocks noGrp="1" noChangeAspect="1"/>
          </p:cNvPicPr>
          <p:nvPr>
            <p:ph idx="1"/>
          </p:nvPr>
        </p:nvPicPr>
        <p:blipFill>
          <a:blip r:embed="rId2" cstate="print"/>
          <a:stretch>
            <a:fillRect/>
          </a:stretch>
        </p:blipFill>
        <p:spPr>
          <a:xfrm>
            <a:off x="755576" y="1196752"/>
            <a:ext cx="3987502" cy="2885839"/>
          </a:xfrm>
          <a:prstGeom prst="rect">
            <a:avLst/>
          </a:prstGeom>
          <a:ln>
            <a:noFill/>
          </a:ln>
          <a:effectLst>
            <a:softEdge rad="112500"/>
          </a:effectLst>
        </p:spPr>
      </p:pic>
      <p:sp>
        <p:nvSpPr>
          <p:cNvPr id="3" name="Заголовок 2"/>
          <p:cNvSpPr>
            <a:spLocks noGrp="1"/>
          </p:cNvSpPr>
          <p:nvPr>
            <p:ph type="title"/>
          </p:nvPr>
        </p:nvSpPr>
        <p:spPr>
          <a:xfrm>
            <a:off x="2267744" y="0"/>
            <a:ext cx="8229600" cy="1219200"/>
          </a:xfrm>
        </p:spPr>
        <p:txBody>
          <a:bodyPr/>
          <a:lstStyle/>
          <a:p>
            <a:r>
              <a:rPr lang="uk-UA" dirty="0" smtClean="0"/>
              <a:t>Тераса в </a:t>
            </a:r>
            <a:r>
              <a:rPr lang="uk-UA" dirty="0" err="1" smtClean="0"/>
              <a:t>Сент-Адресс</a:t>
            </a:r>
            <a:endParaRPr lang="ru-RU" dirty="0"/>
          </a:p>
        </p:txBody>
      </p:sp>
      <p:sp>
        <p:nvSpPr>
          <p:cNvPr id="5" name="Прямоугольник 4"/>
          <p:cNvSpPr/>
          <p:nvPr/>
        </p:nvSpPr>
        <p:spPr>
          <a:xfrm>
            <a:off x="4716016" y="2996952"/>
            <a:ext cx="3960440" cy="923330"/>
          </a:xfrm>
          <a:prstGeom prst="rect">
            <a:avLst/>
          </a:prstGeom>
        </p:spPr>
        <p:txBody>
          <a:bodyPr wrap="square">
            <a:spAutoFit/>
          </a:bodyPr>
          <a:lstStyle/>
          <a:p>
            <a:r>
              <a:rPr lang="uk-UA" dirty="0" smtClean="0"/>
              <a:t>Один з ранніх шедеврів Моне , ця картина являє собою не тільки художню , а й біографічну цінність..</a:t>
            </a:r>
            <a:endParaRPr lang="ru-RU" dirty="0"/>
          </a:p>
        </p:txBody>
      </p:sp>
      <p:sp>
        <p:nvSpPr>
          <p:cNvPr id="6" name="Прямоугольник 5"/>
          <p:cNvSpPr/>
          <p:nvPr/>
        </p:nvSpPr>
        <p:spPr>
          <a:xfrm>
            <a:off x="755576" y="4941168"/>
            <a:ext cx="7632848" cy="1477328"/>
          </a:xfrm>
          <a:prstGeom prst="rect">
            <a:avLst/>
          </a:prstGeom>
        </p:spPr>
        <p:txBody>
          <a:bodyPr wrap="square">
            <a:spAutoFit/>
          </a:bodyPr>
          <a:lstStyle/>
          <a:p>
            <a:r>
              <a:rPr lang="uk-UA" dirty="0" smtClean="0"/>
              <a:t>Дві фігури , що сидять в кріслах  - це батько Моне  і, ймовірно , тітка. Перед ними стоїть кузина художника з невідомим . У цей період Моне ще прагнув до суворого побудови картини: вона чітко прописана , ретельно вивірена по композиції і мало нагадує м'які , розмиті тони робіт художника пізнішого періоду </a:t>
            </a:r>
            <a:endParaRPr lang="ru-RU" dirty="0"/>
          </a:p>
        </p:txBody>
      </p:sp>
      <p:sp>
        <p:nvSpPr>
          <p:cNvPr id="7" name="Прямоугольник 6"/>
          <p:cNvSpPr/>
          <p:nvPr/>
        </p:nvSpPr>
        <p:spPr>
          <a:xfrm>
            <a:off x="4716016" y="1772816"/>
            <a:ext cx="4572000" cy="923330"/>
          </a:xfrm>
          <a:prstGeom prst="rect">
            <a:avLst/>
          </a:prstGeom>
        </p:spPr>
        <p:txBody>
          <a:bodyPr>
            <a:spAutoFit/>
          </a:bodyPr>
          <a:lstStyle/>
          <a:p>
            <a:r>
              <a:rPr lang="uk-UA" dirty="0" smtClean="0"/>
              <a:t>Написана приблизно в 1867 році. </a:t>
            </a:r>
            <a:br>
              <a:rPr lang="uk-UA" dirty="0" smtClean="0"/>
            </a:br>
            <a:r>
              <a:rPr lang="uk-UA" dirty="0" smtClean="0"/>
              <a:t>Розмір 98 * 130 см. </a:t>
            </a:r>
            <a:br>
              <a:rPr lang="uk-UA" dirty="0" smtClean="0"/>
            </a:br>
            <a:r>
              <a:rPr lang="uk-UA" dirty="0" smtClean="0"/>
              <a:t>Музей Метрополітен, Нью-Йорк</a:t>
            </a:r>
            <a:endParaRPr lang="ru-RU" dirty="0"/>
          </a:p>
        </p:txBody>
      </p:sp>
      <p:sp>
        <p:nvSpPr>
          <p:cNvPr id="8" name="Прямоугольник 7"/>
          <p:cNvSpPr/>
          <p:nvPr/>
        </p:nvSpPr>
        <p:spPr>
          <a:xfrm>
            <a:off x="827584" y="4077072"/>
            <a:ext cx="7200800" cy="923330"/>
          </a:xfrm>
          <a:prstGeom prst="rect">
            <a:avLst/>
          </a:prstGeom>
        </p:spPr>
        <p:txBody>
          <a:bodyPr wrap="square">
            <a:spAutoFit/>
          </a:bodyPr>
          <a:lstStyle/>
          <a:p>
            <a:r>
              <a:rPr lang="uk-UA" dirty="0" smtClean="0"/>
              <a:t>Вона написана в той період , коли художник страждає від потреби залишити Париж ( свою вагітну кохану ) і повернутися в батьківський будинок у </a:t>
            </a:r>
            <a:r>
              <a:rPr lang="uk-UA" dirty="0" err="1" smtClean="0"/>
              <a:t>Сент-</a:t>
            </a:r>
            <a:r>
              <a:rPr lang="uk-UA" dirty="0" smtClean="0"/>
              <a:t> адреса, передмісті Гавра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524000"/>
            <a:ext cx="8435280" cy="2265040"/>
          </a:xfrm>
          <a:prstGeom prst="roundRect">
            <a:avLst/>
          </a:prstGeom>
        </p:spPr>
        <p:txBody>
          <a:bodyPr>
            <a:normAutofit fontScale="85000" lnSpcReduction="20000"/>
          </a:bodyPr>
          <a:lstStyle/>
          <a:p>
            <a:r>
              <a:rPr lang="uk-UA" dirty="0" smtClean="0"/>
              <a:t>Клод Моне був душею всього імпресіоністського напряму. Його невтомна пристрасть до вивчення світлових ефектів стала наріжним каменем імпресіонізму. Хоча Моне протягом своєї кар'єри не раз піддавався осміянню за те, що його картини «нічого не виражають», до кінця життя художника його величезні досягнення були повсюдно прийняті й оцінені по заслугах</a:t>
            </a:r>
            <a:endParaRPr lang="ru-RU" dirty="0"/>
          </a:p>
        </p:txBody>
      </p:sp>
      <p:sp>
        <p:nvSpPr>
          <p:cNvPr id="3" name="Заголовок 2"/>
          <p:cNvSpPr>
            <a:spLocks noGrp="1"/>
          </p:cNvSpPr>
          <p:nvPr>
            <p:ph type="title"/>
          </p:nvPr>
        </p:nvSpPr>
        <p:spPr>
          <a:xfrm>
            <a:off x="2843808" y="476672"/>
            <a:ext cx="3322712" cy="756320"/>
          </a:xfrm>
        </p:spPr>
        <p:style>
          <a:lnRef idx="0">
            <a:schemeClr val="accent6"/>
          </a:lnRef>
          <a:fillRef idx="3">
            <a:schemeClr val="accent6"/>
          </a:fillRef>
          <a:effectRef idx="3">
            <a:schemeClr val="accent6"/>
          </a:effectRef>
          <a:fontRef idx="minor">
            <a:schemeClr val="lt1"/>
          </a:fontRef>
        </p:style>
        <p:txBody>
          <a:bodyPr/>
          <a:lstStyle/>
          <a:p>
            <a:r>
              <a:rPr lang="uk-UA" dirty="0" smtClean="0"/>
              <a:t>   Висновок</a:t>
            </a:r>
            <a:endParaRPr lang="ru-RU" dirty="0"/>
          </a:p>
        </p:txBody>
      </p:sp>
      <p:pic>
        <p:nvPicPr>
          <p:cNvPr id="5" name="Рисунок 4" descr="phoca_thumb_l_monet-claude-52.jpg"/>
          <p:cNvPicPr>
            <a:picLocks noChangeAspect="1"/>
          </p:cNvPicPr>
          <p:nvPr/>
        </p:nvPicPr>
        <p:blipFill>
          <a:blip r:embed="rId2" cstate="print"/>
          <a:stretch>
            <a:fillRect/>
          </a:stretch>
        </p:blipFill>
        <p:spPr>
          <a:xfrm rot="21226686">
            <a:off x="1562059" y="3545169"/>
            <a:ext cx="2309436" cy="3048760"/>
          </a:xfrm>
          <a:prstGeom prst="rect">
            <a:avLst/>
          </a:prstGeom>
          <a:ln>
            <a:noFill/>
          </a:ln>
          <a:effectLst>
            <a:softEdge rad="112500"/>
          </a:effectLst>
        </p:spPr>
      </p:pic>
      <p:pic>
        <p:nvPicPr>
          <p:cNvPr id="6" name="Рисунок 5" descr="369px-Claude_Monet_1899_Nadar.jpg"/>
          <p:cNvPicPr>
            <a:picLocks noChangeAspect="1"/>
          </p:cNvPicPr>
          <p:nvPr/>
        </p:nvPicPr>
        <p:blipFill>
          <a:blip r:embed="rId3" cstate="print"/>
          <a:stretch>
            <a:fillRect/>
          </a:stretch>
        </p:blipFill>
        <p:spPr>
          <a:xfrm rot="579489">
            <a:off x="4888118" y="3591869"/>
            <a:ext cx="2245265" cy="309975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лариса\AppData\Local\Microsoft\Windows\Temporary Internet Files\Content.IE5\7SVZD6NZ\MP900402742[1].jpg"/>
          <p:cNvPicPr>
            <a:picLocks noChangeAspect="1" noChangeArrowheads="1"/>
          </p:cNvPicPr>
          <p:nvPr/>
        </p:nvPicPr>
        <p:blipFill>
          <a:blip r:embed="rId2" cstate="print"/>
          <a:srcRect/>
          <a:stretch>
            <a:fillRect/>
          </a:stretch>
        </p:blipFill>
        <p:spPr bwMode="auto">
          <a:xfrm rot="387160">
            <a:off x="4633729" y="3784007"/>
            <a:ext cx="3901440" cy="2599944"/>
          </a:xfrm>
          <a:prstGeom prst="rect">
            <a:avLst/>
          </a:prstGeom>
          <a:ln>
            <a:noFill/>
          </a:ln>
          <a:effectLst>
            <a:softEdge rad="112500"/>
          </a:effectLst>
        </p:spPr>
      </p:pic>
      <p:pic>
        <p:nvPicPr>
          <p:cNvPr id="2051" name="Picture 3" descr="C:\Users\лариса\AppData\Local\Microsoft\Windows\Temporary Internet Files\Content.IE5\U064FWJ2\MP900403207[1].jpg"/>
          <p:cNvPicPr>
            <a:picLocks noChangeAspect="1" noChangeArrowheads="1"/>
          </p:cNvPicPr>
          <p:nvPr/>
        </p:nvPicPr>
        <p:blipFill>
          <a:blip r:embed="rId3" cstate="print"/>
          <a:srcRect/>
          <a:stretch>
            <a:fillRect/>
          </a:stretch>
        </p:blipFill>
        <p:spPr bwMode="auto">
          <a:xfrm rot="21019306">
            <a:off x="715085" y="413427"/>
            <a:ext cx="2081784" cy="3121152"/>
          </a:xfrm>
          <a:prstGeom prst="rect">
            <a:avLst/>
          </a:prstGeom>
          <a:ln>
            <a:noFill/>
          </a:ln>
          <a:effectLst>
            <a:softEdge rad="112500"/>
          </a:effectLst>
        </p:spPr>
      </p:pic>
      <p:sp>
        <p:nvSpPr>
          <p:cNvPr id="8" name="Прямоугольник 7"/>
          <p:cNvSpPr/>
          <p:nvPr/>
        </p:nvSpPr>
        <p:spPr>
          <a:xfrm rot="20451030">
            <a:off x="1149543" y="2597991"/>
            <a:ext cx="7397490" cy="1015663"/>
          </a:xfrm>
          <a:prstGeom prst="rect">
            <a:avLst/>
          </a:prstGeom>
        </p:spPr>
        <p:txBody>
          <a:bodyPr wrap="square">
            <a:prstTxWarp prst="textWave2">
              <a:avLst/>
            </a:prstTxWarp>
            <a:spAutoFit/>
          </a:bodyPr>
          <a:lstStyle/>
          <a:p>
            <a:r>
              <a:rPr lang="uk-UA"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Дякую за перегляд!</a:t>
            </a:r>
            <a:endParaRPr lang="ru-RU"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79912" y="1556792"/>
            <a:ext cx="4978896" cy="5112568"/>
          </a:xfrm>
        </p:spPr>
        <p:txBody>
          <a:bodyPr>
            <a:normAutofit fontScale="70000" lnSpcReduction="20000"/>
          </a:bodyPr>
          <a:lstStyle/>
          <a:p>
            <a:r>
              <a:rPr lang="ru-RU" dirty="0" smtClean="0"/>
              <a:t>Клод Оскар Моне </a:t>
            </a:r>
            <a:r>
              <a:rPr lang="ru-RU" dirty="0" err="1" smtClean="0"/>
              <a:t>народився</a:t>
            </a:r>
            <a:r>
              <a:rPr lang="ru-RU" dirty="0" smtClean="0"/>
              <a:t> 14 листопада 1840 в </a:t>
            </a:r>
            <a:r>
              <a:rPr lang="ru-RU" dirty="0" err="1" smtClean="0"/>
              <a:t>Парижі</a:t>
            </a:r>
            <a:r>
              <a:rPr lang="ru-RU" dirty="0" smtClean="0"/>
              <a:t>. Коли </a:t>
            </a:r>
            <a:r>
              <a:rPr lang="ru-RU" dirty="0" err="1" smtClean="0"/>
              <a:t>хлопчикові</a:t>
            </a:r>
            <a:r>
              <a:rPr lang="ru-RU" dirty="0" smtClean="0"/>
              <a:t> </a:t>
            </a:r>
            <a:r>
              <a:rPr lang="ru-RU" dirty="0" err="1" smtClean="0"/>
              <a:t>було</a:t>
            </a:r>
            <a:r>
              <a:rPr lang="ru-RU" dirty="0" smtClean="0"/>
              <a:t> </a:t>
            </a:r>
            <a:r>
              <a:rPr lang="ru-RU" dirty="0" err="1" smtClean="0"/>
              <a:t>п'ять</a:t>
            </a:r>
            <a:r>
              <a:rPr lang="ru-RU" dirty="0" smtClean="0"/>
              <a:t> </a:t>
            </a:r>
            <a:r>
              <a:rPr lang="ru-RU" dirty="0" err="1" smtClean="0"/>
              <a:t>років</a:t>
            </a:r>
            <a:r>
              <a:rPr lang="ru-RU" dirty="0" smtClean="0"/>
              <a:t>, родина </a:t>
            </a:r>
            <a:r>
              <a:rPr lang="ru-RU" dirty="0" err="1" smtClean="0"/>
              <a:t>переїхала</a:t>
            </a:r>
            <a:r>
              <a:rPr lang="ru-RU" dirty="0" smtClean="0"/>
              <a:t> до </a:t>
            </a:r>
            <a:r>
              <a:rPr lang="ru-RU" dirty="0" err="1" smtClean="0"/>
              <a:t>Нормандії</a:t>
            </a:r>
            <a:r>
              <a:rPr lang="ru-RU" dirty="0" smtClean="0"/>
              <a:t>, у Гавр. </a:t>
            </a:r>
            <a:r>
              <a:rPr lang="ru-RU" dirty="0" err="1" smtClean="0"/>
              <a:t>Батько</a:t>
            </a:r>
            <a:r>
              <a:rPr lang="ru-RU" dirty="0" smtClean="0"/>
              <a:t> </a:t>
            </a:r>
            <a:r>
              <a:rPr lang="ru-RU" dirty="0" err="1" smtClean="0"/>
              <a:t>хотів</a:t>
            </a:r>
            <a:r>
              <a:rPr lang="ru-RU" dirty="0" smtClean="0"/>
              <a:t>, </a:t>
            </a:r>
            <a:r>
              <a:rPr lang="ru-RU" dirty="0" err="1" smtClean="0"/>
              <a:t>щоб</a:t>
            </a:r>
            <a:r>
              <a:rPr lang="ru-RU" dirty="0" smtClean="0"/>
              <a:t> Клод став </a:t>
            </a:r>
            <a:r>
              <a:rPr lang="ru-RU" dirty="0" err="1" smtClean="0">
                <a:hlinkClick r:id="rId3" tooltip="Бакалія"/>
              </a:rPr>
              <a:t>бакалійником</a:t>
            </a:r>
            <a:r>
              <a:rPr lang="ru-RU" dirty="0" smtClean="0"/>
              <a:t> </a:t>
            </a:r>
            <a:r>
              <a:rPr lang="ru-RU" dirty="0" err="1" smtClean="0"/>
              <a:t>і</a:t>
            </a:r>
            <a:r>
              <a:rPr lang="ru-RU" dirty="0" smtClean="0"/>
              <a:t> </a:t>
            </a:r>
            <a:r>
              <a:rPr lang="ru-RU" dirty="0" err="1" smtClean="0"/>
              <a:t>приєднався</a:t>
            </a:r>
            <a:r>
              <a:rPr lang="ru-RU" dirty="0" smtClean="0"/>
              <a:t> до </a:t>
            </a:r>
            <a:r>
              <a:rPr lang="ru-RU" dirty="0" err="1" smtClean="0"/>
              <a:t>сімейного</a:t>
            </a:r>
            <a:r>
              <a:rPr lang="ru-RU" dirty="0" smtClean="0"/>
              <a:t> </a:t>
            </a:r>
            <a:r>
              <a:rPr lang="ru-RU" dirty="0" err="1" smtClean="0"/>
              <a:t>бізнесу</a:t>
            </a:r>
            <a:r>
              <a:rPr lang="ru-RU" dirty="0" smtClean="0"/>
              <a:t>, </a:t>
            </a:r>
            <a:r>
              <a:rPr lang="ru-RU" dirty="0" err="1" smtClean="0"/>
              <a:t>але</a:t>
            </a:r>
            <a:r>
              <a:rPr lang="ru-RU" dirty="0" smtClean="0"/>
              <a:t> </a:t>
            </a:r>
            <a:r>
              <a:rPr lang="ru-RU" dirty="0" err="1" smtClean="0"/>
              <a:t>син</a:t>
            </a:r>
            <a:r>
              <a:rPr lang="ru-RU" dirty="0" smtClean="0"/>
              <a:t> </a:t>
            </a:r>
            <a:r>
              <a:rPr lang="ru-RU" dirty="0" err="1" smtClean="0"/>
              <a:t>з</a:t>
            </a:r>
            <a:r>
              <a:rPr lang="ru-RU" dirty="0" smtClean="0"/>
              <a:t> </a:t>
            </a:r>
            <a:r>
              <a:rPr lang="ru-RU" dirty="0" err="1" smtClean="0"/>
              <a:t>дитинства</a:t>
            </a:r>
            <a:r>
              <a:rPr lang="ru-RU" dirty="0" smtClean="0"/>
              <a:t> </a:t>
            </a:r>
            <a:r>
              <a:rPr lang="ru-RU" dirty="0" err="1" smtClean="0"/>
              <a:t>захоплювався</a:t>
            </a:r>
            <a:r>
              <a:rPr lang="ru-RU" dirty="0" smtClean="0"/>
              <a:t> </a:t>
            </a:r>
            <a:r>
              <a:rPr lang="ru-RU" dirty="0" err="1" smtClean="0"/>
              <a:t>образотворчим</a:t>
            </a:r>
            <a:r>
              <a:rPr lang="ru-RU" dirty="0" smtClean="0"/>
              <a:t> </a:t>
            </a:r>
            <a:r>
              <a:rPr lang="ru-RU" dirty="0" err="1" smtClean="0"/>
              <a:t>мистецтвом</a:t>
            </a:r>
            <a:r>
              <a:rPr lang="ru-RU" dirty="0" smtClean="0"/>
              <a:t>, </a:t>
            </a:r>
            <a:r>
              <a:rPr lang="ru-RU" dirty="0" err="1" smtClean="0"/>
              <a:t>зокрема</a:t>
            </a:r>
            <a:r>
              <a:rPr lang="ru-RU" dirty="0" smtClean="0"/>
              <a:t> </a:t>
            </a:r>
            <a:r>
              <a:rPr lang="ru-RU" dirty="0" err="1" smtClean="0"/>
              <a:t>із</a:t>
            </a:r>
            <a:r>
              <a:rPr lang="ru-RU" dirty="0" smtClean="0"/>
              <a:t> </a:t>
            </a:r>
            <a:r>
              <a:rPr lang="ru-RU" dirty="0" err="1" smtClean="0"/>
              <a:t>задоволенням</a:t>
            </a:r>
            <a:r>
              <a:rPr lang="ru-RU" dirty="0" smtClean="0"/>
              <a:t> </a:t>
            </a:r>
            <a:r>
              <a:rPr lang="ru-RU" dirty="0" err="1" smtClean="0"/>
              <a:t>малював</a:t>
            </a:r>
            <a:r>
              <a:rPr lang="ru-RU" dirty="0" smtClean="0"/>
              <a:t> </a:t>
            </a:r>
            <a:r>
              <a:rPr lang="ru-RU" dirty="0" err="1" smtClean="0">
                <a:hlinkClick r:id="rId4" tooltip="Карикатура"/>
              </a:rPr>
              <a:t>карикатури</a:t>
            </a:r>
            <a:r>
              <a:rPr lang="ru-RU" dirty="0" smtClean="0"/>
              <a:t>. На </a:t>
            </a:r>
            <a:r>
              <a:rPr lang="ru-RU" dirty="0" err="1" smtClean="0"/>
              <a:t>морському</a:t>
            </a:r>
            <a:r>
              <a:rPr lang="ru-RU" dirty="0" smtClean="0"/>
              <a:t> </a:t>
            </a:r>
            <a:r>
              <a:rPr lang="ru-RU" dirty="0" err="1" smtClean="0"/>
              <a:t>узбережжі</a:t>
            </a:r>
            <a:r>
              <a:rPr lang="ru-RU" dirty="0" smtClean="0"/>
              <a:t> </a:t>
            </a:r>
            <a:r>
              <a:rPr lang="ru-RU" dirty="0" err="1" smtClean="0"/>
              <a:t>Нормандії</a:t>
            </a:r>
            <a:r>
              <a:rPr lang="ru-RU" dirty="0" smtClean="0"/>
              <a:t> Моне </a:t>
            </a:r>
            <a:r>
              <a:rPr lang="ru-RU" dirty="0" err="1" smtClean="0"/>
              <a:t>зустрів</a:t>
            </a:r>
            <a:r>
              <a:rPr lang="ru-RU" dirty="0" smtClean="0"/>
              <a:t> Ежена </a:t>
            </a:r>
            <a:r>
              <a:rPr lang="ru-RU" dirty="0" err="1" smtClean="0"/>
              <a:t>Будена</a:t>
            </a:r>
            <a:r>
              <a:rPr lang="ru-RU" dirty="0" smtClean="0"/>
              <a:t>, </a:t>
            </a:r>
            <a:r>
              <a:rPr lang="ru-RU" dirty="0" err="1" smtClean="0"/>
              <a:t>відомого</a:t>
            </a:r>
            <a:r>
              <a:rPr lang="ru-RU" dirty="0" smtClean="0"/>
              <a:t> пейзажиста </a:t>
            </a:r>
            <a:r>
              <a:rPr lang="ru-RU" dirty="0" err="1" smtClean="0"/>
              <a:t>і</a:t>
            </a:r>
            <a:r>
              <a:rPr lang="ru-RU" dirty="0" smtClean="0"/>
              <a:t> одного </a:t>
            </a:r>
            <a:r>
              <a:rPr lang="ru-RU" dirty="0" err="1" smtClean="0"/>
              <a:t>з</a:t>
            </a:r>
            <a:r>
              <a:rPr lang="ru-RU" dirty="0" smtClean="0"/>
              <a:t> </a:t>
            </a:r>
            <a:r>
              <a:rPr lang="ru-RU" dirty="0" err="1" smtClean="0"/>
              <a:t>провісників</a:t>
            </a:r>
            <a:r>
              <a:rPr lang="ru-RU" dirty="0" smtClean="0"/>
              <a:t> </a:t>
            </a:r>
            <a:r>
              <a:rPr lang="ru-RU" dirty="0" err="1" smtClean="0"/>
              <a:t>імпресіонізму</a:t>
            </a:r>
            <a:r>
              <a:rPr lang="ru-RU" dirty="0" smtClean="0"/>
              <a:t>. Буден показав юному художнику </a:t>
            </a:r>
            <a:r>
              <a:rPr lang="ru-RU" dirty="0" err="1" smtClean="0"/>
              <a:t>деякі</a:t>
            </a:r>
            <a:r>
              <a:rPr lang="ru-RU" dirty="0" smtClean="0"/>
              <a:t> </a:t>
            </a:r>
            <a:r>
              <a:rPr lang="ru-RU" dirty="0" err="1" smtClean="0"/>
              <a:t>прийоми</a:t>
            </a:r>
            <a:r>
              <a:rPr lang="ru-RU" dirty="0" smtClean="0"/>
              <a:t> </a:t>
            </a:r>
            <a:r>
              <a:rPr lang="ru-RU" dirty="0" err="1" smtClean="0"/>
              <a:t>живописної</a:t>
            </a:r>
            <a:r>
              <a:rPr lang="ru-RU" dirty="0" smtClean="0"/>
              <a:t> </a:t>
            </a:r>
            <a:r>
              <a:rPr lang="ru-RU" dirty="0" err="1" smtClean="0"/>
              <a:t>роботи</a:t>
            </a:r>
            <a:r>
              <a:rPr lang="ru-RU" dirty="0" smtClean="0"/>
              <a:t> </a:t>
            </a:r>
            <a:r>
              <a:rPr lang="ru-RU" dirty="0" err="1" smtClean="0"/>
              <a:t>з</a:t>
            </a:r>
            <a:r>
              <a:rPr lang="ru-RU" dirty="0" smtClean="0"/>
              <a:t> </a:t>
            </a:r>
            <a:r>
              <a:rPr lang="ru-RU" dirty="0" err="1" smtClean="0"/>
              <a:t>натури</a:t>
            </a:r>
            <a:r>
              <a:rPr lang="ru-RU" dirty="0" smtClean="0"/>
              <a:t>.</a:t>
            </a:r>
          </a:p>
          <a:p>
            <a:r>
              <a:rPr lang="ru-RU" dirty="0" smtClean="0"/>
              <a:t>У 1860 р. Моне </a:t>
            </a:r>
            <a:r>
              <a:rPr lang="ru-RU" dirty="0" err="1" smtClean="0"/>
              <a:t>був</a:t>
            </a:r>
            <a:r>
              <a:rPr lang="ru-RU" dirty="0" smtClean="0"/>
              <a:t> призваний до </a:t>
            </a:r>
            <a:r>
              <a:rPr lang="ru-RU" dirty="0" err="1" smtClean="0"/>
              <a:t>армії</a:t>
            </a:r>
            <a:r>
              <a:rPr lang="ru-RU" dirty="0" smtClean="0"/>
              <a:t> </a:t>
            </a:r>
            <a:r>
              <a:rPr lang="ru-RU" dirty="0" err="1" smtClean="0"/>
              <a:t>і</a:t>
            </a:r>
            <a:r>
              <a:rPr lang="ru-RU" dirty="0" smtClean="0"/>
              <a:t> </a:t>
            </a:r>
            <a:r>
              <a:rPr lang="ru-RU" dirty="0" err="1" smtClean="0"/>
              <a:t>потрапив</a:t>
            </a:r>
            <a:r>
              <a:rPr lang="ru-RU" dirty="0" smtClean="0"/>
              <a:t> </a:t>
            </a:r>
            <a:r>
              <a:rPr lang="ru-RU" dirty="0" err="1" smtClean="0"/>
              <a:t>до</a:t>
            </a:r>
            <a:r>
              <a:rPr lang="ru-RU" dirty="0" smtClean="0"/>
              <a:t> Алжиру, </a:t>
            </a:r>
            <a:r>
              <a:rPr lang="ru-RU" dirty="0" err="1" smtClean="0"/>
              <a:t>але</a:t>
            </a:r>
            <a:r>
              <a:rPr lang="ru-RU" dirty="0" smtClean="0"/>
              <a:t> там </a:t>
            </a:r>
            <a:r>
              <a:rPr lang="ru-RU" dirty="0" err="1" smtClean="0"/>
              <a:t>він</a:t>
            </a:r>
            <a:r>
              <a:rPr lang="ru-RU" dirty="0" smtClean="0"/>
              <a:t> </a:t>
            </a:r>
            <a:r>
              <a:rPr lang="ru-RU" dirty="0" err="1" smtClean="0"/>
              <a:t>захворів</a:t>
            </a:r>
            <a:r>
              <a:rPr lang="ru-RU" dirty="0" smtClean="0"/>
              <a:t> на тиф. </a:t>
            </a:r>
            <a:r>
              <a:rPr lang="ru-RU" dirty="0" err="1" smtClean="0"/>
              <a:t>Втручання</a:t>
            </a:r>
            <a:r>
              <a:rPr lang="ru-RU" dirty="0" smtClean="0"/>
              <a:t> </a:t>
            </a:r>
            <a:r>
              <a:rPr lang="ru-RU" dirty="0" err="1" smtClean="0"/>
              <a:t>тітоньки</a:t>
            </a:r>
            <a:r>
              <a:rPr lang="ru-RU" dirty="0" smtClean="0"/>
              <a:t> </a:t>
            </a:r>
            <a:r>
              <a:rPr lang="ru-RU" dirty="0" err="1" smtClean="0"/>
              <a:t>допомогло</a:t>
            </a:r>
            <a:r>
              <a:rPr lang="ru-RU" dirty="0" smtClean="0"/>
              <a:t> художнику </a:t>
            </a:r>
            <a:r>
              <a:rPr lang="ru-RU" dirty="0" err="1" smtClean="0"/>
              <a:t>демобілізуватися</a:t>
            </a:r>
            <a:r>
              <a:rPr lang="ru-RU" dirty="0" smtClean="0"/>
              <a:t>, </a:t>
            </a:r>
            <a:r>
              <a:rPr lang="ru-RU" dirty="0" err="1" smtClean="0"/>
              <a:t>і</a:t>
            </a:r>
            <a:r>
              <a:rPr lang="ru-RU" dirty="0" smtClean="0"/>
              <a:t> </a:t>
            </a:r>
            <a:r>
              <a:rPr lang="ru-RU" dirty="0" err="1" smtClean="0"/>
              <a:t>він</a:t>
            </a:r>
            <a:r>
              <a:rPr lang="ru-RU" dirty="0" smtClean="0"/>
              <a:t> </a:t>
            </a:r>
            <a:r>
              <a:rPr lang="ru-RU" dirty="0" err="1" smtClean="0"/>
              <a:t>повернувся</a:t>
            </a:r>
            <a:r>
              <a:rPr lang="ru-RU" dirty="0" smtClean="0"/>
              <a:t> </a:t>
            </a:r>
            <a:r>
              <a:rPr lang="ru-RU" dirty="0" err="1" smtClean="0"/>
              <a:t>додому</a:t>
            </a:r>
            <a:r>
              <a:rPr lang="ru-RU" dirty="0" smtClean="0"/>
              <a:t> </a:t>
            </a:r>
            <a:r>
              <a:rPr lang="ru-RU" dirty="0" err="1" smtClean="0"/>
              <a:t>вже</a:t>
            </a:r>
            <a:r>
              <a:rPr lang="ru-RU" dirty="0" smtClean="0"/>
              <a:t> в 1862 </a:t>
            </a:r>
            <a:r>
              <a:rPr lang="ru-RU" dirty="0" err="1" smtClean="0"/>
              <a:t>році</a:t>
            </a:r>
            <a:r>
              <a:rPr lang="ru-RU" dirty="0" smtClean="0"/>
              <a:t>.</a:t>
            </a:r>
          </a:p>
          <a:p>
            <a:endParaRPr lang="ru-RU" dirty="0"/>
          </a:p>
        </p:txBody>
      </p:sp>
      <p:sp>
        <p:nvSpPr>
          <p:cNvPr id="2" name="Заголовок 1"/>
          <p:cNvSpPr>
            <a:spLocks noGrp="1"/>
          </p:cNvSpPr>
          <p:nvPr>
            <p:ph type="title"/>
          </p:nvPr>
        </p:nvSpPr>
        <p:spPr>
          <a:xfrm>
            <a:off x="3347864" y="116632"/>
            <a:ext cx="8229600" cy="1219200"/>
          </a:xfrm>
        </p:spPr>
        <p:txBody>
          <a:bodyPr/>
          <a:lstStyle/>
          <a:p>
            <a:r>
              <a:rPr lang="uk-UA" dirty="0" smtClean="0"/>
              <a:t>Біографія</a:t>
            </a:r>
            <a:endParaRPr lang="ru-RU" dirty="0"/>
          </a:p>
        </p:txBody>
      </p:sp>
      <p:pic>
        <p:nvPicPr>
          <p:cNvPr id="9" name="Рисунок 8" descr="Mone.jpg"/>
          <p:cNvPicPr>
            <a:picLocks noChangeAspect="1"/>
          </p:cNvPicPr>
          <p:nvPr/>
        </p:nvPicPr>
        <p:blipFill>
          <a:blip r:embed="rId5" cstate="print"/>
          <a:stretch>
            <a:fillRect/>
          </a:stretch>
        </p:blipFill>
        <p:spPr>
          <a:xfrm>
            <a:off x="755576" y="1700808"/>
            <a:ext cx="2989502" cy="3312368"/>
          </a:xfrm>
          <a:prstGeom prst="rect">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1340768"/>
            <a:ext cx="4176464" cy="5328592"/>
          </a:xfrm>
        </p:spPr>
        <p:txBody>
          <a:bodyPr>
            <a:normAutofit fontScale="70000" lnSpcReduction="20000"/>
          </a:bodyPr>
          <a:lstStyle/>
          <a:p>
            <a:r>
              <a:rPr lang="ru-RU" dirty="0" smtClean="0"/>
              <a:t>Моне вступив до </a:t>
            </a:r>
            <a:r>
              <a:rPr lang="ru-RU" dirty="0" err="1" smtClean="0"/>
              <a:t>університету</a:t>
            </a:r>
            <a:r>
              <a:rPr lang="ru-RU" dirty="0" smtClean="0"/>
              <a:t> на факультет </a:t>
            </a:r>
            <a:r>
              <a:rPr lang="ru-RU" dirty="0" err="1" smtClean="0"/>
              <a:t>мистецтв</a:t>
            </a:r>
            <a:r>
              <a:rPr lang="ru-RU" dirty="0" smtClean="0"/>
              <a:t>, </a:t>
            </a:r>
            <a:r>
              <a:rPr lang="ru-RU" dirty="0" err="1" smtClean="0"/>
              <a:t>але</a:t>
            </a:r>
            <a:r>
              <a:rPr lang="ru-RU" dirty="0" smtClean="0"/>
              <a:t> </a:t>
            </a:r>
            <a:r>
              <a:rPr lang="ru-RU" dirty="0" err="1" smtClean="0"/>
              <a:t>швидко</a:t>
            </a:r>
            <a:r>
              <a:rPr lang="ru-RU" dirty="0" smtClean="0"/>
              <a:t> </a:t>
            </a:r>
            <a:r>
              <a:rPr lang="ru-RU" dirty="0" err="1" smtClean="0"/>
              <a:t>розчарувався</a:t>
            </a:r>
            <a:r>
              <a:rPr lang="ru-RU" dirty="0" smtClean="0"/>
              <a:t> в </a:t>
            </a:r>
            <a:r>
              <a:rPr lang="ru-RU" dirty="0" err="1" smtClean="0"/>
              <a:t>пануючому</a:t>
            </a:r>
            <a:r>
              <a:rPr lang="ru-RU" dirty="0" smtClean="0"/>
              <a:t> там </a:t>
            </a:r>
            <a:r>
              <a:rPr lang="ru-RU" dirty="0" err="1" smtClean="0"/>
              <a:t>підході</a:t>
            </a:r>
            <a:r>
              <a:rPr lang="ru-RU" dirty="0" smtClean="0"/>
              <a:t> до </a:t>
            </a:r>
            <a:r>
              <a:rPr lang="ru-RU" dirty="0" err="1" smtClean="0"/>
              <a:t>живопису</a:t>
            </a:r>
            <a:r>
              <a:rPr lang="ru-RU" dirty="0" smtClean="0"/>
              <a:t>. Покинувши </a:t>
            </a:r>
            <a:r>
              <a:rPr lang="ru-RU" dirty="0" err="1" smtClean="0"/>
              <a:t>навчальний</a:t>
            </a:r>
            <a:r>
              <a:rPr lang="ru-RU" dirty="0" smtClean="0"/>
              <a:t> заклад, </a:t>
            </a:r>
            <a:r>
              <a:rPr lang="ru-RU" dirty="0" err="1" smtClean="0"/>
              <a:t>він</a:t>
            </a:r>
            <a:r>
              <a:rPr lang="ru-RU" dirty="0" smtClean="0"/>
              <a:t> </a:t>
            </a:r>
            <a:r>
              <a:rPr lang="ru-RU" dirty="0" err="1" smtClean="0"/>
              <a:t>незабаром</a:t>
            </a:r>
            <a:r>
              <a:rPr lang="ru-RU" dirty="0" smtClean="0"/>
              <a:t> вступив у </a:t>
            </a:r>
            <a:r>
              <a:rPr lang="ru-RU" dirty="0" err="1" smtClean="0"/>
              <a:t>студію</a:t>
            </a:r>
            <a:r>
              <a:rPr lang="ru-RU" dirty="0" smtClean="0"/>
              <a:t> </a:t>
            </a:r>
            <a:r>
              <a:rPr lang="ru-RU" dirty="0" err="1" smtClean="0"/>
              <a:t>живопису</a:t>
            </a:r>
            <a:r>
              <a:rPr lang="ru-RU" dirty="0" smtClean="0"/>
              <a:t>, яку </a:t>
            </a:r>
            <a:r>
              <a:rPr lang="ru-RU" dirty="0" err="1" smtClean="0"/>
              <a:t>організував</a:t>
            </a:r>
            <a:r>
              <a:rPr lang="ru-RU" dirty="0" smtClean="0"/>
              <a:t> Шарль </a:t>
            </a:r>
            <a:r>
              <a:rPr lang="ru-RU" dirty="0" err="1" smtClean="0"/>
              <a:t>Глейр</a:t>
            </a:r>
            <a:r>
              <a:rPr lang="ru-RU" dirty="0" smtClean="0"/>
              <a:t>. У </a:t>
            </a:r>
            <a:r>
              <a:rPr lang="ru-RU" dirty="0" err="1" smtClean="0"/>
              <a:t>студії</a:t>
            </a:r>
            <a:r>
              <a:rPr lang="ru-RU" dirty="0" smtClean="0"/>
              <a:t> </a:t>
            </a:r>
            <a:r>
              <a:rPr lang="ru-RU" dirty="0" err="1" smtClean="0"/>
              <a:t>він</a:t>
            </a:r>
            <a:r>
              <a:rPr lang="ru-RU" dirty="0" smtClean="0"/>
              <a:t> </a:t>
            </a:r>
            <a:r>
              <a:rPr lang="ru-RU" dirty="0" err="1" smtClean="0"/>
              <a:t>познайомився</a:t>
            </a:r>
            <a:r>
              <a:rPr lang="ru-RU" dirty="0" smtClean="0"/>
              <a:t> </a:t>
            </a:r>
            <a:r>
              <a:rPr lang="ru-RU" dirty="0" err="1" smtClean="0"/>
              <a:t>з</a:t>
            </a:r>
            <a:r>
              <a:rPr lang="ru-RU" dirty="0" smtClean="0"/>
              <a:t> такими художниками, як Огюст Ренуар </a:t>
            </a:r>
            <a:r>
              <a:rPr lang="ru-RU" dirty="0" err="1" smtClean="0"/>
              <a:t>і</a:t>
            </a:r>
            <a:r>
              <a:rPr lang="ru-RU" dirty="0" smtClean="0"/>
              <a:t> </a:t>
            </a:r>
            <a:r>
              <a:rPr lang="ru-RU" dirty="0" err="1" smtClean="0"/>
              <a:t>Фредерік</a:t>
            </a:r>
            <a:r>
              <a:rPr lang="ru-RU" dirty="0" smtClean="0"/>
              <a:t> </a:t>
            </a:r>
            <a:r>
              <a:rPr lang="ru-RU" dirty="0" err="1" smtClean="0"/>
              <a:t>Базіль</a:t>
            </a:r>
            <a:r>
              <a:rPr lang="ru-RU" dirty="0" smtClean="0"/>
              <a:t>. Вони </a:t>
            </a:r>
            <a:r>
              <a:rPr lang="ru-RU" dirty="0" err="1" smtClean="0"/>
              <a:t>були</a:t>
            </a:r>
            <a:r>
              <a:rPr lang="ru-RU" dirty="0" smtClean="0"/>
              <a:t> практично </a:t>
            </a:r>
            <a:r>
              <a:rPr lang="ru-RU" dirty="0" err="1" smtClean="0"/>
              <a:t>однолітками</a:t>
            </a:r>
            <a:r>
              <a:rPr lang="ru-RU" dirty="0" smtClean="0"/>
              <a:t>, </a:t>
            </a:r>
            <a:r>
              <a:rPr lang="ru-RU" dirty="0" err="1" smtClean="0"/>
              <a:t>дотримувалися</a:t>
            </a:r>
            <a:r>
              <a:rPr lang="ru-RU" dirty="0" smtClean="0"/>
              <a:t> схожих </a:t>
            </a:r>
            <a:r>
              <a:rPr lang="ru-RU" dirty="0" err="1" smtClean="0"/>
              <a:t>поглядів</a:t>
            </a:r>
            <a:r>
              <a:rPr lang="ru-RU" dirty="0" smtClean="0"/>
              <a:t> на </a:t>
            </a:r>
            <a:r>
              <a:rPr lang="ru-RU" dirty="0" err="1" smtClean="0"/>
              <a:t>мистецтво</a:t>
            </a:r>
            <a:r>
              <a:rPr lang="ru-RU" dirty="0" smtClean="0"/>
              <a:t> </a:t>
            </a:r>
            <a:r>
              <a:rPr lang="ru-RU" dirty="0" err="1" smtClean="0"/>
              <a:t>і</a:t>
            </a:r>
            <a:r>
              <a:rPr lang="ru-RU" dirty="0" smtClean="0"/>
              <a:t> </a:t>
            </a:r>
            <a:r>
              <a:rPr lang="ru-RU" dirty="0" err="1" smtClean="0"/>
              <a:t>незабаром</a:t>
            </a:r>
            <a:r>
              <a:rPr lang="ru-RU" dirty="0" smtClean="0"/>
              <a:t> </a:t>
            </a:r>
            <a:r>
              <a:rPr lang="ru-RU" dirty="0" err="1" smtClean="0"/>
              <a:t>склали</a:t>
            </a:r>
            <a:r>
              <a:rPr lang="ru-RU" dirty="0" smtClean="0"/>
              <a:t> </a:t>
            </a:r>
            <a:r>
              <a:rPr lang="ru-RU" dirty="0" err="1" smtClean="0"/>
              <a:t>кістяк</a:t>
            </a:r>
            <a:r>
              <a:rPr lang="ru-RU" dirty="0" smtClean="0"/>
              <a:t> </a:t>
            </a:r>
            <a:r>
              <a:rPr lang="ru-RU" dirty="0" err="1" smtClean="0"/>
              <a:t>групи</a:t>
            </a:r>
            <a:r>
              <a:rPr lang="ru-RU" dirty="0" smtClean="0"/>
              <a:t> </a:t>
            </a:r>
            <a:r>
              <a:rPr lang="ru-RU" dirty="0" err="1" smtClean="0"/>
              <a:t>імпресіоністів</a:t>
            </a:r>
            <a:r>
              <a:rPr lang="ru-RU" dirty="0" smtClean="0"/>
              <a:t>.</a:t>
            </a:r>
          </a:p>
          <a:p>
            <a:r>
              <a:rPr lang="ru-RU" dirty="0" err="1" smtClean="0"/>
              <a:t>Популярність</a:t>
            </a:r>
            <a:r>
              <a:rPr lang="ru-RU" dirty="0" smtClean="0"/>
              <a:t> Моне </a:t>
            </a:r>
            <a:r>
              <a:rPr lang="ru-RU" dirty="0" err="1" smtClean="0"/>
              <a:t>приніс</a:t>
            </a:r>
            <a:r>
              <a:rPr lang="ru-RU" dirty="0" smtClean="0"/>
              <a:t> портрет </a:t>
            </a:r>
            <a:r>
              <a:rPr lang="ru-RU" dirty="0" err="1" smtClean="0"/>
              <a:t>Камілли</a:t>
            </a:r>
            <a:r>
              <a:rPr lang="ru-RU" dirty="0" smtClean="0"/>
              <a:t> </a:t>
            </a:r>
            <a:r>
              <a:rPr lang="ru-RU" dirty="0" err="1" smtClean="0"/>
              <a:t>Донс</a:t>
            </a:r>
            <a:r>
              <a:rPr lang="ru-RU" dirty="0" smtClean="0"/>
              <a:t>, написаний у 1866 р. («</a:t>
            </a:r>
            <a:r>
              <a:rPr lang="ru-RU" dirty="0" err="1" smtClean="0"/>
              <a:t>Камілла</a:t>
            </a:r>
            <a:r>
              <a:rPr lang="ru-RU" dirty="0" smtClean="0"/>
              <a:t>, </a:t>
            </a:r>
            <a:r>
              <a:rPr lang="ru-RU" dirty="0" err="1" smtClean="0"/>
              <a:t>або</a:t>
            </a:r>
            <a:r>
              <a:rPr lang="ru-RU" dirty="0" smtClean="0"/>
              <a:t> портрет </a:t>
            </a:r>
            <a:r>
              <a:rPr lang="ru-RU" dirty="0" err="1" smtClean="0"/>
              <a:t>пані</a:t>
            </a:r>
            <a:r>
              <a:rPr lang="ru-RU" dirty="0" smtClean="0"/>
              <a:t> в </a:t>
            </a:r>
            <a:r>
              <a:rPr lang="ru-RU" dirty="0" err="1" smtClean="0"/>
              <a:t>зеленій</a:t>
            </a:r>
            <a:r>
              <a:rPr lang="ru-RU" dirty="0" smtClean="0"/>
              <a:t> </a:t>
            </a:r>
            <a:r>
              <a:rPr lang="ru-RU" dirty="0" err="1" smtClean="0"/>
              <a:t>сукні</a:t>
            </a:r>
            <a:r>
              <a:rPr lang="ru-RU" dirty="0" smtClean="0"/>
              <a:t>»). </a:t>
            </a:r>
            <a:r>
              <a:rPr lang="ru-RU" dirty="0" err="1" smtClean="0"/>
              <a:t>Камілла</a:t>
            </a:r>
            <a:r>
              <a:rPr lang="ru-RU" dirty="0" smtClean="0"/>
              <a:t> </a:t>
            </a:r>
            <a:r>
              <a:rPr lang="ru-RU" dirty="0" err="1" smtClean="0"/>
              <a:t>потім</a:t>
            </a:r>
            <a:r>
              <a:rPr lang="ru-RU" dirty="0" smtClean="0"/>
              <a:t> стала дружиною художника, </a:t>
            </a:r>
            <a:r>
              <a:rPr lang="ru-RU" dirty="0" err="1" smtClean="0"/>
              <a:t>і</a:t>
            </a:r>
            <a:r>
              <a:rPr lang="ru-RU" dirty="0" smtClean="0"/>
              <a:t> у них </a:t>
            </a:r>
            <a:r>
              <a:rPr lang="ru-RU" dirty="0" err="1" smtClean="0"/>
              <a:t>народився</a:t>
            </a:r>
            <a:r>
              <a:rPr lang="ru-RU" dirty="0" smtClean="0"/>
              <a:t> </a:t>
            </a:r>
            <a:r>
              <a:rPr lang="ru-RU" dirty="0" err="1" smtClean="0"/>
              <a:t>син</a:t>
            </a:r>
            <a:r>
              <a:rPr lang="ru-RU" dirty="0" smtClean="0"/>
              <a:t> Жан.</a:t>
            </a:r>
          </a:p>
          <a:p>
            <a:endParaRPr lang="ru-RU" dirty="0"/>
          </a:p>
        </p:txBody>
      </p:sp>
      <p:sp>
        <p:nvSpPr>
          <p:cNvPr id="3" name="Заголовок 2"/>
          <p:cNvSpPr>
            <a:spLocks noGrp="1"/>
          </p:cNvSpPr>
          <p:nvPr>
            <p:ph type="title"/>
          </p:nvPr>
        </p:nvSpPr>
        <p:spPr>
          <a:xfrm>
            <a:off x="2987824" y="116632"/>
            <a:ext cx="8229600" cy="1219200"/>
          </a:xfrm>
        </p:spPr>
        <p:txBody>
          <a:bodyPr/>
          <a:lstStyle/>
          <a:p>
            <a:r>
              <a:rPr lang="uk-UA" dirty="0" smtClean="0"/>
              <a:t>Біографія</a:t>
            </a:r>
            <a:endParaRPr lang="ru-RU" dirty="0"/>
          </a:p>
        </p:txBody>
      </p:sp>
      <p:pic>
        <p:nvPicPr>
          <p:cNvPr id="7" name="Рисунок 6" descr="137158.jpg"/>
          <p:cNvPicPr>
            <a:picLocks noChangeAspect="1"/>
          </p:cNvPicPr>
          <p:nvPr/>
        </p:nvPicPr>
        <p:blipFill>
          <a:blip r:embed="rId3" cstate="print"/>
          <a:stretch>
            <a:fillRect/>
          </a:stretch>
        </p:blipFill>
        <p:spPr>
          <a:xfrm>
            <a:off x="4932040" y="1340768"/>
            <a:ext cx="3456384" cy="4752527"/>
          </a:xfrm>
          <a:prstGeom prst="rect">
            <a:avLst/>
          </a:prstGeom>
          <a:ln>
            <a:noFill/>
          </a:ln>
          <a:effectLst>
            <a:softEdge rad="112500"/>
          </a:effectLst>
        </p:spPr>
      </p:pic>
      <p:sp>
        <p:nvSpPr>
          <p:cNvPr id="8" name="Прямоугольник 7"/>
          <p:cNvSpPr/>
          <p:nvPr/>
        </p:nvSpPr>
        <p:spPr>
          <a:xfrm>
            <a:off x="4932040" y="6093296"/>
            <a:ext cx="4104456" cy="307777"/>
          </a:xfrm>
          <a:prstGeom prst="rect">
            <a:avLst/>
          </a:prstGeom>
        </p:spPr>
        <p:txBody>
          <a:bodyPr wrap="square">
            <a:spAutoFit/>
          </a:bodyPr>
          <a:lstStyle/>
          <a:p>
            <a:r>
              <a:rPr lang="ru-RU" sz="1400" dirty="0" err="1" smtClean="0"/>
              <a:t>Камілла</a:t>
            </a:r>
            <a:r>
              <a:rPr lang="ru-RU" sz="1400" dirty="0" smtClean="0"/>
              <a:t>, </a:t>
            </a:r>
            <a:r>
              <a:rPr lang="ru-RU" sz="1400" dirty="0" err="1" smtClean="0"/>
              <a:t>або</a:t>
            </a:r>
            <a:r>
              <a:rPr lang="ru-RU" sz="1400" dirty="0" smtClean="0"/>
              <a:t> портрет </a:t>
            </a:r>
            <a:r>
              <a:rPr lang="ru-RU" sz="1400" dirty="0" err="1" smtClean="0"/>
              <a:t>пані</a:t>
            </a:r>
            <a:r>
              <a:rPr lang="ru-RU" sz="1400" dirty="0" smtClean="0"/>
              <a:t> в </a:t>
            </a:r>
            <a:r>
              <a:rPr lang="ru-RU" sz="1400" dirty="0" err="1" smtClean="0"/>
              <a:t>зеленій</a:t>
            </a:r>
            <a:r>
              <a:rPr lang="ru-RU" sz="1400" dirty="0" smtClean="0"/>
              <a:t> </a:t>
            </a:r>
            <a:r>
              <a:rPr lang="ru-RU" sz="1400" dirty="0" err="1" smtClean="0"/>
              <a:t>сукні</a:t>
            </a:r>
            <a:endParaRPr lang="ru-RU" sz="1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7385na2.jpg"/>
          <p:cNvPicPr>
            <a:picLocks noGrp="1" noChangeAspect="1"/>
          </p:cNvPicPr>
          <p:nvPr>
            <p:ph idx="1"/>
          </p:nvPr>
        </p:nvPicPr>
        <p:blipFill>
          <a:blip r:embed="rId2" cstate="print"/>
          <a:stretch>
            <a:fillRect/>
          </a:stretch>
        </p:blipFill>
        <p:spPr>
          <a:xfrm>
            <a:off x="4788024" y="1556792"/>
            <a:ext cx="3638330" cy="4760432"/>
          </a:xfrm>
          <a:prstGeom prst="rect">
            <a:avLst/>
          </a:prstGeom>
          <a:ln>
            <a:noFill/>
          </a:ln>
          <a:effectLst>
            <a:softEdge rad="112500"/>
          </a:effectLst>
        </p:spPr>
      </p:pic>
      <p:sp>
        <p:nvSpPr>
          <p:cNvPr id="3" name="Заголовок 2"/>
          <p:cNvSpPr>
            <a:spLocks noGrp="1"/>
          </p:cNvSpPr>
          <p:nvPr>
            <p:ph type="title"/>
          </p:nvPr>
        </p:nvSpPr>
        <p:spPr>
          <a:xfrm>
            <a:off x="2555776" y="0"/>
            <a:ext cx="8229600" cy="1219200"/>
          </a:xfrm>
        </p:spPr>
        <p:txBody>
          <a:bodyPr>
            <a:normAutofit/>
          </a:bodyPr>
          <a:lstStyle/>
          <a:p>
            <a:r>
              <a:rPr lang="uk-UA" dirty="0" smtClean="0"/>
              <a:t>Картини Моне</a:t>
            </a:r>
            <a:endParaRPr lang="ru-RU" dirty="0"/>
          </a:p>
        </p:txBody>
      </p:sp>
      <p:pic>
        <p:nvPicPr>
          <p:cNvPr id="5" name="Рисунок 4" descr="365px-Monet_Japonaise.jpg"/>
          <p:cNvPicPr>
            <a:picLocks noChangeAspect="1"/>
          </p:cNvPicPr>
          <p:nvPr/>
        </p:nvPicPr>
        <p:blipFill>
          <a:blip r:embed="rId3" cstate="print"/>
          <a:stretch>
            <a:fillRect/>
          </a:stretch>
        </p:blipFill>
        <p:spPr>
          <a:xfrm>
            <a:off x="1115616" y="1628800"/>
            <a:ext cx="3024336" cy="4608512"/>
          </a:xfrm>
          <a:prstGeom prst="rect">
            <a:avLst/>
          </a:prstGeom>
          <a:ln>
            <a:noFill/>
          </a:ln>
          <a:effectLst>
            <a:softEdge rad="112500"/>
          </a:effectLst>
        </p:spPr>
      </p:pic>
      <p:sp>
        <p:nvSpPr>
          <p:cNvPr id="6" name="Прямоугольник 5"/>
          <p:cNvSpPr/>
          <p:nvPr/>
        </p:nvSpPr>
        <p:spPr>
          <a:xfrm>
            <a:off x="899592" y="6165304"/>
            <a:ext cx="3589124" cy="307777"/>
          </a:xfrm>
          <a:prstGeom prst="rect">
            <a:avLst/>
          </a:prstGeom>
        </p:spPr>
        <p:txBody>
          <a:bodyPr wrap="none">
            <a:spAutoFit/>
          </a:bodyPr>
          <a:lstStyle/>
          <a:p>
            <a:r>
              <a:rPr lang="ru-RU" sz="1400" dirty="0" smtClean="0"/>
              <a:t>Клод Моне. </a:t>
            </a:r>
            <a:r>
              <a:rPr lang="ru-RU" sz="1400" dirty="0" err="1" smtClean="0"/>
              <a:t>Камілла</a:t>
            </a:r>
            <a:r>
              <a:rPr lang="ru-RU" sz="1400" dirty="0" smtClean="0"/>
              <a:t> в </a:t>
            </a:r>
            <a:r>
              <a:rPr lang="ru-RU" sz="1400" dirty="0" err="1" smtClean="0"/>
              <a:t>японському</a:t>
            </a:r>
            <a:r>
              <a:rPr lang="ru-RU" sz="1400" dirty="0" smtClean="0"/>
              <a:t> </a:t>
            </a:r>
            <a:r>
              <a:rPr lang="ru-RU" sz="1400" dirty="0" err="1" smtClean="0"/>
              <a:t>кімоно</a:t>
            </a:r>
            <a:endParaRPr lang="ru-RU" sz="1400" dirty="0"/>
          </a:p>
        </p:txBody>
      </p:sp>
      <p:sp>
        <p:nvSpPr>
          <p:cNvPr id="7" name="Прямоугольник 6"/>
          <p:cNvSpPr/>
          <p:nvPr/>
        </p:nvSpPr>
        <p:spPr>
          <a:xfrm>
            <a:off x="5004048" y="6165304"/>
            <a:ext cx="3065263" cy="307777"/>
          </a:xfrm>
          <a:prstGeom prst="rect">
            <a:avLst/>
          </a:prstGeom>
        </p:spPr>
        <p:txBody>
          <a:bodyPr wrap="none">
            <a:spAutoFit/>
          </a:bodyPr>
          <a:lstStyle/>
          <a:p>
            <a:r>
              <a:rPr lang="uk-UA" sz="1400" dirty="0" smtClean="0"/>
              <a:t>Камілла Моне і син Жан на пагорбі</a:t>
            </a:r>
            <a:endParaRPr lang="ru-R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484784"/>
            <a:ext cx="4330824" cy="5001344"/>
          </a:xfrm>
        </p:spPr>
        <p:txBody>
          <a:bodyPr>
            <a:normAutofit fontScale="70000" lnSpcReduction="20000"/>
          </a:bodyPr>
          <a:lstStyle/>
          <a:p>
            <a:r>
              <a:rPr lang="ru-RU" dirty="0" err="1" smtClean="0"/>
              <a:t>Після</a:t>
            </a:r>
            <a:r>
              <a:rPr lang="ru-RU" dirty="0" smtClean="0"/>
              <a:t> початку </a:t>
            </a:r>
            <a:r>
              <a:rPr lang="ru-RU" dirty="0" err="1" smtClean="0"/>
              <a:t>франко-пруської</a:t>
            </a:r>
            <a:r>
              <a:rPr lang="ru-RU" dirty="0" smtClean="0"/>
              <a:t> </a:t>
            </a:r>
            <a:r>
              <a:rPr lang="ru-RU" dirty="0" err="1" smtClean="0"/>
              <a:t>війни</a:t>
            </a:r>
            <a:r>
              <a:rPr lang="ru-RU" dirty="0" smtClean="0"/>
              <a:t> в 1870 р. Моне </a:t>
            </a:r>
            <a:r>
              <a:rPr lang="ru-RU" dirty="0" err="1" smtClean="0"/>
              <a:t>їде</a:t>
            </a:r>
            <a:r>
              <a:rPr lang="ru-RU" dirty="0" smtClean="0"/>
              <a:t> в </a:t>
            </a:r>
            <a:r>
              <a:rPr lang="ru-RU" dirty="0" err="1" smtClean="0"/>
              <a:t>Англію</a:t>
            </a:r>
            <a:r>
              <a:rPr lang="ru-RU" dirty="0" smtClean="0"/>
              <a:t>, де </a:t>
            </a:r>
            <a:r>
              <a:rPr lang="ru-RU" dirty="0" err="1" smtClean="0"/>
              <a:t>знайомиться</a:t>
            </a:r>
            <a:r>
              <a:rPr lang="ru-RU" dirty="0" smtClean="0"/>
              <a:t> </a:t>
            </a:r>
            <a:r>
              <a:rPr lang="ru-RU" dirty="0" err="1" smtClean="0"/>
              <a:t>з</a:t>
            </a:r>
            <a:r>
              <a:rPr lang="ru-RU" dirty="0" smtClean="0"/>
              <a:t> роботами Джона Констебла </a:t>
            </a:r>
            <a:r>
              <a:rPr lang="ru-RU" dirty="0" err="1" smtClean="0"/>
              <a:t>і</a:t>
            </a:r>
            <a:r>
              <a:rPr lang="ru-RU" dirty="0" smtClean="0"/>
              <a:t> </a:t>
            </a:r>
            <a:r>
              <a:rPr lang="ru-RU" dirty="0" err="1" smtClean="0"/>
              <a:t>Уїльяма</a:t>
            </a:r>
            <a:r>
              <a:rPr lang="ru-RU" dirty="0" smtClean="0"/>
              <a:t> Тернера. </a:t>
            </a:r>
            <a:r>
              <a:rPr lang="ru-RU" dirty="0" err="1" smtClean="0"/>
              <a:t>Після</a:t>
            </a:r>
            <a:r>
              <a:rPr lang="ru-RU" dirty="0" smtClean="0"/>
              <a:t> </a:t>
            </a:r>
            <a:r>
              <a:rPr lang="ru-RU" dirty="0" err="1" smtClean="0"/>
              <a:t>повернення</a:t>
            </a:r>
            <a:r>
              <a:rPr lang="ru-RU" dirty="0" smtClean="0"/>
              <a:t> до </a:t>
            </a:r>
            <a:r>
              <a:rPr lang="ru-RU" dirty="0" err="1" smtClean="0"/>
              <a:t>Франції</a:t>
            </a:r>
            <a:r>
              <a:rPr lang="ru-RU" dirty="0" smtClean="0"/>
              <a:t> в </a:t>
            </a:r>
            <a:r>
              <a:rPr lang="ru-RU" dirty="0" err="1" smtClean="0"/>
              <a:t>кінці</a:t>
            </a:r>
            <a:r>
              <a:rPr lang="ru-RU" dirty="0" smtClean="0"/>
              <a:t> 1872 Моне </a:t>
            </a:r>
            <a:r>
              <a:rPr lang="ru-RU" dirty="0" err="1" smtClean="0"/>
              <a:t>пише</a:t>
            </a:r>
            <a:r>
              <a:rPr lang="ru-RU" dirty="0" smtClean="0"/>
              <a:t> </a:t>
            </a:r>
            <a:r>
              <a:rPr lang="ru-RU" dirty="0" err="1" smtClean="0"/>
              <a:t>свій</a:t>
            </a:r>
            <a:r>
              <a:rPr lang="ru-RU" dirty="0" smtClean="0"/>
              <a:t> </a:t>
            </a:r>
            <a:r>
              <a:rPr lang="ru-RU" dirty="0" err="1" smtClean="0"/>
              <a:t>знаменитий</a:t>
            </a:r>
            <a:r>
              <a:rPr lang="ru-RU" dirty="0" smtClean="0"/>
              <a:t> пейзаж «</a:t>
            </a:r>
            <a:r>
              <a:rPr lang="ru-RU" dirty="0" err="1" smtClean="0"/>
              <a:t>Враження</a:t>
            </a:r>
            <a:r>
              <a:rPr lang="ru-RU" dirty="0" smtClean="0"/>
              <a:t>. </a:t>
            </a:r>
            <a:r>
              <a:rPr lang="ru-RU" dirty="0" err="1" smtClean="0"/>
              <a:t>Сонце</a:t>
            </a:r>
            <a:r>
              <a:rPr lang="ru-RU" dirty="0" smtClean="0"/>
              <a:t>, </a:t>
            </a:r>
            <a:r>
              <a:rPr lang="ru-RU" dirty="0" err="1" smtClean="0"/>
              <a:t>що</a:t>
            </a:r>
            <a:r>
              <a:rPr lang="ru-RU" dirty="0" smtClean="0"/>
              <a:t> сходить». </a:t>
            </a:r>
            <a:r>
              <a:rPr lang="ru-RU" dirty="0" err="1" smtClean="0"/>
              <a:t>Саме</a:t>
            </a:r>
            <a:r>
              <a:rPr lang="ru-RU" dirty="0" smtClean="0"/>
              <a:t> </a:t>
            </a:r>
            <a:r>
              <a:rPr lang="ru-RU" dirty="0" err="1" smtClean="0"/>
              <a:t>ця</a:t>
            </a:r>
            <a:r>
              <a:rPr lang="ru-RU" dirty="0" smtClean="0"/>
              <a:t> картина </a:t>
            </a:r>
            <a:r>
              <a:rPr lang="ru-RU" dirty="0" err="1" smtClean="0"/>
              <a:t>і</a:t>
            </a:r>
            <a:r>
              <a:rPr lang="ru-RU" dirty="0" smtClean="0"/>
              <a:t> дала </a:t>
            </a:r>
            <a:r>
              <a:rPr lang="ru-RU" dirty="0" err="1" smtClean="0"/>
              <a:t>назву</a:t>
            </a:r>
            <a:r>
              <a:rPr lang="ru-RU" dirty="0" smtClean="0"/>
              <a:t> </a:t>
            </a:r>
            <a:r>
              <a:rPr lang="ru-RU" dirty="0" err="1" smtClean="0"/>
              <a:t>групі</a:t>
            </a:r>
            <a:r>
              <a:rPr lang="ru-RU" dirty="0" smtClean="0"/>
              <a:t> </a:t>
            </a:r>
            <a:r>
              <a:rPr lang="ru-RU" dirty="0" err="1" smtClean="0"/>
              <a:t>імпресіоністів</a:t>
            </a:r>
            <a:r>
              <a:rPr lang="ru-RU" dirty="0" smtClean="0"/>
              <a:t> </a:t>
            </a:r>
            <a:r>
              <a:rPr lang="ru-RU" dirty="0" err="1" smtClean="0"/>
              <a:t>і</a:t>
            </a:r>
            <a:r>
              <a:rPr lang="ru-RU" dirty="0" smtClean="0"/>
              <a:t> </a:t>
            </a:r>
            <a:r>
              <a:rPr lang="ru-RU" dirty="0" err="1" smtClean="0"/>
              <a:t>цілого</a:t>
            </a:r>
            <a:r>
              <a:rPr lang="ru-RU" dirty="0" smtClean="0"/>
              <a:t> </a:t>
            </a:r>
            <a:r>
              <a:rPr lang="ru-RU" dirty="0" err="1" smtClean="0"/>
              <a:t>художнього</a:t>
            </a:r>
            <a:r>
              <a:rPr lang="ru-RU" dirty="0" smtClean="0"/>
              <a:t> </a:t>
            </a:r>
            <a:r>
              <a:rPr lang="ru-RU" dirty="0" err="1" smtClean="0"/>
              <a:t>напрямку</a:t>
            </a:r>
            <a:r>
              <a:rPr lang="ru-RU" dirty="0" smtClean="0"/>
              <a:t>. Картина </a:t>
            </a:r>
            <a:r>
              <a:rPr lang="ru-RU" dirty="0" err="1" smtClean="0"/>
              <a:t>була</a:t>
            </a:r>
            <a:r>
              <a:rPr lang="ru-RU" dirty="0" smtClean="0"/>
              <a:t> показана на </a:t>
            </a:r>
            <a:r>
              <a:rPr lang="ru-RU" dirty="0" err="1" smtClean="0"/>
              <a:t>першій</a:t>
            </a:r>
            <a:r>
              <a:rPr lang="ru-RU" dirty="0" smtClean="0"/>
              <a:t> </a:t>
            </a:r>
            <a:r>
              <a:rPr lang="ru-RU" dirty="0" err="1" smtClean="0"/>
              <a:t>імпресіоністській</a:t>
            </a:r>
            <a:r>
              <a:rPr lang="ru-RU" dirty="0" smtClean="0"/>
              <a:t> </a:t>
            </a:r>
            <a:r>
              <a:rPr lang="ru-RU" dirty="0" err="1" smtClean="0"/>
              <a:t>виставці</a:t>
            </a:r>
            <a:r>
              <a:rPr lang="ru-RU" dirty="0" smtClean="0"/>
              <a:t> в 1874 р.</a:t>
            </a:r>
          </a:p>
          <a:p>
            <a:r>
              <a:rPr lang="ru-RU" dirty="0" smtClean="0"/>
              <a:t>На початку 1920-х у Моне </a:t>
            </a:r>
            <a:r>
              <a:rPr lang="ru-RU" dirty="0" err="1" smtClean="0"/>
              <a:t>розвивається</a:t>
            </a:r>
            <a:r>
              <a:rPr lang="ru-RU" dirty="0" smtClean="0"/>
              <a:t> катаракта, через </a:t>
            </a:r>
            <a:r>
              <a:rPr lang="ru-RU" dirty="0" err="1" smtClean="0"/>
              <a:t>що</a:t>
            </a:r>
            <a:r>
              <a:rPr lang="ru-RU" dirty="0" smtClean="0"/>
              <a:t> </a:t>
            </a:r>
            <a:r>
              <a:rPr lang="ru-RU" dirty="0" err="1" smtClean="0"/>
              <a:t>йому</a:t>
            </a:r>
            <a:r>
              <a:rPr lang="ru-RU" dirty="0" smtClean="0"/>
              <a:t> </a:t>
            </a:r>
            <a:r>
              <a:rPr lang="ru-RU" dirty="0" err="1" smtClean="0"/>
              <a:t>довелося</a:t>
            </a:r>
            <a:r>
              <a:rPr lang="ru-RU" dirty="0" smtClean="0"/>
              <a:t> перенести </a:t>
            </a:r>
            <a:r>
              <a:rPr lang="ru-RU" dirty="0" err="1" smtClean="0"/>
              <a:t>дві</a:t>
            </a:r>
            <a:r>
              <a:rPr lang="ru-RU" dirty="0" smtClean="0"/>
              <a:t> </a:t>
            </a:r>
            <a:r>
              <a:rPr lang="ru-RU" dirty="0" err="1" smtClean="0"/>
              <a:t>операції</a:t>
            </a:r>
            <a:r>
              <a:rPr lang="ru-RU" dirty="0" smtClean="0"/>
              <a:t>. Художник помер 5 </a:t>
            </a:r>
            <a:r>
              <a:rPr lang="ru-RU" dirty="0" err="1" smtClean="0"/>
              <a:t>грудня</a:t>
            </a:r>
            <a:r>
              <a:rPr lang="ru-RU" dirty="0" smtClean="0"/>
              <a:t> 1926 р. у </a:t>
            </a:r>
            <a:r>
              <a:rPr lang="ru-RU" dirty="0" err="1" smtClean="0">
                <a:hlinkClick r:id="rId2" tooltip="Живерні"/>
              </a:rPr>
              <a:t>Живерні</a:t>
            </a:r>
            <a:r>
              <a:rPr lang="ru-RU" dirty="0" smtClean="0"/>
              <a:t> </a:t>
            </a:r>
            <a:r>
              <a:rPr lang="ru-RU" dirty="0" err="1" smtClean="0"/>
              <a:t>і</a:t>
            </a:r>
            <a:r>
              <a:rPr lang="ru-RU" dirty="0" smtClean="0"/>
              <a:t> </a:t>
            </a:r>
            <a:r>
              <a:rPr lang="ru-RU" dirty="0" err="1" smtClean="0"/>
              <a:t>був</a:t>
            </a:r>
            <a:r>
              <a:rPr lang="ru-RU" dirty="0" smtClean="0"/>
              <a:t> </a:t>
            </a:r>
            <a:r>
              <a:rPr lang="ru-RU" dirty="0" err="1" smtClean="0"/>
              <a:t>похований</a:t>
            </a:r>
            <a:r>
              <a:rPr lang="ru-RU" dirty="0" smtClean="0"/>
              <a:t> на </a:t>
            </a:r>
            <a:r>
              <a:rPr lang="ru-RU" dirty="0" err="1" smtClean="0"/>
              <a:t>місцевому</a:t>
            </a:r>
            <a:r>
              <a:rPr lang="ru-RU" dirty="0" smtClean="0"/>
              <a:t> церковному </a:t>
            </a:r>
            <a:r>
              <a:rPr lang="ru-RU" dirty="0" err="1" smtClean="0"/>
              <a:t>цвинтарі</a:t>
            </a:r>
            <a:r>
              <a:rPr lang="ru-RU" dirty="0" smtClean="0"/>
              <a:t>.</a:t>
            </a:r>
          </a:p>
          <a:p>
            <a:endParaRPr lang="ru-RU" dirty="0"/>
          </a:p>
        </p:txBody>
      </p:sp>
      <p:sp>
        <p:nvSpPr>
          <p:cNvPr id="3" name="Заголовок 2"/>
          <p:cNvSpPr>
            <a:spLocks noGrp="1"/>
          </p:cNvSpPr>
          <p:nvPr>
            <p:ph type="title"/>
          </p:nvPr>
        </p:nvSpPr>
        <p:spPr>
          <a:xfrm>
            <a:off x="3059832" y="188640"/>
            <a:ext cx="8229600" cy="1219200"/>
          </a:xfrm>
        </p:spPr>
        <p:txBody>
          <a:bodyPr/>
          <a:lstStyle/>
          <a:p>
            <a:r>
              <a:rPr lang="uk-UA" dirty="0" smtClean="0"/>
              <a:t>Біографія</a:t>
            </a:r>
            <a:endParaRPr lang="ru-RU" dirty="0"/>
          </a:p>
        </p:txBody>
      </p:sp>
      <p:pic>
        <p:nvPicPr>
          <p:cNvPr id="4" name="Рисунок 3" descr="780px-Claude_Monet,_Impression,_soleil_levant,_1872.jpg"/>
          <p:cNvPicPr>
            <a:picLocks noChangeAspect="1"/>
          </p:cNvPicPr>
          <p:nvPr/>
        </p:nvPicPr>
        <p:blipFill>
          <a:blip r:embed="rId3" cstate="print"/>
          <a:stretch>
            <a:fillRect/>
          </a:stretch>
        </p:blipFill>
        <p:spPr>
          <a:xfrm>
            <a:off x="4644008" y="1628800"/>
            <a:ext cx="4097256" cy="3151734"/>
          </a:xfrm>
          <a:prstGeom prst="rect">
            <a:avLst/>
          </a:prstGeom>
          <a:ln>
            <a:noFill/>
          </a:ln>
          <a:effectLst>
            <a:softEdge rad="112500"/>
          </a:effectLst>
        </p:spPr>
      </p:pic>
      <p:sp>
        <p:nvSpPr>
          <p:cNvPr id="5" name="Прямоугольник 4"/>
          <p:cNvSpPr/>
          <p:nvPr/>
        </p:nvSpPr>
        <p:spPr>
          <a:xfrm>
            <a:off x="5076056" y="4725144"/>
            <a:ext cx="3290901" cy="369332"/>
          </a:xfrm>
          <a:prstGeom prst="rect">
            <a:avLst/>
          </a:prstGeom>
        </p:spPr>
        <p:txBody>
          <a:bodyPr wrap="none">
            <a:spAutoFit/>
          </a:bodyPr>
          <a:lstStyle/>
          <a:p>
            <a:r>
              <a:rPr lang="ru-RU" dirty="0" err="1" smtClean="0"/>
              <a:t>Враження</a:t>
            </a:r>
            <a:r>
              <a:rPr lang="ru-RU" dirty="0" smtClean="0"/>
              <a:t>. </a:t>
            </a:r>
            <a:r>
              <a:rPr lang="ru-RU" dirty="0" err="1" smtClean="0"/>
              <a:t>Сонце</a:t>
            </a:r>
            <a:r>
              <a:rPr lang="ru-RU" dirty="0" smtClean="0"/>
              <a:t>, </a:t>
            </a:r>
            <a:r>
              <a:rPr lang="ru-RU" dirty="0" err="1" smtClean="0"/>
              <a:t>що</a:t>
            </a:r>
            <a:r>
              <a:rPr lang="ru-RU" dirty="0" smtClean="0"/>
              <a:t> сходить</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524000"/>
            <a:ext cx="3682752" cy="4785320"/>
          </a:xfrm>
        </p:spPr>
        <p:txBody>
          <a:bodyPr>
            <a:normAutofit fontScale="62500" lnSpcReduction="20000"/>
          </a:bodyPr>
          <a:lstStyle/>
          <a:p>
            <a:r>
              <a:rPr lang="ru-RU" dirty="0" err="1" smtClean="0"/>
              <a:t>Ранні</a:t>
            </a:r>
            <a:r>
              <a:rPr lang="ru-RU" dirty="0" smtClean="0"/>
              <a:t> </a:t>
            </a:r>
            <a:r>
              <a:rPr lang="ru-RU" dirty="0" err="1" smtClean="0"/>
              <a:t>картини</a:t>
            </a:r>
            <a:r>
              <a:rPr lang="ru-RU" dirty="0" smtClean="0"/>
              <a:t> Моне, </a:t>
            </a:r>
            <a:r>
              <a:rPr lang="ru-RU" dirty="0" err="1" smtClean="0"/>
              <a:t>такі</a:t>
            </a:r>
            <a:r>
              <a:rPr lang="ru-RU" dirty="0" smtClean="0"/>
              <a:t>, як «</a:t>
            </a:r>
            <a:r>
              <a:rPr lang="ru-RU" dirty="0" err="1" smtClean="0"/>
              <a:t>Жінка</a:t>
            </a:r>
            <a:r>
              <a:rPr lang="ru-RU" dirty="0" smtClean="0"/>
              <a:t> в зеленому» (1866), «</a:t>
            </a:r>
            <a:r>
              <a:rPr lang="ru-RU" dirty="0" err="1" smtClean="0"/>
              <a:t>Жінки</a:t>
            </a:r>
            <a:r>
              <a:rPr lang="ru-RU" dirty="0" smtClean="0"/>
              <a:t> в саду» (1867), та </a:t>
            </a:r>
            <a:r>
              <a:rPr lang="ru-RU" dirty="0" err="1" smtClean="0"/>
              <a:t>деякі</a:t>
            </a:r>
            <a:r>
              <a:rPr lang="ru-RU" dirty="0" smtClean="0"/>
              <a:t> </a:t>
            </a:r>
            <a:r>
              <a:rPr lang="ru-RU" dirty="0" err="1" smtClean="0"/>
              <a:t>пізніші</a:t>
            </a:r>
            <a:r>
              <a:rPr lang="ru-RU" dirty="0" smtClean="0"/>
              <a:t> — «</a:t>
            </a:r>
            <a:r>
              <a:rPr lang="ru-RU" dirty="0" err="1" smtClean="0"/>
              <a:t>Міст</a:t>
            </a:r>
            <a:r>
              <a:rPr lang="ru-RU" dirty="0" smtClean="0"/>
              <a:t> в </a:t>
            </a:r>
            <a:r>
              <a:rPr lang="ru-RU" dirty="0" err="1" smtClean="0"/>
              <a:t>Аржантейлі</a:t>
            </a:r>
            <a:r>
              <a:rPr lang="ru-RU" dirty="0" smtClean="0"/>
              <a:t>» (1874), «</a:t>
            </a:r>
            <a:r>
              <a:rPr lang="ru-RU" dirty="0" err="1" smtClean="0"/>
              <a:t>Скелі</a:t>
            </a:r>
            <a:r>
              <a:rPr lang="ru-RU" dirty="0" smtClean="0"/>
              <a:t> в </a:t>
            </a:r>
            <a:r>
              <a:rPr lang="ru-RU" dirty="0" err="1" smtClean="0"/>
              <a:t>Бель-Іль</a:t>
            </a:r>
            <a:r>
              <a:rPr lang="ru-RU" dirty="0" smtClean="0"/>
              <a:t>» (1886) — </a:t>
            </a:r>
            <a:r>
              <a:rPr lang="ru-RU" dirty="0" err="1" smtClean="0"/>
              <a:t>відзначаються</a:t>
            </a:r>
            <a:r>
              <a:rPr lang="ru-RU" dirty="0" smtClean="0"/>
              <a:t> </a:t>
            </a:r>
            <a:r>
              <a:rPr lang="ru-RU" dirty="0" err="1" smtClean="0"/>
              <a:t>свіжістю</a:t>
            </a:r>
            <a:r>
              <a:rPr lang="ru-RU" dirty="0" smtClean="0"/>
              <a:t> </a:t>
            </a:r>
            <a:r>
              <a:rPr lang="ru-RU" dirty="0" err="1" smtClean="0"/>
              <a:t>і</a:t>
            </a:r>
            <a:r>
              <a:rPr lang="ru-RU" dirty="0" smtClean="0"/>
              <a:t> </a:t>
            </a:r>
            <a:r>
              <a:rPr lang="ru-RU" dirty="0" err="1" smtClean="0"/>
              <a:t>багатством</a:t>
            </a:r>
            <a:r>
              <a:rPr lang="ru-RU" dirty="0" smtClean="0"/>
              <a:t> колориту. В </a:t>
            </a:r>
            <a:r>
              <a:rPr lang="ru-RU" dirty="0" err="1" smtClean="0"/>
              <a:t>пізніших</a:t>
            </a:r>
            <a:r>
              <a:rPr lang="ru-RU" dirty="0" smtClean="0"/>
              <a:t> </a:t>
            </a:r>
            <a:r>
              <a:rPr lang="ru-RU" dirty="0" err="1" smtClean="0"/>
              <a:t>творах</a:t>
            </a:r>
            <a:r>
              <a:rPr lang="ru-RU" dirty="0" smtClean="0"/>
              <a:t>, </a:t>
            </a:r>
            <a:r>
              <a:rPr lang="ru-RU" dirty="0" err="1" smtClean="0"/>
              <a:t>наприклад</a:t>
            </a:r>
            <a:r>
              <a:rPr lang="ru-RU" dirty="0" smtClean="0"/>
              <a:t>, «</a:t>
            </a:r>
            <a:r>
              <a:rPr lang="ru-RU" dirty="0" err="1" smtClean="0"/>
              <a:t>Враження</a:t>
            </a:r>
            <a:r>
              <a:rPr lang="ru-RU" dirty="0" smtClean="0"/>
              <a:t>. </a:t>
            </a:r>
            <a:r>
              <a:rPr lang="ru-RU" dirty="0" err="1" smtClean="0"/>
              <a:t>Схід</a:t>
            </a:r>
            <a:r>
              <a:rPr lang="ru-RU" dirty="0" smtClean="0"/>
              <a:t> </a:t>
            </a:r>
            <a:r>
              <a:rPr lang="ru-RU" dirty="0" err="1" smtClean="0"/>
              <a:t>Сонця</a:t>
            </a:r>
            <a:r>
              <a:rPr lang="ru-RU" dirty="0" smtClean="0"/>
              <a:t>» (1873), «Бульвар Капуцинок у </a:t>
            </a:r>
            <a:r>
              <a:rPr lang="ru-RU" dirty="0" err="1" smtClean="0"/>
              <a:t>Парижі</a:t>
            </a:r>
            <a:r>
              <a:rPr lang="ru-RU" dirty="0" smtClean="0"/>
              <a:t>», (1873), а особливо в картинах </a:t>
            </a:r>
            <a:r>
              <a:rPr lang="ru-RU" dirty="0" err="1" smtClean="0"/>
              <a:t>останніх</a:t>
            </a:r>
            <a:r>
              <a:rPr lang="ru-RU" dirty="0" smtClean="0"/>
              <a:t> </a:t>
            </a:r>
            <a:r>
              <a:rPr lang="ru-RU" dirty="0" err="1" smtClean="0"/>
              <a:t>років</a:t>
            </a:r>
            <a:r>
              <a:rPr lang="ru-RU" dirty="0" smtClean="0"/>
              <a:t> — </a:t>
            </a:r>
            <a:r>
              <a:rPr lang="ru-RU" dirty="0" err="1" smtClean="0"/>
              <a:t>серія</a:t>
            </a:r>
            <a:r>
              <a:rPr lang="ru-RU" dirty="0" smtClean="0"/>
              <a:t> «</a:t>
            </a:r>
            <a:r>
              <a:rPr lang="ru-RU" dirty="0" err="1" smtClean="0"/>
              <a:t>Стіжки</a:t>
            </a:r>
            <a:r>
              <a:rPr lang="ru-RU" dirty="0" smtClean="0"/>
              <a:t>» (1890–1891), «</a:t>
            </a:r>
            <a:r>
              <a:rPr lang="ru-RU" dirty="0" err="1" smtClean="0"/>
              <a:t>Тополі</a:t>
            </a:r>
            <a:r>
              <a:rPr lang="ru-RU" dirty="0" smtClean="0"/>
              <a:t>» (1891—1892), </a:t>
            </a:r>
            <a:r>
              <a:rPr lang="ru-RU" dirty="0" err="1" smtClean="0"/>
              <a:t>види</a:t>
            </a:r>
            <a:r>
              <a:rPr lang="ru-RU" dirty="0" smtClean="0"/>
              <a:t> Лондона (1900–1904) — Моне </a:t>
            </a:r>
            <a:r>
              <a:rPr lang="ru-RU" dirty="0" err="1" smtClean="0"/>
              <a:t>захопився</a:t>
            </a:r>
            <a:r>
              <a:rPr lang="ru-RU" dirty="0" smtClean="0"/>
              <a:t> передачею </a:t>
            </a:r>
            <a:r>
              <a:rPr lang="ru-RU" dirty="0" err="1" smtClean="0"/>
              <a:t>суб'єктивних</a:t>
            </a:r>
            <a:r>
              <a:rPr lang="ru-RU" dirty="0" smtClean="0"/>
              <a:t>, </a:t>
            </a:r>
            <a:r>
              <a:rPr lang="ru-RU" dirty="0" err="1" smtClean="0"/>
              <a:t>випадкових</a:t>
            </a:r>
            <a:r>
              <a:rPr lang="ru-RU" dirty="0" smtClean="0"/>
              <a:t>, </a:t>
            </a:r>
            <a:r>
              <a:rPr lang="ru-RU" dirty="0" err="1" smtClean="0"/>
              <a:t>скороминучих</a:t>
            </a:r>
            <a:r>
              <a:rPr lang="ru-RU" dirty="0" smtClean="0"/>
              <a:t> </a:t>
            </a:r>
            <a:r>
              <a:rPr lang="ru-RU" dirty="0" err="1" smtClean="0"/>
              <a:t>вражень</a:t>
            </a:r>
            <a:r>
              <a:rPr lang="ru-RU" dirty="0" smtClean="0"/>
              <a:t>, </a:t>
            </a:r>
            <a:r>
              <a:rPr lang="ru-RU" dirty="0" err="1" smtClean="0"/>
              <a:t>самодостатніми</a:t>
            </a:r>
            <a:r>
              <a:rPr lang="ru-RU" dirty="0" smtClean="0"/>
              <a:t> </a:t>
            </a:r>
            <a:r>
              <a:rPr lang="ru-RU" dirty="0" err="1" smtClean="0"/>
              <a:t>експериментами</a:t>
            </a:r>
            <a:r>
              <a:rPr lang="ru-RU" dirty="0" smtClean="0"/>
              <a:t> в </a:t>
            </a:r>
            <a:r>
              <a:rPr lang="ru-RU" dirty="0" err="1" smtClean="0"/>
              <a:t>розкладанні</a:t>
            </a:r>
            <a:r>
              <a:rPr lang="ru-RU" dirty="0" smtClean="0"/>
              <a:t> </a:t>
            </a:r>
            <a:r>
              <a:rPr lang="ru-RU" dirty="0" err="1" smtClean="0"/>
              <a:t>кольорів</a:t>
            </a:r>
            <a:r>
              <a:rPr lang="ru-RU" dirty="0" smtClean="0"/>
              <a:t>. </a:t>
            </a:r>
            <a:r>
              <a:rPr lang="ru-RU" dirty="0" err="1" smtClean="0"/>
              <a:t>Кращі</a:t>
            </a:r>
            <a:r>
              <a:rPr lang="ru-RU" dirty="0" smtClean="0"/>
              <a:t> твори Моне належать до </a:t>
            </a:r>
            <a:r>
              <a:rPr lang="ru-RU" dirty="0" err="1" smtClean="0"/>
              <a:t>надбань</a:t>
            </a:r>
            <a:r>
              <a:rPr lang="ru-RU" dirty="0" smtClean="0"/>
              <a:t> </a:t>
            </a:r>
            <a:r>
              <a:rPr lang="ru-RU" dirty="0" err="1" smtClean="0"/>
              <a:t>реалістичного</a:t>
            </a:r>
            <a:r>
              <a:rPr lang="ru-RU" dirty="0" smtClean="0"/>
              <a:t> </a:t>
            </a:r>
            <a:r>
              <a:rPr lang="ru-RU" dirty="0" err="1" smtClean="0"/>
              <a:t>мистецтва</a:t>
            </a:r>
            <a:r>
              <a:rPr lang="ru-RU" dirty="0" smtClean="0"/>
              <a:t>.</a:t>
            </a:r>
            <a:endParaRPr lang="ru-RU" dirty="0"/>
          </a:p>
        </p:txBody>
      </p:sp>
      <p:sp>
        <p:nvSpPr>
          <p:cNvPr id="3" name="Заголовок 2"/>
          <p:cNvSpPr>
            <a:spLocks noGrp="1"/>
          </p:cNvSpPr>
          <p:nvPr>
            <p:ph type="title"/>
          </p:nvPr>
        </p:nvSpPr>
        <p:spPr>
          <a:xfrm>
            <a:off x="2987824" y="188640"/>
            <a:ext cx="8229600" cy="1219200"/>
          </a:xfrm>
        </p:spPr>
        <p:txBody>
          <a:bodyPr/>
          <a:lstStyle/>
          <a:p>
            <a:r>
              <a:rPr lang="uk-UA" dirty="0" smtClean="0"/>
              <a:t>Творчість</a:t>
            </a:r>
            <a:endParaRPr lang="ru-RU" dirty="0"/>
          </a:p>
        </p:txBody>
      </p:sp>
      <p:pic>
        <p:nvPicPr>
          <p:cNvPr id="4" name="Рисунок 3" descr="phoca_thumb_l_monet-claude-20.jpg"/>
          <p:cNvPicPr>
            <a:picLocks noChangeAspect="1"/>
          </p:cNvPicPr>
          <p:nvPr/>
        </p:nvPicPr>
        <p:blipFill>
          <a:blip r:embed="rId2" cstate="print"/>
          <a:stretch>
            <a:fillRect/>
          </a:stretch>
        </p:blipFill>
        <p:spPr>
          <a:xfrm>
            <a:off x="4139952" y="1700808"/>
            <a:ext cx="4386695" cy="3816424"/>
          </a:xfrm>
          <a:prstGeom prst="rect">
            <a:avLst/>
          </a:prstGeom>
          <a:ln>
            <a:noFill/>
          </a:ln>
          <a:effectLst>
            <a:softEdge rad="112500"/>
          </a:effectLst>
        </p:spPr>
      </p:pic>
      <p:sp>
        <p:nvSpPr>
          <p:cNvPr id="5" name="Прямоугольник 4"/>
          <p:cNvSpPr/>
          <p:nvPr/>
        </p:nvSpPr>
        <p:spPr>
          <a:xfrm>
            <a:off x="5364088" y="5445224"/>
            <a:ext cx="2142381" cy="369332"/>
          </a:xfrm>
          <a:prstGeom prst="rect">
            <a:avLst/>
          </a:prstGeom>
        </p:spPr>
        <p:txBody>
          <a:bodyPr wrap="none">
            <a:spAutoFit/>
          </a:bodyPr>
          <a:lstStyle/>
          <a:p>
            <a:r>
              <a:rPr lang="ru-RU" dirty="0" err="1" smtClean="0"/>
              <a:t>Міст</a:t>
            </a:r>
            <a:r>
              <a:rPr lang="ru-RU" dirty="0" smtClean="0"/>
              <a:t> в </a:t>
            </a:r>
            <a:r>
              <a:rPr lang="ru-RU" dirty="0" err="1" smtClean="0"/>
              <a:t>Аржантейлі</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558116178.jpg"/>
          <p:cNvPicPr>
            <a:picLocks noGrp="1" noChangeAspect="1"/>
          </p:cNvPicPr>
          <p:nvPr>
            <p:ph idx="1"/>
          </p:nvPr>
        </p:nvPicPr>
        <p:blipFill>
          <a:blip r:embed="rId2" cstate="print"/>
          <a:stretch>
            <a:fillRect/>
          </a:stretch>
        </p:blipFill>
        <p:spPr>
          <a:xfrm>
            <a:off x="1043608" y="1484784"/>
            <a:ext cx="6971928" cy="3888432"/>
          </a:xfrm>
          <a:prstGeom prst="rect">
            <a:avLst/>
          </a:prstGeom>
          <a:ln>
            <a:noFill/>
          </a:ln>
          <a:effectLst>
            <a:softEdge rad="112500"/>
          </a:effectLst>
        </p:spPr>
      </p:pic>
      <p:sp>
        <p:nvSpPr>
          <p:cNvPr id="3" name="Заголовок 2"/>
          <p:cNvSpPr>
            <a:spLocks noGrp="1"/>
          </p:cNvSpPr>
          <p:nvPr>
            <p:ph type="title"/>
          </p:nvPr>
        </p:nvSpPr>
        <p:spPr>
          <a:xfrm>
            <a:off x="2627784" y="188640"/>
            <a:ext cx="8229600" cy="1219200"/>
          </a:xfrm>
        </p:spPr>
        <p:txBody>
          <a:bodyPr>
            <a:normAutofit/>
          </a:bodyPr>
          <a:lstStyle/>
          <a:p>
            <a:r>
              <a:rPr lang="uk-UA" dirty="0" smtClean="0"/>
              <a:t>Картини митця</a:t>
            </a:r>
            <a:endParaRPr lang="ru-RU" dirty="0"/>
          </a:p>
        </p:txBody>
      </p:sp>
      <p:sp>
        <p:nvSpPr>
          <p:cNvPr id="5" name="Прямоугольник 4"/>
          <p:cNvSpPr/>
          <p:nvPr/>
        </p:nvSpPr>
        <p:spPr>
          <a:xfrm>
            <a:off x="3707904" y="5445224"/>
            <a:ext cx="1536767" cy="369332"/>
          </a:xfrm>
          <a:prstGeom prst="rect">
            <a:avLst/>
          </a:prstGeom>
        </p:spPr>
        <p:txBody>
          <a:bodyPr wrap="none">
            <a:spAutoFit/>
          </a:bodyPr>
          <a:lstStyle/>
          <a:p>
            <a:r>
              <a:rPr lang="uk-UA" dirty="0" smtClean="0"/>
              <a:t>Копиці,  1865</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046640643.jpg"/>
          <p:cNvPicPr>
            <a:picLocks noGrp="1" noChangeAspect="1"/>
          </p:cNvPicPr>
          <p:nvPr>
            <p:ph idx="1"/>
          </p:nvPr>
        </p:nvPicPr>
        <p:blipFill>
          <a:blip r:embed="rId2" cstate="print"/>
          <a:stretch>
            <a:fillRect/>
          </a:stretch>
        </p:blipFill>
        <p:spPr>
          <a:xfrm>
            <a:off x="611560" y="1412776"/>
            <a:ext cx="6480320" cy="3633192"/>
          </a:xfrm>
          <a:prstGeom prst="rect">
            <a:avLst/>
          </a:prstGeom>
          <a:ln>
            <a:noFill/>
          </a:ln>
          <a:effectLst>
            <a:softEdge rad="112500"/>
          </a:effectLst>
        </p:spPr>
      </p:pic>
      <p:sp>
        <p:nvSpPr>
          <p:cNvPr id="3" name="Заголовок 2"/>
          <p:cNvSpPr>
            <a:spLocks noGrp="1"/>
          </p:cNvSpPr>
          <p:nvPr>
            <p:ph type="title"/>
          </p:nvPr>
        </p:nvSpPr>
        <p:spPr>
          <a:xfrm>
            <a:off x="2915816" y="116632"/>
            <a:ext cx="8229600" cy="1219200"/>
          </a:xfrm>
        </p:spPr>
        <p:txBody>
          <a:bodyPr/>
          <a:lstStyle/>
          <a:p>
            <a:r>
              <a:rPr lang="uk-UA" dirty="0" smtClean="0"/>
              <a:t>Копиці, 1865</a:t>
            </a:r>
            <a:endParaRPr lang="ru-RU" dirty="0"/>
          </a:p>
        </p:txBody>
      </p:sp>
      <p:pic>
        <p:nvPicPr>
          <p:cNvPr id="5" name="Рисунок 4" descr="1767631874.jpg"/>
          <p:cNvPicPr>
            <a:picLocks noChangeAspect="1"/>
          </p:cNvPicPr>
          <p:nvPr/>
        </p:nvPicPr>
        <p:blipFill>
          <a:blip r:embed="rId3" cstate="print"/>
          <a:stretch>
            <a:fillRect/>
          </a:stretch>
        </p:blipFill>
        <p:spPr>
          <a:xfrm>
            <a:off x="3275856" y="2492896"/>
            <a:ext cx="5250160" cy="3937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1.2|0.6|0.6|0.7|0.4|0.3|0.3|0.3|0.4|1.4"/>
</p:tagLst>
</file>

<file path=ppt/tags/tag3.xml><?xml version="1.0" encoding="utf-8"?>
<p:tagLst xmlns:a="http://schemas.openxmlformats.org/drawingml/2006/main" xmlns:r="http://schemas.openxmlformats.org/officeDocument/2006/relationships" xmlns:p="http://schemas.openxmlformats.org/presentationml/2006/main">
  <p:tag name="TIMING" val="|0.3|0.5|0.3|0.3|0.3"/>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Другая 10">
      <a:dk1>
        <a:srgbClr val="CCC4C4"/>
      </a:dk1>
      <a:lt1>
        <a:sysClr val="window" lastClr="FFFFFF"/>
      </a:lt1>
      <a:dk2>
        <a:srgbClr val="7A610D"/>
      </a:dk2>
      <a:lt2>
        <a:srgbClr val="F5E4A9"/>
      </a:lt2>
      <a:accent1>
        <a:srgbClr val="FCF6E5"/>
      </a:accent1>
      <a:accent2>
        <a:srgbClr val="F9EECB"/>
      </a:accent2>
      <a:accent3>
        <a:srgbClr val="E9BF33"/>
      </a:accent3>
      <a:accent4>
        <a:srgbClr val="FCF6E5"/>
      </a:accent4>
      <a:accent5>
        <a:srgbClr val="ECCB58"/>
      </a:accent5>
      <a:accent6>
        <a:srgbClr val="F0D67E"/>
      </a:accent6>
      <a:hlink>
        <a:srgbClr val="FFFFFF"/>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TotalTime>
  <Words>537</Words>
  <Application>Microsoft Office PowerPoint</Application>
  <PresentationFormat>Экран (4:3)</PresentationFormat>
  <Paragraphs>72</Paragraphs>
  <Slides>29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Бумажная</vt:lpstr>
      <vt:lpstr>Слайд 1</vt:lpstr>
      <vt:lpstr>План презентації</vt:lpstr>
      <vt:lpstr>Біографія</vt:lpstr>
      <vt:lpstr>Біографія</vt:lpstr>
      <vt:lpstr>Картини Моне</vt:lpstr>
      <vt:lpstr>Біографія</vt:lpstr>
      <vt:lpstr>Творчість</vt:lpstr>
      <vt:lpstr>Картини митця</vt:lpstr>
      <vt:lpstr>Копиці, 1865</vt:lpstr>
      <vt:lpstr>Копиці, 1884</vt:lpstr>
      <vt:lpstr>Копиці, 1885</vt:lpstr>
      <vt:lpstr>Копиці, 1886</vt:lpstr>
      <vt:lpstr>Цикл “Копиці”</vt:lpstr>
      <vt:lpstr>Слайд 14</vt:lpstr>
      <vt:lpstr>Слайд 15</vt:lpstr>
      <vt:lpstr>Слайд 16</vt:lpstr>
      <vt:lpstr>Слайд 17</vt:lpstr>
      <vt:lpstr>Картини митця</vt:lpstr>
      <vt:lpstr>Картини митця</vt:lpstr>
      <vt:lpstr>Картини митця</vt:lpstr>
      <vt:lpstr>Картини митця</vt:lpstr>
      <vt:lpstr>Картини митця</vt:lpstr>
      <vt:lpstr>Картини митця</vt:lpstr>
      <vt:lpstr>Картини митця</vt:lpstr>
      <vt:lpstr>Картини митця</vt:lpstr>
      <vt:lpstr>Картини митця</vt:lpstr>
      <vt:lpstr>Тераса в Сент-Адресс</vt:lpstr>
      <vt:lpstr>   Висновок</vt:lpstr>
      <vt:lpstr>Слайд 29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лариса</dc:creator>
  <cp:lastModifiedBy>лариса</cp:lastModifiedBy>
  <cp:revision>28</cp:revision>
  <dcterms:created xsi:type="dcterms:W3CDTF">2014-02-16T08:27:17Z</dcterms:created>
  <dcterms:modified xsi:type="dcterms:W3CDTF">2014-04-05T12:11:48Z</dcterms:modified>
</cp:coreProperties>
</file>